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7" r:id="rId2"/>
    <p:sldMasterId id="2147483702" r:id="rId3"/>
  </p:sldMasterIdLst>
  <p:notesMasterIdLst>
    <p:notesMasterId r:id="rId72"/>
  </p:notesMasterIdLst>
  <p:handoutMasterIdLst>
    <p:handoutMasterId r:id="rId73"/>
  </p:handoutMasterIdLst>
  <p:sldIdLst>
    <p:sldId id="333" r:id="rId4"/>
    <p:sldId id="334" r:id="rId5"/>
    <p:sldId id="373" r:id="rId6"/>
    <p:sldId id="372" r:id="rId7"/>
    <p:sldId id="335" r:id="rId8"/>
    <p:sldId id="336" r:id="rId9"/>
    <p:sldId id="337" r:id="rId10"/>
    <p:sldId id="321" r:id="rId11"/>
    <p:sldId id="338" r:id="rId12"/>
    <p:sldId id="456" r:id="rId13"/>
    <p:sldId id="369" r:id="rId14"/>
    <p:sldId id="457" r:id="rId15"/>
    <p:sldId id="322"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1007" r:id="rId30"/>
    <p:sldId id="352" r:id="rId31"/>
    <p:sldId id="353" r:id="rId32"/>
    <p:sldId id="354" r:id="rId33"/>
    <p:sldId id="355" r:id="rId34"/>
    <p:sldId id="458" r:id="rId35"/>
    <p:sldId id="459" r:id="rId36"/>
    <p:sldId id="395" r:id="rId37"/>
    <p:sldId id="296" r:id="rId38"/>
    <p:sldId id="1008" r:id="rId39"/>
    <p:sldId id="1012" r:id="rId40"/>
    <p:sldId id="1013" r:id="rId41"/>
    <p:sldId id="1009" r:id="rId42"/>
    <p:sldId id="320" r:id="rId43"/>
    <p:sldId id="1010" r:id="rId44"/>
    <p:sldId id="1011" r:id="rId45"/>
    <p:sldId id="1018" r:id="rId46"/>
    <p:sldId id="1019" r:id="rId47"/>
    <p:sldId id="330" r:id="rId48"/>
    <p:sldId id="370" r:id="rId49"/>
    <p:sldId id="371" r:id="rId50"/>
    <p:sldId id="401" r:id="rId51"/>
    <p:sldId id="356" r:id="rId52"/>
    <p:sldId id="357" r:id="rId53"/>
    <p:sldId id="323" r:id="rId54"/>
    <p:sldId id="324" r:id="rId55"/>
    <p:sldId id="325" r:id="rId56"/>
    <p:sldId id="358" r:id="rId57"/>
    <p:sldId id="359" r:id="rId58"/>
    <p:sldId id="360" r:id="rId59"/>
    <p:sldId id="365" r:id="rId60"/>
    <p:sldId id="361" r:id="rId61"/>
    <p:sldId id="326" r:id="rId62"/>
    <p:sldId id="327" r:id="rId63"/>
    <p:sldId id="363" r:id="rId64"/>
    <p:sldId id="364" r:id="rId65"/>
    <p:sldId id="377" r:id="rId66"/>
    <p:sldId id="378" r:id="rId67"/>
    <p:sldId id="1014" r:id="rId68"/>
    <p:sldId id="1015" r:id="rId69"/>
    <p:sldId id="278" r:id="rId70"/>
    <p:sldId id="1017" r:id="rId71"/>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94" userDrawn="1">
          <p15:clr>
            <a:srgbClr val="A4A3A4"/>
          </p15:clr>
        </p15:guide>
        <p15:guide id="2" pos="24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ttina Lindeman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7C"/>
    <a:srgbClr val="CC00CC"/>
    <a:srgbClr val="FF8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028" autoAdjust="0"/>
    <p:restoredTop sz="87632" autoAdjust="0"/>
  </p:normalViewPr>
  <p:slideViewPr>
    <p:cSldViewPr snapToGrid="0">
      <p:cViewPr varScale="1">
        <p:scale>
          <a:sx n="104" d="100"/>
          <a:sy n="104" d="100"/>
        </p:scale>
        <p:origin x="555" y="48"/>
      </p:cViewPr>
      <p:guideLst>
        <p:guide orient="horz" pos="1094"/>
        <p:guide pos="249"/>
      </p:guideLst>
    </p:cSldViewPr>
  </p:slideViewPr>
  <p:notesTextViewPr>
    <p:cViewPr>
      <p:scale>
        <a:sx n="1" d="1"/>
        <a:sy n="1" d="1"/>
      </p:scale>
      <p:origin x="0" y="0"/>
    </p:cViewPr>
  </p:notesTextViewPr>
  <p:sorterViewPr>
    <p:cViewPr varScale="1">
      <p:scale>
        <a:sx n="1" d="1"/>
        <a:sy n="1" d="1"/>
      </p:scale>
      <p:origin x="0" y="0"/>
    </p:cViewPr>
  </p:sorterViewPr>
  <p:gridSpacing cx="72000" cy="720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commentAuthors" Target="commentAuthor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Tabelle1!$B$1</c:f>
              <c:strCache>
                <c:ptCount val="1"/>
                <c:pt idx="0">
                  <c:v>Übrige Berufskrankheiten
</c:v>
                </c:pt>
              </c:strCache>
            </c:strRef>
          </c:tx>
          <c:spPr>
            <a:solidFill>
              <a:srgbClr val="00499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Tabelle1!$A$2:$A$6</c:f>
              <c:numCache>
                <c:formatCode>General</c:formatCode>
                <c:ptCount val="5"/>
                <c:pt idx="0">
                  <c:v>2019</c:v>
                </c:pt>
                <c:pt idx="1">
                  <c:v>2020</c:v>
                </c:pt>
                <c:pt idx="2">
                  <c:v>2021</c:v>
                </c:pt>
                <c:pt idx="3">
                  <c:v>2022</c:v>
                </c:pt>
                <c:pt idx="4">
                  <c:v>2023</c:v>
                </c:pt>
              </c:numCache>
            </c:numRef>
          </c:cat>
          <c:val>
            <c:numRef>
              <c:f>Tabelle1!$B$2:$B$6</c:f>
              <c:numCache>
                <c:formatCode>#,##0</c:formatCode>
                <c:ptCount val="5"/>
                <c:pt idx="0">
                  <c:v>80132</c:v>
                </c:pt>
                <c:pt idx="1">
                  <c:v>76122</c:v>
                </c:pt>
                <c:pt idx="2">
                  <c:v>75430</c:v>
                </c:pt>
                <c:pt idx="3">
                  <c:v>75695</c:v>
                </c:pt>
                <c:pt idx="4">
                  <c:v>79908</c:v>
                </c:pt>
              </c:numCache>
            </c:numRef>
          </c:val>
          <c:extLst>
            <c:ext xmlns:c16="http://schemas.microsoft.com/office/drawing/2014/chart" uri="{C3380CC4-5D6E-409C-BE32-E72D297353CC}">
              <c16:uniqueId val="{00000000-76A8-45DC-87BF-B866426412CF}"/>
            </c:ext>
          </c:extLst>
        </c:ser>
        <c:ser>
          <c:idx val="1"/>
          <c:order val="1"/>
          <c:tx>
            <c:strRef>
              <c:f>Tabelle1!$C$1</c:f>
              <c:strCache>
                <c:ptCount val="1"/>
                <c:pt idx="0">
                  <c:v>COVID-19-Erkrankungen als BK-Nr. 3101
</c:v>
                </c:pt>
              </c:strCache>
            </c:strRef>
          </c:tx>
          <c:spPr>
            <a:solidFill>
              <a:srgbClr val="2691FF"/>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76A8-45DC-87BF-B866426412C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Tabelle1!$A$2:$A$6</c:f>
              <c:numCache>
                <c:formatCode>General</c:formatCode>
                <c:ptCount val="5"/>
                <c:pt idx="0">
                  <c:v>2019</c:v>
                </c:pt>
                <c:pt idx="1">
                  <c:v>2020</c:v>
                </c:pt>
                <c:pt idx="2">
                  <c:v>2021</c:v>
                </c:pt>
                <c:pt idx="3">
                  <c:v>2022</c:v>
                </c:pt>
                <c:pt idx="4">
                  <c:v>2023</c:v>
                </c:pt>
              </c:numCache>
            </c:numRef>
          </c:cat>
          <c:val>
            <c:numRef>
              <c:f>Tabelle1!$C$2:$C$6</c:f>
              <c:numCache>
                <c:formatCode>#,##0</c:formatCode>
                <c:ptCount val="5"/>
                <c:pt idx="0">
                  <c:v>0</c:v>
                </c:pt>
                <c:pt idx="1">
                  <c:v>30369</c:v>
                </c:pt>
                <c:pt idx="2">
                  <c:v>152300</c:v>
                </c:pt>
                <c:pt idx="3">
                  <c:v>294446</c:v>
                </c:pt>
                <c:pt idx="4">
                  <c:v>64733</c:v>
                </c:pt>
              </c:numCache>
            </c:numRef>
          </c:val>
          <c:extLst>
            <c:ext xmlns:c16="http://schemas.microsoft.com/office/drawing/2014/chart" uri="{C3380CC4-5D6E-409C-BE32-E72D297353CC}">
              <c16:uniqueId val="{00000002-76A8-45DC-87BF-B866426412CF}"/>
            </c:ext>
          </c:extLst>
        </c:ser>
        <c:dLbls>
          <c:showLegendKey val="0"/>
          <c:showVal val="0"/>
          <c:showCatName val="0"/>
          <c:showSerName val="0"/>
          <c:showPercent val="0"/>
          <c:showBubbleSize val="0"/>
        </c:dLbls>
        <c:gapWidth val="150"/>
        <c:overlap val="100"/>
        <c:axId val="1611591504"/>
        <c:axId val="1611933136"/>
      </c:barChart>
      <c:catAx>
        <c:axId val="161159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ID4096"/>
          </a:p>
        </c:txPr>
        <c:crossAx val="1611933136"/>
        <c:crosses val="autoZero"/>
        <c:auto val="1"/>
        <c:lblAlgn val="ctr"/>
        <c:lblOffset val="100"/>
        <c:noMultiLvlLbl val="0"/>
      </c:catAx>
      <c:valAx>
        <c:axId val="1611933136"/>
        <c:scaling>
          <c:orientation val="minMax"/>
        </c:scaling>
        <c:delete val="1"/>
        <c:axPos val="l"/>
        <c:numFmt formatCode="#,##0" sourceLinked="1"/>
        <c:majorTickMark val="none"/>
        <c:minorTickMark val="none"/>
        <c:tickLblPos val="nextTo"/>
        <c:crossAx val="161159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ID4096"/>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LID4096"/>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dk1"/>
                </a:solidFill>
                <a:latin typeface="+mn-lt"/>
                <a:ea typeface="+mn-ea"/>
                <a:cs typeface="+mn-cs"/>
              </a:defRPr>
            </a:pPr>
            <a:r>
              <a:rPr lang="de-DE" sz="1400" b="1" dirty="0">
                <a:latin typeface="+mn-lt"/>
              </a:rPr>
              <a:t>Anzeigen auf Verdacht einer Berufskrankheit im Jahr 2019</a:t>
            </a:r>
            <a:br>
              <a:rPr lang="de-DE" sz="1400" b="1" dirty="0">
                <a:latin typeface="+mn-lt"/>
              </a:rPr>
            </a:br>
            <a:r>
              <a:rPr lang="de-DE" sz="1400" b="1" dirty="0">
                <a:latin typeface="+mn-lt"/>
              </a:rPr>
              <a:t>UV der gewerblichen Wirtschaft und der öffentlichen Hand sowie Schüler-UV</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dk1"/>
              </a:solidFill>
              <a:latin typeface="+mn-lt"/>
              <a:ea typeface="+mn-ea"/>
              <a:cs typeface="+mn-cs"/>
            </a:defRPr>
          </a:pPr>
          <a:endParaRPr lang="LID4096"/>
        </a:p>
      </c:txPr>
    </c:title>
    <c:autoTitleDeleted val="0"/>
    <c:plotArea>
      <c:layout/>
      <c:barChart>
        <c:barDir val="bar"/>
        <c:grouping val="clustered"/>
        <c:varyColors val="0"/>
        <c:ser>
          <c:idx val="0"/>
          <c:order val="0"/>
          <c:tx>
            <c:strRef>
              <c:f>Tabelle1!$B$1</c:f>
              <c:strCache>
                <c:ptCount val="1"/>
                <c:pt idx="0">
                  <c:v>Meldungen von Berufskrankheiten 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LID4096"/>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davon BGW</c:v>
                </c:pt>
                <c:pt idx="1">
                  <c:v>davon BK 3101</c:v>
                </c:pt>
                <c:pt idx="2">
                  <c:v>alle Meldungen BK</c:v>
                </c:pt>
              </c:strCache>
            </c:strRef>
          </c:cat>
          <c:val>
            <c:numRef>
              <c:f>Tabelle1!$B$2:$B$4</c:f>
              <c:numCache>
                <c:formatCode>#,##0</c:formatCode>
                <c:ptCount val="3"/>
                <c:pt idx="0">
                  <c:v>12200</c:v>
                </c:pt>
                <c:pt idx="1">
                  <c:v>1910</c:v>
                </c:pt>
                <c:pt idx="2">
                  <c:v>80132</c:v>
                </c:pt>
              </c:numCache>
            </c:numRef>
          </c:val>
          <c:extLst>
            <c:ext xmlns:c16="http://schemas.microsoft.com/office/drawing/2014/chart" uri="{C3380CC4-5D6E-409C-BE32-E72D297353CC}">
              <c16:uniqueId val="{00000000-1C28-4B87-9A45-D6B6B7AEA334}"/>
            </c:ext>
          </c:extLst>
        </c:ser>
        <c:dLbls>
          <c:showLegendKey val="0"/>
          <c:showVal val="0"/>
          <c:showCatName val="0"/>
          <c:showSerName val="0"/>
          <c:showPercent val="0"/>
          <c:showBubbleSize val="0"/>
        </c:dLbls>
        <c:gapWidth val="182"/>
        <c:axId val="480609968"/>
        <c:axId val="480610296"/>
      </c:barChart>
      <c:catAx>
        <c:axId val="480609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LID4096"/>
          </a:p>
        </c:txPr>
        <c:crossAx val="480610296"/>
        <c:crosses val="autoZero"/>
        <c:auto val="1"/>
        <c:lblAlgn val="ctr"/>
        <c:lblOffset val="100"/>
        <c:noMultiLvlLbl val="0"/>
      </c:catAx>
      <c:valAx>
        <c:axId val="480610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LID4096"/>
          </a:p>
        </c:txPr>
        <c:crossAx val="480609968"/>
        <c:crosses val="autoZero"/>
        <c:crossBetween val="between"/>
      </c:valAx>
      <c:spPr>
        <a:noFill/>
        <a:ln>
          <a:noFill/>
        </a:ln>
        <a:effectLst/>
      </c:spPr>
    </c:plotArea>
    <c:plotVisOnly val="1"/>
    <c:dispBlanksAs val="gap"/>
    <c:showDLblsOverMax val="0"/>
  </c:chart>
  <c:spPr>
    <a:solidFill>
      <a:schemeClr val="lt1"/>
    </a:solidFill>
    <a:ln w="9525" cap="flat" cmpd="sng" algn="ctr">
      <a:solidFill>
        <a:schemeClr val="accent2"/>
      </a:solidFill>
      <a:prstDash val="solid"/>
    </a:ln>
    <a:effectLst/>
  </c:spPr>
  <c:txPr>
    <a:bodyPr/>
    <a:lstStyle/>
    <a:p>
      <a:pPr>
        <a:defRPr>
          <a:solidFill>
            <a:schemeClr val="dk1"/>
          </a:solidFill>
          <a:latin typeface="+mn-lt"/>
          <a:ea typeface="+mn-ea"/>
          <a:cs typeface="+mn-cs"/>
        </a:defRPr>
      </a:pPr>
      <a:endParaRPr lang="LID4096"/>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dk1"/>
                </a:solidFill>
                <a:latin typeface="+mn-lt"/>
                <a:ea typeface="+mn-ea"/>
                <a:cs typeface="+mn-cs"/>
              </a:defRPr>
            </a:pPr>
            <a:r>
              <a:rPr lang="de-DE" sz="1400" b="1" dirty="0"/>
              <a:t>Anzeige von COVID-Infektionen als BK 3101 (nur BGW)</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dk1"/>
              </a:solidFill>
              <a:latin typeface="+mn-lt"/>
              <a:ea typeface="+mn-ea"/>
              <a:cs typeface="+mn-cs"/>
            </a:defRPr>
          </a:pPr>
          <a:endParaRPr lang="LID4096"/>
        </a:p>
      </c:txPr>
    </c:title>
    <c:autoTitleDeleted val="0"/>
    <c:plotArea>
      <c:layout/>
      <c:barChart>
        <c:barDir val="bar"/>
        <c:grouping val="clustered"/>
        <c:varyColors val="0"/>
        <c:ser>
          <c:idx val="0"/>
          <c:order val="0"/>
          <c:tx>
            <c:strRef>
              <c:f>Tabelle1!$B$1</c:f>
              <c:strCache>
                <c:ptCount val="1"/>
                <c:pt idx="0">
                  <c:v>Meldungen von COVID-Infektionen als BK 3101 (nur BGW)</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LID4096"/>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2022 
(bis 30.09.2022)</c:v>
                </c:pt>
                <c:pt idx="1">
                  <c:v>2021</c:v>
                </c:pt>
                <c:pt idx="2">
                  <c:v>2020</c:v>
                </c:pt>
              </c:strCache>
            </c:strRef>
          </c:cat>
          <c:val>
            <c:numRef>
              <c:f>Tabelle1!$B$2:$B$4</c:f>
              <c:numCache>
                <c:formatCode>#,##0</c:formatCode>
                <c:ptCount val="3"/>
                <c:pt idx="0">
                  <c:v>200591</c:v>
                </c:pt>
                <c:pt idx="1">
                  <c:v>119213</c:v>
                </c:pt>
                <c:pt idx="2">
                  <c:v>34433</c:v>
                </c:pt>
              </c:numCache>
            </c:numRef>
          </c:val>
          <c:extLst>
            <c:ext xmlns:c16="http://schemas.microsoft.com/office/drawing/2014/chart" uri="{C3380CC4-5D6E-409C-BE32-E72D297353CC}">
              <c16:uniqueId val="{00000000-79C4-4D99-8987-4A6A9D41BB86}"/>
            </c:ext>
          </c:extLst>
        </c:ser>
        <c:dLbls>
          <c:showLegendKey val="0"/>
          <c:showVal val="0"/>
          <c:showCatName val="0"/>
          <c:showSerName val="0"/>
          <c:showPercent val="0"/>
          <c:showBubbleSize val="0"/>
        </c:dLbls>
        <c:gapWidth val="182"/>
        <c:axId val="757741784"/>
        <c:axId val="757732272"/>
      </c:barChart>
      <c:catAx>
        <c:axId val="757741784"/>
        <c:scaling>
          <c:orientation val="minMax"/>
        </c:scaling>
        <c:delete val="0"/>
        <c:axPos val="l"/>
        <c:numFmt formatCode="General" sourceLinked="1"/>
        <c:majorTickMark val="none"/>
        <c:minorTickMark val="none"/>
        <c:tickLblPos val="nextTo"/>
        <c:spPr>
          <a:noFill/>
          <a:ln w="9525" cap="flat" cmpd="sng" algn="ctr">
            <a:solidFill>
              <a:schemeClr val="accent1">
                <a:alpha val="97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LID4096"/>
          </a:p>
        </c:txPr>
        <c:crossAx val="757732272"/>
        <c:crosses val="autoZero"/>
        <c:auto val="1"/>
        <c:lblAlgn val="ctr"/>
        <c:lblOffset val="100"/>
        <c:noMultiLvlLbl val="0"/>
      </c:catAx>
      <c:valAx>
        <c:axId val="7577322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LID4096"/>
          </a:p>
        </c:txPr>
        <c:crossAx val="757741784"/>
        <c:crosses val="autoZero"/>
        <c:crossBetween val="between"/>
      </c:valAx>
      <c:spPr>
        <a:noFill/>
        <a:ln>
          <a:noFill/>
        </a:ln>
        <a:effectLst/>
      </c:spPr>
    </c:plotArea>
    <c:plotVisOnly val="1"/>
    <c:dispBlanksAs val="gap"/>
    <c:showDLblsOverMax val="0"/>
  </c:chart>
  <c:spPr>
    <a:solidFill>
      <a:schemeClr val="lt1"/>
    </a:solidFill>
    <a:ln w="6350" cap="flat" cmpd="sng" algn="ctr">
      <a:solidFill>
        <a:schemeClr val="accent2"/>
      </a:solidFill>
      <a:prstDash val="solid"/>
    </a:ln>
    <a:effectLst/>
  </c:spPr>
  <c:txPr>
    <a:bodyPr/>
    <a:lstStyle/>
    <a:p>
      <a:pPr>
        <a:defRPr>
          <a:solidFill>
            <a:schemeClr val="dk1"/>
          </a:solidFill>
          <a:latin typeface="+mn-lt"/>
          <a:ea typeface="+mn-ea"/>
          <a:cs typeface="+mn-cs"/>
        </a:defRPr>
      </a:pPr>
      <a:endParaRPr lang="LID4096"/>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66A9E63-421B-45BF-8555-4101ACAAF7D2}" type="datetimeFigureOut">
              <a:rPr lang="de-DE" smtClean="0"/>
              <a:t>13.09.2024</a:t>
            </a:fld>
            <a:endParaRPr lang="de-DE"/>
          </a:p>
        </p:txBody>
      </p:sp>
      <p:sp>
        <p:nvSpPr>
          <p:cNvPr id="4" name="Fußzeilenplatzhalt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F458019E-C9D0-4377-B36E-2AC3ACB3AFE9}" type="slidenum">
              <a:rPr lang="de-DE" smtClean="0"/>
              <a:t>‹#›</a:t>
            </a:fld>
            <a:endParaRPr lang="de-DE"/>
          </a:p>
        </p:txBody>
      </p:sp>
    </p:spTree>
    <p:extLst>
      <p:ext uri="{BB962C8B-B14F-4D97-AF65-F5344CB8AC3E}">
        <p14:creationId xmlns:p14="http://schemas.microsoft.com/office/powerpoint/2010/main" val="1256424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3D21E44-A7E7-4AB2-9556-8866B976D84D}" type="datetimeFigureOut">
              <a:rPr lang="de-DE" smtClean="0"/>
              <a:t>13.09.2024</a:t>
            </a:fld>
            <a:endParaRPr lang="de-DE"/>
          </a:p>
        </p:txBody>
      </p:sp>
      <p:sp>
        <p:nvSpPr>
          <p:cNvPr id="4" name="Folienbildplatzhalt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0EDC6AA-2C00-487C-8F42-B4D67F7B758E}" type="slidenum">
              <a:rPr lang="de-DE" smtClean="0"/>
              <a:t>‹#›</a:t>
            </a:fld>
            <a:endParaRPr lang="de-DE"/>
          </a:p>
        </p:txBody>
      </p:sp>
    </p:spTree>
    <p:extLst>
      <p:ext uri="{BB962C8B-B14F-4D97-AF65-F5344CB8AC3E}">
        <p14:creationId xmlns:p14="http://schemas.microsoft.com/office/powerpoint/2010/main" val="3839722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4D2CC56-E98D-4490-A2C5-EFF03430F51F}" type="slidenum">
              <a:rPr lang="en-US" altLang="de-DE"/>
              <a:t>3</a:t>
            </a:fld>
            <a:endParaRPr lang="en-US" altLang="de-DE" dirty="0"/>
          </a:p>
        </p:txBody>
      </p:sp>
      <p:sp>
        <p:nvSpPr>
          <p:cNvPr id="1376258" name="Rectangle 2"/>
          <p:cNvSpPr>
            <a:spLocks noGrp="1" noRot="1" noChangeAspect="1" noChangeArrowheads="1" noTextEdit="1"/>
          </p:cNvSpPr>
          <p:nvPr>
            <p:ph type="sldImg"/>
          </p:nvPr>
        </p:nvSpPr>
        <p:spPr/>
      </p:sp>
      <p:sp>
        <p:nvSpPr>
          <p:cNvPr id="1376259" name="Rectangle 3"/>
          <p:cNvSpPr>
            <a:spLocks noGrp="1" noChangeArrowheads="1"/>
          </p:cNvSpPr>
          <p:nvPr>
            <p:ph type="body" idx="1"/>
          </p:nvPr>
        </p:nvSpPr>
        <p:spPr/>
        <p:txBody>
          <a:bodyPr/>
          <a:lstStyle/>
          <a:p>
            <a:endParaRPr lang="de-DE" altLang="de-DE" dirty="0"/>
          </a:p>
        </p:txBody>
      </p:sp>
    </p:spTree>
    <p:extLst>
      <p:ext uri="{BB962C8B-B14F-4D97-AF65-F5344CB8AC3E}">
        <p14:creationId xmlns:p14="http://schemas.microsoft.com/office/powerpoint/2010/main" val="2067742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ersten Quartal 2024 gab es nach vorläufigen Angaben 3.187 Meldungen von COVID-19-Erkrankungen als BK-Nr. 3101.</a:t>
            </a:r>
          </a:p>
        </p:txBody>
      </p:sp>
      <p:sp>
        <p:nvSpPr>
          <p:cNvPr id="4" name="Foliennummernplatzhalter 3"/>
          <p:cNvSpPr>
            <a:spLocks noGrp="1"/>
          </p:cNvSpPr>
          <p:nvPr>
            <p:ph type="sldNum" sz="quarter" idx="5"/>
          </p:nvPr>
        </p:nvSpPr>
        <p:spPr/>
        <p:txBody>
          <a:bodyPr/>
          <a:lstStyle/>
          <a:p>
            <a:fld id="{3EF8707F-DEE4-7745-A5CF-37B32C872178}" type="slidenum">
              <a:rPr lang="de-DE" smtClean="0"/>
              <a:t>10</a:t>
            </a:fld>
            <a:endParaRPr lang="de-DE" dirty="0"/>
          </a:p>
        </p:txBody>
      </p:sp>
    </p:spTree>
    <p:extLst>
      <p:ext uri="{BB962C8B-B14F-4D97-AF65-F5344CB8AC3E}">
        <p14:creationId xmlns:p14="http://schemas.microsoft.com/office/powerpoint/2010/main" val="3516100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E0F90-0277-4ED9-B2B6-B30DFD164DA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124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0EDC6AA-2C00-487C-8F42-B4D67F7B758E}" type="slidenum">
              <a:rPr lang="de-DE" smtClean="0"/>
              <a:t>15</a:t>
            </a:fld>
            <a:endParaRPr lang="de-DE"/>
          </a:p>
        </p:txBody>
      </p:sp>
    </p:spTree>
    <p:extLst>
      <p:ext uri="{BB962C8B-B14F-4D97-AF65-F5344CB8AC3E}">
        <p14:creationId xmlns:p14="http://schemas.microsoft.com/office/powerpoint/2010/main" val="1986931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Ablehnungen:</a:t>
            </a:r>
            <a:r>
              <a:rPr lang="de-DE" baseline="0" dirty="0"/>
              <a:t> 46.500 Fälle</a:t>
            </a:r>
          </a:p>
          <a:p>
            <a:r>
              <a:rPr lang="de-DE" baseline="0" dirty="0"/>
              <a:t>Anerkennungsquote: ca. 70%</a:t>
            </a:r>
          </a:p>
          <a:p>
            <a:r>
              <a:rPr lang="de-DE" baseline="0" dirty="0"/>
              <a:t>Reha-Management: In der Regel AU&gt;12 Wochen, oder initial schwere Fälle </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E0F90-0277-4ED9-B2B6-B30DFD164DA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24221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4580" name="Rectangle 4"/>
          <p:cNvSpPr>
            <a:spLocks noGrp="1" noChangeArrowheads="1"/>
          </p:cNvSpPr>
          <p:nvPr>
            <p:ph type="ctrTitle"/>
          </p:nvPr>
        </p:nvSpPr>
        <p:spPr>
          <a:xfrm>
            <a:off x="647700" y="596900"/>
            <a:ext cx="7848600" cy="1038225"/>
          </a:xfrm>
        </p:spPr>
        <p:txBody>
          <a:bodyPr/>
          <a:lstStyle>
            <a:lvl1pPr>
              <a:defRPr/>
            </a:lvl1pPr>
          </a:lstStyle>
          <a:p>
            <a:r>
              <a:rPr lang="de-DE"/>
              <a:t>Titelmasterformat durch Klicken bearbeiten</a:t>
            </a:r>
            <a:endParaRPr lang="de-DE" dirty="0"/>
          </a:p>
        </p:txBody>
      </p:sp>
      <p:sp>
        <p:nvSpPr>
          <p:cNvPr id="24581" name="Rectangle 5"/>
          <p:cNvSpPr>
            <a:spLocks noGrp="1" noChangeArrowheads="1"/>
          </p:cNvSpPr>
          <p:nvPr>
            <p:ph type="subTitle" idx="1"/>
          </p:nvPr>
        </p:nvSpPr>
        <p:spPr>
          <a:xfrm>
            <a:off x="647700" y="1682750"/>
            <a:ext cx="7848600" cy="3617913"/>
          </a:xfrm>
        </p:spPr>
        <p:txBody>
          <a:bodyPr/>
          <a:lstStyle>
            <a:lvl1pPr>
              <a:defRPr sz="2700" b="1"/>
            </a:lvl1pPr>
          </a:lstStyle>
          <a:p>
            <a:r>
              <a:rPr lang="de-DE"/>
              <a:t>Formatvorlage des Untertitelmasters durch Klicken bearbeiten</a:t>
            </a:r>
            <a:endParaRPr lang="de-DE" dirty="0"/>
          </a:p>
        </p:txBody>
      </p:sp>
      <p:sp>
        <p:nvSpPr>
          <p:cNvPr id="7" name="Rectangle 3"/>
          <p:cNvSpPr txBox="1">
            <a:spLocks noChangeArrowheads="1"/>
          </p:cNvSpPr>
          <p:nvPr/>
        </p:nvSpPr>
        <p:spPr bwMode="auto">
          <a:xfrm>
            <a:off x="-21108" y="4148139"/>
            <a:ext cx="9144000" cy="338554"/>
          </a:xfrm>
          <a:prstGeom prst="rect">
            <a:avLst/>
          </a:prstGeom>
          <a:noFill/>
          <a:extLst>
            <a:ext uri="{909E8E84-426E-40DD-AFC4-6F175D3DCCD1}">
              <a14:hiddenFill xmlns:a14="http://schemas.microsoft.com/office/drawing/2010/main">
                <a:solidFill>
                  <a:srgbClr val="00579E"/>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rtl="0" fontAlgn="base">
              <a:spcBef>
                <a:spcPct val="20000"/>
              </a:spcBef>
              <a:spcAft>
                <a:spcPct val="0"/>
              </a:spcAft>
              <a:buClr>
                <a:schemeClr val="accent1"/>
              </a:buClr>
              <a:buFont typeface="Wingdings" pitchFamily="2" charset="2"/>
              <a:buNone/>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pitchFamily="34" charset="0"/>
              <a:buBlip>
                <a:blip r:embed="rId2"/>
              </a:buBlip>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pitchFamily="34" charset="0"/>
              <a:buBlip>
                <a:blip r:embed="rId2"/>
              </a:buBlip>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algn="ctr"/>
            <a:r>
              <a:rPr lang="de-DE" sz="2200" kern="0" dirty="0"/>
              <a:t>Prof. Dr. Stephan Brandenburg</a:t>
            </a:r>
          </a:p>
        </p:txBody>
      </p:sp>
      <p:sp>
        <p:nvSpPr>
          <p:cNvPr id="8" name="Rechteck 7"/>
          <p:cNvSpPr/>
          <p:nvPr userDrawn="1"/>
        </p:nvSpPr>
        <p:spPr bwMode="auto">
          <a:xfrm>
            <a:off x="6732240" y="5761434"/>
            <a:ext cx="2448272" cy="1096566"/>
          </a:xfrm>
          <a:prstGeom prst="rect">
            <a:avLst/>
          </a:prstGeom>
          <a:solidFill>
            <a:schemeClr val="bg1">
              <a:lumMod val="85000"/>
            </a:schemeClr>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a:ln>
                <a:noFill/>
              </a:ln>
              <a:solidFill>
                <a:schemeClr val="tx1"/>
              </a:solidFill>
              <a:effectLst/>
              <a:latin typeface="Arial" charset="0"/>
              <a:ea typeface="Arial" charset="0"/>
              <a:cs typeface="Arial" charset="0"/>
            </a:endParaRPr>
          </a:p>
        </p:txBody>
      </p:sp>
      <p:sp>
        <p:nvSpPr>
          <p:cNvPr id="9" name="Richtungspfeil 8"/>
          <p:cNvSpPr/>
          <p:nvPr userDrawn="1"/>
        </p:nvSpPr>
        <p:spPr bwMode="auto">
          <a:xfrm>
            <a:off x="0" y="5761434"/>
            <a:ext cx="7308304" cy="1105446"/>
          </a:xfrm>
          <a:prstGeom prst="homePlate">
            <a:avLst/>
          </a:prstGeom>
          <a:solidFill>
            <a:schemeClr val="accent3"/>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a:ln>
                <a:noFill/>
              </a:ln>
              <a:solidFill>
                <a:schemeClr val="tx1"/>
              </a:solidFill>
              <a:effectLst/>
              <a:latin typeface="Arial" charset="0"/>
              <a:ea typeface="Arial" charset="0"/>
              <a:cs typeface="Arial" charset="0"/>
            </a:endParaRPr>
          </a:p>
        </p:txBody>
      </p:sp>
      <p:sp>
        <p:nvSpPr>
          <p:cNvPr id="10" name="Rectangle 6"/>
          <p:cNvSpPr>
            <a:spLocks noChangeArrowheads="1"/>
          </p:cNvSpPr>
          <p:nvPr userDrawn="1"/>
        </p:nvSpPr>
        <p:spPr bwMode="gray">
          <a:xfrm>
            <a:off x="0" y="0"/>
            <a:ext cx="2268538" cy="188913"/>
          </a:xfrm>
          <a:prstGeom prst="rect">
            <a:avLst/>
          </a:prstGeom>
          <a:solidFill>
            <a:schemeClr val="accent3"/>
          </a:solidFill>
          <a:ln w="9525">
            <a:noFill/>
            <a:miter lim="800000"/>
          </a:ln>
          <a:effectLst/>
        </p:spPr>
        <p:txBody>
          <a:bodyPr wrap="none" anchor="ctr"/>
          <a:lstStyle/>
          <a:p>
            <a:pPr>
              <a:defRPr/>
            </a:pPr>
            <a:endParaRPr lang="de-DE" dirty="0"/>
          </a:p>
        </p:txBody>
      </p:sp>
      <p:sp>
        <p:nvSpPr>
          <p:cNvPr id="11" name="Rectangle 13"/>
          <p:cNvSpPr>
            <a:spLocks noChangeArrowheads="1"/>
          </p:cNvSpPr>
          <p:nvPr userDrawn="1"/>
        </p:nvSpPr>
        <p:spPr bwMode="gray">
          <a:xfrm>
            <a:off x="2268538" y="0"/>
            <a:ext cx="6875462" cy="188913"/>
          </a:xfrm>
          <a:prstGeom prst="rect">
            <a:avLst/>
          </a:prstGeom>
          <a:solidFill>
            <a:schemeClr val="bg1">
              <a:lumMod val="85000"/>
            </a:schemeClr>
          </a:solidFill>
          <a:ln w="9525">
            <a:noFill/>
            <a:miter lim="800000"/>
          </a:ln>
          <a:effectLst/>
        </p:spPr>
        <p:txBody>
          <a:bodyPr wrap="none" rIns="252000" anchor="ctr"/>
          <a:lstStyle/>
          <a:p>
            <a:pPr algn="r">
              <a:lnSpc>
                <a:spcPct val="100000"/>
              </a:lnSpc>
              <a:buClrTx/>
              <a:buFontTx/>
              <a:buNone/>
              <a:defRPr/>
            </a:pPr>
            <a:endParaRPr lang="de-DE" sz="800" dirty="0"/>
          </a:p>
        </p:txBody>
      </p:sp>
    </p:spTree>
    <p:extLst>
      <p:ext uri="{BB962C8B-B14F-4D97-AF65-F5344CB8AC3E}">
        <p14:creationId xmlns:p14="http://schemas.microsoft.com/office/powerpoint/2010/main" val="209475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und Inhal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4" name="Content Placeholder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637136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lvl1pPr marL="0" indent="0">
              <a:tabLst>
                <a:tab pos="266700" algn="l"/>
              </a:tabLst>
              <a:defRPr/>
            </a:lvl1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4076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und Bild (rechts)">
    <p:spTree>
      <p:nvGrpSpPr>
        <p:cNvPr id="1" name=""/>
        <p:cNvGrpSpPr/>
        <p:nvPr/>
      </p:nvGrpSpPr>
      <p:grpSpPr>
        <a:xfrm>
          <a:off x="0" y="0"/>
          <a:ext cx="0" cy="0"/>
          <a:chOff x="0" y="0"/>
          <a:chExt cx="0" cy="0"/>
        </a:xfrm>
      </p:grpSpPr>
      <p:sp>
        <p:nvSpPr>
          <p:cNvPr id="8" name="Bildplatzhalter 7"/>
          <p:cNvSpPr>
            <a:spLocks noGrp="1"/>
          </p:cNvSpPr>
          <p:nvPr>
            <p:ph type="pic" sz="quarter" idx="10"/>
          </p:nvPr>
        </p:nvSpPr>
        <p:spPr>
          <a:xfrm>
            <a:off x="4716463" y="1773238"/>
            <a:ext cx="3779837" cy="4103687"/>
          </a:xfrm>
          <a:solidFill>
            <a:schemeClr val="bg1">
              <a:lumMod val="95000"/>
            </a:schemeClr>
          </a:solidFill>
          <a:ln>
            <a:solidFill>
              <a:schemeClr val="accent5"/>
            </a:solidFill>
          </a:ln>
        </p:spPr>
        <p:txBody>
          <a:bodyPr anchor="ctr" anchorCtr="0"/>
          <a:lstStyle>
            <a:lvl1pPr algn="ctr">
              <a:defRPr/>
            </a:lvl1pPr>
          </a:lstStyle>
          <a:p>
            <a:r>
              <a:rPr lang="de-DE"/>
              <a:t>Bild durch Klicken auf Symbol hinzufügen</a:t>
            </a:r>
          </a:p>
        </p:txBody>
      </p:sp>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395536" y="1684339"/>
            <a:ext cx="3779838" cy="3508858"/>
          </a:xfrm>
        </p:spPr>
        <p:txBody>
          <a:bodyPr/>
          <a:lstStyle>
            <a:lvl1pPr marL="0" indent="0">
              <a:tabLst>
                <a:tab pos="266700" algn="l"/>
              </a:tabLst>
              <a:defRPr/>
            </a:lvl1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p:cNvSpPr>
            <a:spLocks noGrp="1"/>
          </p:cNvSpPr>
          <p:nvPr>
            <p:ph type="body" sz="quarter" idx="11" hasCustomPrompt="1"/>
          </p:nvPr>
        </p:nvSpPr>
        <p:spPr>
          <a:xfrm>
            <a:off x="395536" y="5229200"/>
            <a:ext cx="3779838" cy="681062"/>
          </a:xfrm>
        </p:spPr>
        <p:txBody>
          <a:bodyPr anchor="b" anchorCtr="0"/>
          <a:lstStyle>
            <a:lvl1pPr algn="r">
              <a:spcBef>
                <a:spcPts val="288"/>
              </a:spcBef>
              <a:defRPr sz="1500" b="1">
                <a:solidFill>
                  <a:schemeClr val="accent5"/>
                </a:solidFill>
              </a:defRPr>
            </a:lvl1pPr>
            <a:lvl2pPr marL="0" indent="0" algn="r">
              <a:spcBef>
                <a:spcPts val="288"/>
              </a:spcBef>
              <a:buNone/>
              <a:tabLst/>
              <a:defRPr sz="800" b="0"/>
            </a:lvl2pPr>
          </a:lstStyle>
          <a:p>
            <a:pPr lvl="0"/>
            <a:r>
              <a:rPr lang="de-DE"/>
              <a:t>Bildunterschrift</a:t>
            </a:r>
          </a:p>
          <a:p>
            <a:pPr lvl="1"/>
            <a:r>
              <a:rPr lang="de-DE"/>
              <a:t>Quellenangabe</a:t>
            </a:r>
          </a:p>
        </p:txBody>
      </p:sp>
    </p:spTree>
    <p:extLst>
      <p:ext uri="{BB962C8B-B14F-4D97-AF65-F5344CB8AC3E}">
        <p14:creationId xmlns:p14="http://schemas.microsoft.com/office/powerpoint/2010/main" val="3520569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und Bild (links)">
    <p:spTree>
      <p:nvGrpSpPr>
        <p:cNvPr id="1" name=""/>
        <p:cNvGrpSpPr/>
        <p:nvPr/>
      </p:nvGrpSpPr>
      <p:grpSpPr>
        <a:xfrm>
          <a:off x="0" y="0"/>
          <a:ext cx="0" cy="0"/>
          <a:chOff x="0" y="0"/>
          <a:chExt cx="0" cy="0"/>
        </a:xfrm>
      </p:grpSpPr>
      <p:sp>
        <p:nvSpPr>
          <p:cNvPr id="3" name="Inhaltsplatzhalter 2"/>
          <p:cNvSpPr>
            <a:spLocks noGrp="1"/>
          </p:cNvSpPr>
          <p:nvPr>
            <p:ph idx="1"/>
          </p:nvPr>
        </p:nvSpPr>
        <p:spPr>
          <a:xfrm>
            <a:off x="4716463" y="1684339"/>
            <a:ext cx="3779838" cy="3508858"/>
          </a:xfrm>
        </p:spPr>
        <p:txBody>
          <a:bodyPr/>
          <a:lstStyle>
            <a:lvl1pPr marL="0" indent="0" algn="l">
              <a:tabLst>
                <a:tab pos="266700" algn="l"/>
              </a:tabLst>
              <a:defRPr/>
            </a:lvl1pPr>
            <a:lvl2pPr algn="l">
              <a:defRPr/>
            </a:lvl2pPr>
            <a:lvl3pPr algn="l">
              <a:defRPr/>
            </a:lvl3pPr>
            <a:lvl4pPr algn="l">
              <a:defRPr/>
            </a:lvl4pPr>
            <a:lvl5pPr algn="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p:cNvSpPr>
            <a:spLocks noGrp="1"/>
          </p:cNvSpPr>
          <p:nvPr>
            <p:ph type="body" sz="quarter" idx="11" hasCustomPrompt="1"/>
          </p:nvPr>
        </p:nvSpPr>
        <p:spPr>
          <a:xfrm>
            <a:off x="4716463" y="5229200"/>
            <a:ext cx="3779838" cy="681062"/>
          </a:xfrm>
        </p:spPr>
        <p:txBody>
          <a:bodyPr anchor="b" anchorCtr="0"/>
          <a:lstStyle>
            <a:lvl1pPr algn="l">
              <a:spcBef>
                <a:spcPts val="288"/>
              </a:spcBef>
              <a:defRPr sz="1500" b="1">
                <a:solidFill>
                  <a:schemeClr val="accent5"/>
                </a:solidFill>
              </a:defRPr>
            </a:lvl1pPr>
            <a:lvl2pPr marL="0" indent="0" algn="l">
              <a:spcBef>
                <a:spcPts val="288"/>
              </a:spcBef>
              <a:buNone/>
              <a:tabLst/>
              <a:defRPr sz="800" b="0"/>
            </a:lvl2pPr>
          </a:lstStyle>
          <a:p>
            <a:pPr lvl="0"/>
            <a:r>
              <a:rPr lang="de-DE"/>
              <a:t>Bildunterschrift</a:t>
            </a:r>
          </a:p>
          <a:p>
            <a:pPr lvl="1"/>
            <a:r>
              <a:rPr lang="de-DE"/>
              <a:t>Quellenangabe</a:t>
            </a:r>
          </a:p>
        </p:txBody>
      </p:sp>
      <p:sp>
        <p:nvSpPr>
          <p:cNvPr id="8" name="Bildplatzhalter 7"/>
          <p:cNvSpPr>
            <a:spLocks noGrp="1"/>
          </p:cNvSpPr>
          <p:nvPr>
            <p:ph type="pic" sz="quarter" idx="10"/>
          </p:nvPr>
        </p:nvSpPr>
        <p:spPr>
          <a:xfrm>
            <a:off x="1" y="1773238"/>
            <a:ext cx="4427537" cy="4103687"/>
          </a:xfrm>
          <a:solidFill>
            <a:schemeClr val="bg1">
              <a:lumMod val="95000"/>
            </a:schemeClr>
          </a:solidFill>
          <a:ln>
            <a:solidFill>
              <a:schemeClr val="accent5"/>
            </a:solidFill>
          </a:ln>
        </p:spPr>
        <p:txBody>
          <a:bodyPr anchor="ctr" anchorCtr="0"/>
          <a:lstStyle>
            <a:lvl1pPr algn="ctr">
              <a:defRPr/>
            </a:lvl1pPr>
          </a:lstStyle>
          <a:p>
            <a:r>
              <a:rPr lang="de-DE"/>
              <a:t>Bild durch Klicken auf Symbol hinzufügen</a:t>
            </a:r>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90086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el und Bild">
    <p:spTree>
      <p:nvGrpSpPr>
        <p:cNvPr id="1" name=""/>
        <p:cNvGrpSpPr/>
        <p:nvPr/>
      </p:nvGrpSpPr>
      <p:grpSpPr>
        <a:xfrm>
          <a:off x="0" y="0"/>
          <a:ext cx="0" cy="0"/>
          <a:chOff x="0" y="0"/>
          <a:chExt cx="0" cy="0"/>
        </a:xfrm>
      </p:grpSpPr>
      <p:sp>
        <p:nvSpPr>
          <p:cNvPr id="8" name="Bildplatzhalter 7"/>
          <p:cNvSpPr>
            <a:spLocks noGrp="1"/>
          </p:cNvSpPr>
          <p:nvPr>
            <p:ph type="pic" sz="quarter" idx="10"/>
          </p:nvPr>
        </p:nvSpPr>
        <p:spPr>
          <a:xfrm>
            <a:off x="647700" y="1773238"/>
            <a:ext cx="7848600" cy="4103687"/>
          </a:xfrm>
          <a:solidFill>
            <a:schemeClr val="bg1">
              <a:lumMod val="95000"/>
            </a:schemeClr>
          </a:solidFill>
          <a:ln>
            <a:solidFill>
              <a:schemeClr val="accent5"/>
            </a:solidFill>
          </a:ln>
        </p:spPr>
        <p:txBody>
          <a:bodyPr anchor="ctr" anchorCtr="0"/>
          <a:lstStyle>
            <a:lvl1pPr algn="ctr">
              <a:defRPr/>
            </a:lvl1pPr>
          </a:lstStyle>
          <a:p>
            <a:r>
              <a:rPr lang="de-DE"/>
              <a:t>Bild durch Klicken auf Symbol hinzufügen</a:t>
            </a:r>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77817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924300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4205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Urteile">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CE87CFEC-4E4A-314E-B7FF-12D0184184EB}"/>
              </a:ext>
            </a:extLst>
          </p:cNvPr>
          <p:cNvPicPr>
            <a:picLocks noChangeAspect="1"/>
          </p:cNvPicPr>
          <p:nvPr userDrawn="1"/>
        </p:nvPicPr>
        <p:blipFill>
          <a:blip r:embed="rId2"/>
          <a:stretch>
            <a:fillRect/>
          </a:stretch>
        </p:blipFill>
        <p:spPr>
          <a:xfrm>
            <a:off x="6156960" y="219017"/>
            <a:ext cx="2987040" cy="3018739"/>
          </a:xfrm>
          <a:prstGeom prst="rect">
            <a:avLst/>
          </a:prstGeom>
          <a:blipFill dpi="0" rotWithShape="1">
            <a:blip r:embed="rId3">
              <a:alphaModFix amt="60000"/>
            </a:blip>
            <a:srcRect/>
            <a:stretch>
              <a:fillRect/>
            </a:stretch>
          </a:blipFill>
        </p:spPr>
      </p:pic>
      <p:sp>
        <p:nvSpPr>
          <p:cNvPr id="7"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itel 1"/>
          <p:cNvSpPr>
            <a:spLocks noGrp="1"/>
          </p:cNvSpPr>
          <p:nvPr>
            <p:ph type="title"/>
          </p:nvPr>
        </p:nvSpPr>
        <p:spPr>
          <a:xfrm>
            <a:off x="395536" y="526505"/>
            <a:ext cx="8353178" cy="1030287"/>
          </a:xfrm>
        </p:spPr>
        <p:txBody>
          <a:bodyPr/>
          <a:lstStyle/>
          <a:p>
            <a:r>
              <a:rPr lang="de-DE"/>
              <a:t>Titelmasterformat durch Klicken bearbeiten</a:t>
            </a:r>
            <a:endParaRPr lang="de-DE" dirty="0"/>
          </a:p>
        </p:txBody>
      </p:sp>
      <p:grpSp>
        <p:nvGrpSpPr>
          <p:cNvPr id="9" name="Group 20"/>
          <p:cNvGrpSpPr/>
          <p:nvPr userDrawn="1"/>
        </p:nvGrpSpPr>
        <p:grpSpPr>
          <a:xfrm>
            <a:off x="395288" y="1196975"/>
            <a:ext cx="8353425" cy="71438"/>
            <a:chOff x="249" y="845"/>
            <a:chExt cx="5262" cy="90"/>
          </a:xfrm>
        </p:grpSpPr>
        <p:sp>
          <p:nvSpPr>
            <p:cNvPr id="10" name="Rectangle 21"/>
            <p:cNvSpPr>
              <a:spLocks noChangeArrowheads="1"/>
            </p:cNvSpPr>
            <p:nvPr/>
          </p:nvSpPr>
          <p:spPr bwMode="gray">
            <a:xfrm>
              <a:off x="249" y="845"/>
              <a:ext cx="1483" cy="90"/>
            </a:xfrm>
            <a:prstGeom prst="rect">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1" name="Rectangle 22"/>
            <p:cNvSpPr>
              <a:spLocks noChangeArrowheads="1"/>
            </p:cNvSpPr>
            <p:nvPr/>
          </p:nvSpPr>
          <p:spPr bwMode="gray">
            <a:xfrm>
              <a:off x="1464" y="845"/>
              <a:ext cx="4047" cy="90"/>
            </a:xfrm>
            <a:prstGeom prst="rect">
              <a:avLst/>
            </a:pr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Tree>
    <p:extLst>
      <p:ext uri="{BB962C8B-B14F-4D97-AF65-F5344CB8AC3E}">
        <p14:creationId xmlns:p14="http://schemas.microsoft.com/office/powerpoint/2010/main" val="1678583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Urteile">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CE87CFEC-4E4A-314E-B7FF-12D0184184EB}"/>
              </a:ext>
            </a:extLst>
          </p:cNvPr>
          <p:cNvPicPr>
            <a:picLocks noChangeAspect="1"/>
          </p:cNvPicPr>
          <p:nvPr userDrawn="1"/>
        </p:nvPicPr>
        <p:blipFill>
          <a:blip r:embed="rId2"/>
          <a:stretch>
            <a:fillRect/>
          </a:stretch>
        </p:blipFill>
        <p:spPr>
          <a:xfrm>
            <a:off x="6156960" y="219017"/>
            <a:ext cx="2987040" cy="3018739"/>
          </a:xfrm>
          <a:prstGeom prst="rect">
            <a:avLst/>
          </a:prstGeom>
          <a:blipFill dpi="0" rotWithShape="1">
            <a:blip r:embed="rId3">
              <a:alphaModFix amt="60000"/>
            </a:blip>
            <a:srcRect/>
            <a:stretch>
              <a:fillRect/>
            </a:stretch>
          </a:blipFill>
        </p:spPr>
      </p:pic>
      <p:pic>
        <p:nvPicPr>
          <p:cNvPr id="9" name="Picture 2" descr="C:\Users\a05l\AppData\Local\Microsoft\Windows\Temporary Internet Files\Content.IE5\HKKR4AO3\Gavel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5144" y="428880"/>
            <a:ext cx="1103284" cy="827463"/>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8" name="Group 20"/>
          <p:cNvGrpSpPr/>
          <p:nvPr userDrawn="1"/>
        </p:nvGrpSpPr>
        <p:grpSpPr>
          <a:xfrm>
            <a:off x="395288" y="1196975"/>
            <a:ext cx="8353425" cy="71438"/>
            <a:chOff x="249" y="845"/>
            <a:chExt cx="5262" cy="90"/>
          </a:xfrm>
        </p:grpSpPr>
        <p:sp>
          <p:nvSpPr>
            <p:cNvPr id="10" name="Rectangle 21"/>
            <p:cNvSpPr>
              <a:spLocks noChangeArrowheads="1"/>
            </p:cNvSpPr>
            <p:nvPr/>
          </p:nvSpPr>
          <p:spPr bwMode="gray">
            <a:xfrm>
              <a:off x="249" y="845"/>
              <a:ext cx="1483" cy="90"/>
            </a:xfrm>
            <a:prstGeom prst="rect">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1" name="Rectangle 22"/>
            <p:cNvSpPr>
              <a:spLocks noChangeArrowheads="1"/>
            </p:cNvSpPr>
            <p:nvPr/>
          </p:nvSpPr>
          <p:spPr bwMode="gray">
            <a:xfrm>
              <a:off x="1464" y="845"/>
              <a:ext cx="4047" cy="90"/>
            </a:xfrm>
            <a:prstGeom prst="rect">
              <a:avLst/>
            </a:pr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Tree>
    <p:extLst>
      <p:ext uri="{BB962C8B-B14F-4D97-AF65-F5344CB8AC3E}">
        <p14:creationId xmlns:p14="http://schemas.microsoft.com/office/powerpoint/2010/main" val="1670141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Urteile-Exkurs">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CE87CFEC-4E4A-314E-B7FF-12D0184184EB}"/>
              </a:ext>
            </a:extLst>
          </p:cNvPr>
          <p:cNvPicPr>
            <a:picLocks noChangeAspect="1"/>
          </p:cNvPicPr>
          <p:nvPr userDrawn="1"/>
        </p:nvPicPr>
        <p:blipFill>
          <a:blip r:embed="rId2"/>
          <a:stretch>
            <a:fillRect/>
          </a:stretch>
        </p:blipFill>
        <p:spPr>
          <a:xfrm>
            <a:off x="6156960" y="219017"/>
            <a:ext cx="2987040" cy="3018739"/>
          </a:xfrm>
          <a:prstGeom prst="rect">
            <a:avLst/>
          </a:prstGeom>
          <a:blipFill dpi="0" rotWithShape="1">
            <a:blip r:embed="rId3">
              <a:alphaModFix amt="60000"/>
            </a:blip>
            <a:srcRect/>
            <a:stretch>
              <a:fillRect/>
            </a:stretch>
          </a:blipFill>
        </p:spPr>
      </p:pic>
      <p:sp>
        <p:nvSpPr>
          <p:cNvPr id="7"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itel 1"/>
          <p:cNvSpPr>
            <a:spLocks noGrp="1"/>
          </p:cNvSpPr>
          <p:nvPr>
            <p:ph type="title"/>
          </p:nvPr>
        </p:nvSpPr>
        <p:spPr>
          <a:xfrm>
            <a:off x="395536" y="526505"/>
            <a:ext cx="8353178" cy="1030287"/>
          </a:xfrm>
        </p:spPr>
        <p:txBody>
          <a:bodyPr/>
          <a:lstStyle/>
          <a:p>
            <a:r>
              <a:rPr lang="de-DE"/>
              <a:t>Titelmasterformat durch Klicken bearbeiten</a:t>
            </a:r>
            <a:endParaRPr lang="de-DE" dirty="0"/>
          </a:p>
        </p:txBody>
      </p:sp>
      <p:sp>
        <p:nvSpPr>
          <p:cNvPr id="9" name="Rechteck 8"/>
          <p:cNvSpPr/>
          <p:nvPr/>
        </p:nvSpPr>
        <p:spPr>
          <a:xfrm>
            <a:off x="7812360" y="1228690"/>
            <a:ext cx="1040670" cy="40011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de-DE" sz="20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Exkurs</a:t>
            </a:r>
          </a:p>
        </p:txBody>
      </p:sp>
      <p:grpSp>
        <p:nvGrpSpPr>
          <p:cNvPr id="10" name="Group 20"/>
          <p:cNvGrpSpPr/>
          <p:nvPr userDrawn="1"/>
        </p:nvGrpSpPr>
        <p:grpSpPr>
          <a:xfrm>
            <a:off x="395288" y="1196975"/>
            <a:ext cx="8353425" cy="71438"/>
            <a:chOff x="249" y="845"/>
            <a:chExt cx="5262" cy="90"/>
          </a:xfrm>
        </p:grpSpPr>
        <p:sp>
          <p:nvSpPr>
            <p:cNvPr id="11" name="Rectangle 21"/>
            <p:cNvSpPr>
              <a:spLocks noChangeArrowheads="1"/>
            </p:cNvSpPr>
            <p:nvPr/>
          </p:nvSpPr>
          <p:spPr bwMode="gray">
            <a:xfrm>
              <a:off x="249" y="845"/>
              <a:ext cx="1483" cy="90"/>
            </a:xfrm>
            <a:prstGeom prst="rect">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2" name="Rectangle 22"/>
            <p:cNvSpPr>
              <a:spLocks noChangeArrowheads="1"/>
            </p:cNvSpPr>
            <p:nvPr/>
          </p:nvSpPr>
          <p:spPr bwMode="gray">
            <a:xfrm>
              <a:off x="1464" y="845"/>
              <a:ext cx="4047" cy="90"/>
            </a:xfrm>
            <a:prstGeom prst="rect">
              <a:avLst/>
            </a:pr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Tree>
    <p:extLst>
      <p:ext uri="{BB962C8B-B14F-4D97-AF65-F5344CB8AC3E}">
        <p14:creationId xmlns:p14="http://schemas.microsoft.com/office/powerpoint/2010/main" val="3580284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allbeispie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grpSp>
        <p:nvGrpSpPr>
          <p:cNvPr id="3" name="Gruppieren 2"/>
          <p:cNvGrpSpPr/>
          <p:nvPr/>
        </p:nvGrpSpPr>
        <p:grpSpPr>
          <a:xfrm flipH="1">
            <a:off x="6595258" y="4531"/>
            <a:ext cx="1577142" cy="1338874"/>
            <a:chOff x="691661" y="2308225"/>
            <a:chExt cx="3470031" cy="2862263"/>
          </a:xfrm>
        </p:grpSpPr>
        <p:pic>
          <p:nvPicPr>
            <p:cNvPr id="4" name="Picture 162"/>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gray">
            <a:xfrm>
              <a:off x="2693377" y="4649788"/>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 name="Picture 163"/>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gray">
            <a:xfrm>
              <a:off x="1373066" y="4764088"/>
              <a:ext cx="1261696"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 name="Picture 164"/>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gray">
            <a:xfrm>
              <a:off x="832338" y="4756150"/>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7" name="Picture 165"/>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gray">
            <a:xfrm>
              <a:off x="1283677" y="4543425"/>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8" name="Group 158"/>
            <p:cNvGrpSpPr>
              <a:grpSpLocks/>
            </p:cNvGrpSpPr>
            <p:nvPr/>
          </p:nvGrpSpPr>
          <p:grpSpPr bwMode="auto">
            <a:xfrm>
              <a:off x="691661" y="2308225"/>
              <a:ext cx="3470031" cy="2779713"/>
              <a:chOff x="1946" y="1276"/>
              <a:chExt cx="2368" cy="1751"/>
            </a:xfrm>
            <a:solidFill>
              <a:schemeClr val="bg1">
                <a:lumMod val="50000"/>
              </a:schemeClr>
            </a:solidFill>
          </p:grpSpPr>
          <p:sp>
            <p:nvSpPr>
              <p:cNvPr id="9" name="Freeform 131"/>
              <p:cNvSpPr>
                <a:spLocks/>
              </p:cNvSpPr>
              <p:nvPr/>
            </p:nvSpPr>
            <p:spPr bwMode="gray">
              <a:xfrm>
                <a:off x="2771" y="2243"/>
                <a:ext cx="387" cy="784"/>
              </a:xfrm>
              <a:custGeom>
                <a:avLst/>
                <a:gdLst>
                  <a:gd name="T0" fmla="*/ 38 w 76"/>
                  <a:gd name="T1" fmla="*/ 1 h 154"/>
                  <a:gd name="T2" fmla="*/ 1 w 76"/>
                  <a:gd name="T3" fmla="*/ 9 h 154"/>
                  <a:gd name="T4" fmla="*/ 0 w 76"/>
                  <a:gd name="T5" fmla="*/ 9 h 154"/>
                  <a:gd name="T6" fmla="*/ 1 w 76"/>
                  <a:gd name="T7" fmla="*/ 10 h 154"/>
                  <a:gd name="T8" fmla="*/ 13 w 76"/>
                  <a:gd name="T9" fmla="*/ 69 h 154"/>
                  <a:gd name="T10" fmla="*/ 10 w 76"/>
                  <a:gd name="T11" fmla="*/ 154 h 154"/>
                  <a:gd name="T12" fmla="*/ 13 w 76"/>
                  <a:gd name="T13" fmla="*/ 154 h 154"/>
                  <a:gd name="T14" fmla="*/ 15 w 76"/>
                  <a:gd name="T15" fmla="*/ 70 h 154"/>
                  <a:gd name="T16" fmla="*/ 15 w 76"/>
                  <a:gd name="T17" fmla="*/ 69 h 154"/>
                  <a:gd name="T18" fmla="*/ 3 w 76"/>
                  <a:gd name="T19" fmla="*/ 10 h 154"/>
                  <a:gd name="T20" fmla="*/ 38 w 76"/>
                  <a:gd name="T21" fmla="*/ 3 h 154"/>
                  <a:gd name="T22" fmla="*/ 70 w 76"/>
                  <a:gd name="T23" fmla="*/ 10 h 154"/>
                  <a:gd name="T24" fmla="*/ 59 w 76"/>
                  <a:gd name="T25" fmla="*/ 66 h 154"/>
                  <a:gd name="T26" fmla="*/ 73 w 76"/>
                  <a:gd name="T27" fmla="*/ 151 h 154"/>
                  <a:gd name="T28" fmla="*/ 76 w 76"/>
                  <a:gd name="T29" fmla="*/ 150 h 154"/>
                  <a:gd name="T30" fmla="*/ 61 w 76"/>
                  <a:gd name="T31" fmla="*/ 66 h 154"/>
                  <a:gd name="T32" fmla="*/ 72 w 76"/>
                  <a:gd name="T33" fmla="*/ 10 h 154"/>
                  <a:gd name="T34" fmla="*/ 72 w 76"/>
                  <a:gd name="T35" fmla="*/ 9 h 154"/>
                  <a:gd name="T36" fmla="*/ 72 w 76"/>
                  <a:gd name="T37" fmla="*/ 9 h 154"/>
                  <a:gd name="T38" fmla="*/ 38 w 76"/>
                  <a:gd name="T39" fmla="*/ 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 h="154">
                    <a:moveTo>
                      <a:pt x="38" y="1"/>
                    </a:moveTo>
                    <a:cubicBezTo>
                      <a:pt x="18" y="1"/>
                      <a:pt x="1" y="9"/>
                      <a:pt x="1" y="9"/>
                    </a:cubicBezTo>
                    <a:cubicBezTo>
                      <a:pt x="0" y="9"/>
                      <a:pt x="0" y="9"/>
                      <a:pt x="0" y="9"/>
                    </a:cubicBezTo>
                    <a:cubicBezTo>
                      <a:pt x="1" y="10"/>
                      <a:pt x="1" y="10"/>
                      <a:pt x="1" y="10"/>
                    </a:cubicBezTo>
                    <a:cubicBezTo>
                      <a:pt x="1" y="11"/>
                      <a:pt x="12" y="67"/>
                      <a:pt x="13" y="69"/>
                    </a:cubicBezTo>
                    <a:cubicBezTo>
                      <a:pt x="13" y="71"/>
                      <a:pt x="11" y="131"/>
                      <a:pt x="10" y="154"/>
                    </a:cubicBezTo>
                    <a:cubicBezTo>
                      <a:pt x="13" y="154"/>
                      <a:pt x="13" y="154"/>
                      <a:pt x="13" y="154"/>
                    </a:cubicBezTo>
                    <a:cubicBezTo>
                      <a:pt x="13" y="141"/>
                      <a:pt x="15" y="80"/>
                      <a:pt x="15" y="70"/>
                    </a:cubicBezTo>
                    <a:cubicBezTo>
                      <a:pt x="15" y="69"/>
                      <a:pt x="15" y="69"/>
                      <a:pt x="15" y="69"/>
                    </a:cubicBezTo>
                    <a:cubicBezTo>
                      <a:pt x="14" y="67"/>
                      <a:pt x="4" y="18"/>
                      <a:pt x="3" y="10"/>
                    </a:cubicBezTo>
                    <a:cubicBezTo>
                      <a:pt x="6" y="9"/>
                      <a:pt x="21" y="3"/>
                      <a:pt x="38" y="3"/>
                    </a:cubicBezTo>
                    <a:cubicBezTo>
                      <a:pt x="55" y="3"/>
                      <a:pt x="67" y="8"/>
                      <a:pt x="70" y="10"/>
                    </a:cubicBezTo>
                    <a:cubicBezTo>
                      <a:pt x="66" y="27"/>
                      <a:pt x="59" y="65"/>
                      <a:pt x="59" y="66"/>
                    </a:cubicBezTo>
                    <a:cubicBezTo>
                      <a:pt x="59" y="67"/>
                      <a:pt x="70" y="131"/>
                      <a:pt x="73" y="151"/>
                    </a:cubicBezTo>
                    <a:cubicBezTo>
                      <a:pt x="76" y="150"/>
                      <a:pt x="76" y="150"/>
                      <a:pt x="76" y="150"/>
                    </a:cubicBezTo>
                    <a:cubicBezTo>
                      <a:pt x="71" y="122"/>
                      <a:pt x="61" y="69"/>
                      <a:pt x="61" y="66"/>
                    </a:cubicBezTo>
                    <a:cubicBezTo>
                      <a:pt x="61" y="64"/>
                      <a:pt x="69" y="25"/>
                      <a:pt x="72" y="10"/>
                    </a:cubicBezTo>
                    <a:cubicBezTo>
                      <a:pt x="72" y="9"/>
                      <a:pt x="72" y="9"/>
                      <a:pt x="72" y="9"/>
                    </a:cubicBezTo>
                    <a:cubicBezTo>
                      <a:pt x="72" y="9"/>
                      <a:pt x="72" y="9"/>
                      <a:pt x="72" y="9"/>
                    </a:cubicBezTo>
                    <a:cubicBezTo>
                      <a:pt x="71" y="8"/>
                      <a:pt x="58"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0" name="Freeform 115"/>
              <p:cNvSpPr>
                <a:spLocks/>
              </p:cNvSpPr>
              <p:nvPr/>
            </p:nvSpPr>
            <p:spPr bwMode="gray">
              <a:xfrm>
                <a:off x="3454" y="1276"/>
                <a:ext cx="860" cy="1639"/>
              </a:xfrm>
              <a:custGeom>
                <a:avLst/>
                <a:gdLst>
                  <a:gd name="T0" fmla="*/ 150 w 169"/>
                  <a:gd name="T1" fmla="*/ 88 h 322"/>
                  <a:gd name="T2" fmla="*/ 145 w 169"/>
                  <a:gd name="T3" fmla="*/ 84 h 322"/>
                  <a:gd name="T4" fmla="*/ 132 w 169"/>
                  <a:gd name="T5" fmla="*/ 89 h 322"/>
                  <a:gd name="T6" fmla="*/ 132 w 169"/>
                  <a:gd name="T7" fmla="*/ 90 h 322"/>
                  <a:gd name="T8" fmla="*/ 111 w 169"/>
                  <a:gd name="T9" fmla="*/ 91 h 322"/>
                  <a:gd name="T10" fmla="*/ 89 w 169"/>
                  <a:gd name="T11" fmla="*/ 79 h 322"/>
                  <a:gd name="T12" fmla="*/ 69 w 169"/>
                  <a:gd name="T13" fmla="*/ 59 h 322"/>
                  <a:gd name="T14" fmla="*/ 56 w 169"/>
                  <a:gd name="T15" fmla="*/ 53 h 322"/>
                  <a:gd name="T16" fmla="*/ 55 w 169"/>
                  <a:gd name="T17" fmla="*/ 51 h 322"/>
                  <a:gd name="T18" fmla="*/ 57 w 169"/>
                  <a:gd name="T19" fmla="*/ 39 h 322"/>
                  <a:gd name="T20" fmla="*/ 53 w 169"/>
                  <a:gd name="T21" fmla="*/ 8 h 322"/>
                  <a:gd name="T22" fmla="*/ 28 w 169"/>
                  <a:gd name="T23" fmla="*/ 25 h 322"/>
                  <a:gd name="T24" fmla="*/ 26 w 169"/>
                  <a:gd name="T25" fmla="*/ 34 h 322"/>
                  <a:gd name="T26" fmla="*/ 30 w 169"/>
                  <a:gd name="T27" fmla="*/ 46 h 322"/>
                  <a:gd name="T28" fmla="*/ 22 w 169"/>
                  <a:gd name="T29" fmla="*/ 56 h 322"/>
                  <a:gd name="T30" fmla="*/ 1 w 169"/>
                  <a:gd name="T31" fmla="*/ 70 h 322"/>
                  <a:gd name="T32" fmla="*/ 12 w 169"/>
                  <a:gd name="T33" fmla="*/ 116 h 322"/>
                  <a:gd name="T34" fmla="*/ 11 w 169"/>
                  <a:gd name="T35" fmla="*/ 138 h 322"/>
                  <a:gd name="T36" fmla="*/ 6 w 169"/>
                  <a:gd name="T37" fmla="*/ 178 h 322"/>
                  <a:gd name="T38" fmla="*/ 15 w 169"/>
                  <a:gd name="T39" fmla="*/ 194 h 322"/>
                  <a:gd name="T40" fmla="*/ 15 w 169"/>
                  <a:gd name="T41" fmla="*/ 205 h 322"/>
                  <a:gd name="T42" fmla="*/ 9 w 169"/>
                  <a:gd name="T43" fmla="*/ 278 h 322"/>
                  <a:gd name="T44" fmla="*/ 12 w 169"/>
                  <a:gd name="T45" fmla="*/ 306 h 322"/>
                  <a:gd name="T46" fmla="*/ 12 w 169"/>
                  <a:gd name="T47" fmla="*/ 310 h 322"/>
                  <a:gd name="T48" fmla="*/ 18 w 169"/>
                  <a:gd name="T49" fmla="*/ 321 h 322"/>
                  <a:gd name="T50" fmla="*/ 31 w 169"/>
                  <a:gd name="T51" fmla="*/ 314 h 322"/>
                  <a:gd name="T52" fmla="*/ 36 w 169"/>
                  <a:gd name="T53" fmla="*/ 281 h 322"/>
                  <a:gd name="T54" fmla="*/ 43 w 169"/>
                  <a:gd name="T55" fmla="*/ 219 h 322"/>
                  <a:gd name="T56" fmla="*/ 56 w 169"/>
                  <a:gd name="T57" fmla="*/ 210 h 322"/>
                  <a:gd name="T58" fmla="*/ 71 w 169"/>
                  <a:gd name="T59" fmla="*/ 297 h 322"/>
                  <a:gd name="T60" fmla="*/ 76 w 169"/>
                  <a:gd name="T61" fmla="*/ 308 h 322"/>
                  <a:gd name="T62" fmla="*/ 84 w 169"/>
                  <a:gd name="T63" fmla="*/ 311 h 322"/>
                  <a:gd name="T64" fmla="*/ 90 w 169"/>
                  <a:gd name="T65" fmla="*/ 317 h 322"/>
                  <a:gd name="T66" fmla="*/ 109 w 169"/>
                  <a:gd name="T67" fmla="*/ 314 h 322"/>
                  <a:gd name="T68" fmla="*/ 91 w 169"/>
                  <a:gd name="T69" fmla="*/ 275 h 322"/>
                  <a:gd name="T70" fmla="*/ 84 w 169"/>
                  <a:gd name="T71" fmla="*/ 178 h 322"/>
                  <a:gd name="T72" fmla="*/ 82 w 169"/>
                  <a:gd name="T73" fmla="*/ 131 h 322"/>
                  <a:gd name="T74" fmla="*/ 93 w 169"/>
                  <a:gd name="T75" fmla="*/ 127 h 322"/>
                  <a:gd name="T76" fmla="*/ 98 w 169"/>
                  <a:gd name="T77" fmla="*/ 125 h 322"/>
                  <a:gd name="T78" fmla="*/ 97 w 169"/>
                  <a:gd name="T79" fmla="*/ 121 h 322"/>
                  <a:gd name="T80" fmla="*/ 88 w 169"/>
                  <a:gd name="T81" fmla="*/ 118 h 322"/>
                  <a:gd name="T82" fmla="*/ 81 w 169"/>
                  <a:gd name="T83" fmla="*/ 103 h 322"/>
                  <a:gd name="T84" fmla="*/ 134 w 169"/>
                  <a:gd name="T85" fmla="*/ 109 h 322"/>
                  <a:gd name="T86" fmla="*/ 140 w 169"/>
                  <a:gd name="T87" fmla="*/ 103 h 322"/>
                  <a:gd name="T88" fmla="*/ 157 w 169"/>
                  <a:gd name="T89" fmla="*/ 99 h 322"/>
                  <a:gd name="T90" fmla="*/ 165 w 169"/>
                  <a:gd name="T91" fmla="*/ 9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9" h="322">
                    <a:moveTo>
                      <a:pt x="156" y="90"/>
                    </a:moveTo>
                    <a:cubicBezTo>
                      <a:pt x="156" y="90"/>
                      <a:pt x="151" y="89"/>
                      <a:pt x="150" y="88"/>
                    </a:cubicBezTo>
                    <a:cubicBezTo>
                      <a:pt x="150" y="88"/>
                      <a:pt x="158" y="88"/>
                      <a:pt x="158" y="86"/>
                    </a:cubicBezTo>
                    <a:cubicBezTo>
                      <a:pt x="158" y="86"/>
                      <a:pt x="159" y="83"/>
                      <a:pt x="145" y="84"/>
                    </a:cubicBezTo>
                    <a:cubicBezTo>
                      <a:pt x="145" y="84"/>
                      <a:pt x="138" y="85"/>
                      <a:pt x="135" y="90"/>
                    </a:cubicBezTo>
                    <a:cubicBezTo>
                      <a:pt x="132" y="89"/>
                      <a:pt x="132" y="89"/>
                      <a:pt x="132" y="89"/>
                    </a:cubicBezTo>
                    <a:cubicBezTo>
                      <a:pt x="132" y="90"/>
                      <a:pt x="132" y="90"/>
                      <a:pt x="132" y="90"/>
                    </a:cubicBezTo>
                    <a:cubicBezTo>
                      <a:pt x="132" y="90"/>
                      <a:pt x="132" y="90"/>
                      <a:pt x="132" y="90"/>
                    </a:cubicBezTo>
                    <a:cubicBezTo>
                      <a:pt x="131" y="90"/>
                      <a:pt x="131" y="90"/>
                      <a:pt x="131" y="90"/>
                    </a:cubicBezTo>
                    <a:cubicBezTo>
                      <a:pt x="129" y="90"/>
                      <a:pt x="119" y="91"/>
                      <a:pt x="111" y="91"/>
                    </a:cubicBezTo>
                    <a:cubicBezTo>
                      <a:pt x="111" y="91"/>
                      <a:pt x="104" y="91"/>
                      <a:pt x="100" y="88"/>
                    </a:cubicBezTo>
                    <a:cubicBezTo>
                      <a:pt x="89" y="79"/>
                      <a:pt x="89" y="79"/>
                      <a:pt x="89" y="79"/>
                    </a:cubicBezTo>
                    <a:cubicBezTo>
                      <a:pt x="89" y="79"/>
                      <a:pt x="89" y="76"/>
                      <a:pt x="86" y="76"/>
                    </a:cubicBezTo>
                    <a:cubicBezTo>
                      <a:pt x="86" y="76"/>
                      <a:pt x="80" y="62"/>
                      <a:pt x="69" y="59"/>
                    </a:cubicBezTo>
                    <a:cubicBezTo>
                      <a:pt x="60" y="57"/>
                      <a:pt x="60" y="57"/>
                      <a:pt x="60" y="57"/>
                    </a:cubicBezTo>
                    <a:cubicBezTo>
                      <a:pt x="60" y="57"/>
                      <a:pt x="58" y="56"/>
                      <a:pt x="56" y="53"/>
                    </a:cubicBezTo>
                    <a:cubicBezTo>
                      <a:pt x="56" y="53"/>
                      <a:pt x="56" y="53"/>
                      <a:pt x="56" y="53"/>
                    </a:cubicBezTo>
                    <a:cubicBezTo>
                      <a:pt x="56" y="52"/>
                      <a:pt x="55" y="51"/>
                      <a:pt x="55" y="51"/>
                    </a:cubicBezTo>
                    <a:cubicBezTo>
                      <a:pt x="55" y="50"/>
                      <a:pt x="54" y="49"/>
                      <a:pt x="54" y="48"/>
                    </a:cubicBezTo>
                    <a:cubicBezTo>
                      <a:pt x="54" y="48"/>
                      <a:pt x="56" y="43"/>
                      <a:pt x="57" y="39"/>
                    </a:cubicBezTo>
                    <a:cubicBezTo>
                      <a:pt x="57" y="39"/>
                      <a:pt x="63" y="31"/>
                      <a:pt x="60" y="28"/>
                    </a:cubicBezTo>
                    <a:cubicBezTo>
                      <a:pt x="60" y="28"/>
                      <a:pt x="62" y="13"/>
                      <a:pt x="53" y="8"/>
                    </a:cubicBezTo>
                    <a:cubicBezTo>
                      <a:pt x="53" y="8"/>
                      <a:pt x="41" y="0"/>
                      <a:pt x="33" y="11"/>
                    </a:cubicBezTo>
                    <a:cubicBezTo>
                      <a:pt x="33" y="11"/>
                      <a:pt x="27" y="12"/>
                      <a:pt x="28" y="25"/>
                    </a:cubicBezTo>
                    <a:cubicBezTo>
                      <a:pt x="28" y="28"/>
                      <a:pt x="28" y="28"/>
                      <a:pt x="28" y="28"/>
                    </a:cubicBezTo>
                    <a:cubicBezTo>
                      <a:pt x="28" y="28"/>
                      <a:pt x="24" y="27"/>
                      <a:pt x="26" y="34"/>
                    </a:cubicBezTo>
                    <a:cubicBezTo>
                      <a:pt x="26" y="34"/>
                      <a:pt x="29" y="40"/>
                      <a:pt x="30" y="40"/>
                    </a:cubicBezTo>
                    <a:cubicBezTo>
                      <a:pt x="30" y="40"/>
                      <a:pt x="32" y="44"/>
                      <a:pt x="30" y="46"/>
                    </a:cubicBezTo>
                    <a:cubicBezTo>
                      <a:pt x="29" y="49"/>
                      <a:pt x="29" y="49"/>
                      <a:pt x="29" y="49"/>
                    </a:cubicBezTo>
                    <a:cubicBezTo>
                      <a:pt x="29" y="49"/>
                      <a:pt x="25" y="54"/>
                      <a:pt x="22" y="56"/>
                    </a:cubicBezTo>
                    <a:cubicBezTo>
                      <a:pt x="22" y="56"/>
                      <a:pt x="16" y="59"/>
                      <a:pt x="11" y="60"/>
                    </a:cubicBezTo>
                    <a:cubicBezTo>
                      <a:pt x="11" y="60"/>
                      <a:pt x="1" y="63"/>
                      <a:pt x="1" y="70"/>
                    </a:cubicBezTo>
                    <a:cubicBezTo>
                      <a:pt x="1" y="70"/>
                      <a:pt x="0" y="82"/>
                      <a:pt x="3" y="96"/>
                    </a:cubicBezTo>
                    <a:cubicBezTo>
                      <a:pt x="3" y="96"/>
                      <a:pt x="8" y="111"/>
                      <a:pt x="12" y="116"/>
                    </a:cubicBezTo>
                    <a:cubicBezTo>
                      <a:pt x="14" y="119"/>
                      <a:pt x="14" y="119"/>
                      <a:pt x="14" y="119"/>
                    </a:cubicBezTo>
                    <a:cubicBezTo>
                      <a:pt x="14" y="119"/>
                      <a:pt x="15" y="125"/>
                      <a:pt x="11" y="138"/>
                    </a:cubicBezTo>
                    <a:cubicBezTo>
                      <a:pt x="11" y="138"/>
                      <a:pt x="7" y="155"/>
                      <a:pt x="7" y="163"/>
                    </a:cubicBezTo>
                    <a:cubicBezTo>
                      <a:pt x="6" y="178"/>
                      <a:pt x="6" y="178"/>
                      <a:pt x="6" y="178"/>
                    </a:cubicBezTo>
                    <a:cubicBezTo>
                      <a:pt x="6" y="178"/>
                      <a:pt x="12" y="182"/>
                      <a:pt x="13" y="183"/>
                    </a:cubicBezTo>
                    <a:cubicBezTo>
                      <a:pt x="13" y="183"/>
                      <a:pt x="13" y="191"/>
                      <a:pt x="15" y="194"/>
                    </a:cubicBezTo>
                    <a:cubicBezTo>
                      <a:pt x="15" y="195"/>
                      <a:pt x="15" y="195"/>
                      <a:pt x="15" y="195"/>
                    </a:cubicBezTo>
                    <a:cubicBezTo>
                      <a:pt x="15" y="195"/>
                      <a:pt x="15" y="203"/>
                      <a:pt x="15" y="205"/>
                    </a:cubicBezTo>
                    <a:cubicBezTo>
                      <a:pt x="15" y="205"/>
                      <a:pt x="14" y="220"/>
                      <a:pt x="15" y="224"/>
                    </a:cubicBezTo>
                    <a:cubicBezTo>
                      <a:pt x="15" y="224"/>
                      <a:pt x="11" y="260"/>
                      <a:pt x="9" y="278"/>
                    </a:cubicBezTo>
                    <a:cubicBezTo>
                      <a:pt x="9" y="299"/>
                      <a:pt x="9" y="299"/>
                      <a:pt x="9" y="299"/>
                    </a:cubicBezTo>
                    <a:cubicBezTo>
                      <a:pt x="9" y="299"/>
                      <a:pt x="11" y="306"/>
                      <a:pt x="12" y="306"/>
                    </a:cubicBezTo>
                    <a:cubicBezTo>
                      <a:pt x="12" y="306"/>
                      <a:pt x="12" y="306"/>
                      <a:pt x="12" y="306"/>
                    </a:cubicBezTo>
                    <a:cubicBezTo>
                      <a:pt x="12" y="310"/>
                      <a:pt x="12" y="310"/>
                      <a:pt x="12" y="310"/>
                    </a:cubicBezTo>
                    <a:cubicBezTo>
                      <a:pt x="12" y="314"/>
                      <a:pt x="12" y="314"/>
                      <a:pt x="12" y="314"/>
                    </a:cubicBezTo>
                    <a:cubicBezTo>
                      <a:pt x="12" y="314"/>
                      <a:pt x="9" y="317"/>
                      <a:pt x="18" y="321"/>
                    </a:cubicBezTo>
                    <a:cubicBezTo>
                      <a:pt x="18" y="321"/>
                      <a:pt x="23" y="322"/>
                      <a:pt x="29" y="321"/>
                    </a:cubicBezTo>
                    <a:cubicBezTo>
                      <a:pt x="29" y="321"/>
                      <a:pt x="33" y="319"/>
                      <a:pt x="31" y="314"/>
                    </a:cubicBezTo>
                    <a:cubicBezTo>
                      <a:pt x="31" y="314"/>
                      <a:pt x="29" y="308"/>
                      <a:pt x="30" y="307"/>
                    </a:cubicBezTo>
                    <a:cubicBezTo>
                      <a:pt x="30" y="307"/>
                      <a:pt x="40" y="301"/>
                      <a:pt x="36" y="281"/>
                    </a:cubicBezTo>
                    <a:cubicBezTo>
                      <a:pt x="36" y="281"/>
                      <a:pt x="35" y="270"/>
                      <a:pt x="37" y="253"/>
                    </a:cubicBezTo>
                    <a:cubicBezTo>
                      <a:pt x="37" y="253"/>
                      <a:pt x="41" y="220"/>
                      <a:pt x="43" y="219"/>
                    </a:cubicBezTo>
                    <a:cubicBezTo>
                      <a:pt x="43" y="219"/>
                      <a:pt x="48" y="193"/>
                      <a:pt x="50" y="192"/>
                    </a:cubicBezTo>
                    <a:cubicBezTo>
                      <a:pt x="50" y="192"/>
                      <a:pt x="54" y="206"/>
                      <a:pt x="56" y="210"/>
                    </a:cubicBezTo>
                    <a:cubicBezTo>
                      <a:pt x="56" y="210"/>
                      <a:pt x="60" y="226"/>
                      <a:pt x="60" y="227"/>
                    </a:cubicBezTo>
                    <a:cubicBezTo>
                      <a:pt x="60" y="227"/>
                      <a:pt x="66" y="290"/>
                      <a:pt x="71" y="297"/>
                    </a:cubicBezTo>
                    <a:cubicBezTo>
                      <a:pt x="71" y="297"/>
                      <a:pt x="72" y="303"/>
                      <a:pt x="73" y="306"/>
                    </a:cubicBezTo>
                    <a:cubicBezTo>
                      <a:pt x="74" y="307"/>
                      <a:pt x="76" y="308"/>
                      <a:pt x="76" y="308"/>
                    </a:cubicBezTo>
                    <a:cubicBezTo>
                      <a:pt x="80" y="309"/>
                      <a:pt x="80" y="309"/>
                      <a:pt x="80" y="309"/>
                    </a:cubicBezTo>
                    <a:cubicBezTo>
                      <a:pt x="84" y="311"/>
                      <a:pt x="84" y="311"/>
                      <a:pt x="84" y="311"/>
                    </a:cubicBezTo>
                    <a:cubicBezTo>
                      <a:pt x="84" y="311"/>
                      <a:pt x="86" y="313"/>
                      <a:pt x="87" y="315"/>
                    </a:cubicBezTo>
                    <a:cubicBezTo>
                      <a:pt x="89" y="317"/>
                      <a:pt x="90" y="317"/>
                      <a:pt x="90" y="317"/>
                    </a:cubicBezTo>
                    <a:cubicBezTo>
                      <a:pt x="91" y="317"/>
                      <a:pt x="105" y="319"/>
                      <a:pt x="106" y="319"/>
                    </a:cubicBezTo>
                    <a:cubicBezTo>
                      <a:pt x="106" y="319"/>
                      <a:pt x="113" y="319"/>
                      <a:pt x="109" y="314"/>
                    </a:cubicBezTo>
                    <a:cubicBezTo>
                      <a:pt x="109" y="314"/>
                      <a:pt x="99" y="306"/>
                      <a:pt x="99" y="302"/>
                    </a:cubicBezTo>
                    <a:cubicBezTo>
                      <a:pt x="99" y="302"/>
                      <a:pt x="90" y="280"/>
                      <a:pt x="91" y="275"/>
                    </a:cubicBezTo>
                    <a:cubicBezTo>
                      <a:pt x="91" y="275"/>
                      <a:pt x="87" y="237"/>
                      <a:pt x="85" y="228"/>
                    </a:cubicBezTo>
                    <a:cubicBezTo>
                      <a:pt x="84" y="178"/>
                      <a:pt x="84" y="178"/>
                      <a:pt x="84" y="178"/>
                    </a:cubicBezTo>
                    <a:cubicBezTo>
                      <a:pt x="84" y="178"/>
                      <a:pt x="90" y="176"/>
                      <a:pt x="90" y="175"/>
                    </a:cubicBezTo>
                    <a:cubicBezTo>
                      <a:pt x="90" y="175"/>
                      <a:pt x="87" y="143"/>
                      <a:pt x="82" y="131"/>
                    </a:cubicBezTo>
                    <a:cubicBezTo>
                      <a:pt x="82" y="127"/>
                      <a:pt x="82" y="127"/>
                      <a:pt x="82" y="127"/>
                    </a:cubicBezTo>
                    <a:cubicBezTo>
                      <a:pt x="82" y="127"/>
                      <a:pt x="93" y="128"/>
                      <a:pt x="93" y="127"/>
                    </a:cubicBezTo>
                    <a:cubicBezTo>
                      <a:pt x="93" y="127"/>
                      <a:pt x="94" y="127"/>
                      <a:pt x="95" y="126"/>
                    </a:cubicBezTo>
                    <a:cubicBezTo>
                      <a:pt x="95" y="126"/>
                      <a:pt x="98" y="126"/>
                      <a:pt x="98" y="125"/>
                    </a:cubicBezTo>
                    <a:cubicBezTo>
                      <a:pt x="98" y="125"/>
                      <a:pt x="101" y="125"/>
                      <a:pt x="101" y="123"/>
                    </a:cubicBezTo>
                    <a:cubicBezTo>
                      <a:pt x="101" y="123"/>
                      <a:pt x="102" y="121"/>
                      <a:pt x="97" y="121"/>
                    </a:cubicBezTo>
                    <a:cubicBezTo>
                      <a:pt x="97" y="121"/>
                      <a:pt x="97" y="119"/>
                      <a:pt x="94" y="120"/>
                    </a:cubicBezTo>
                    <a:cubicBezTo>
                      <a:pt x="88" y="118"/>
                      <a:pt x="88" y="118"/>
                      <a:pt x="88" y="118"/>
                    </a:cubicBezTo>
                    <a:cubicBezTo>
                      <a:pt x="82" y="117"/>
                      <a:pt x="82" y="117"/>
                      <a:pt x="82" y="117"/>
                    </a:cubicBezTo>
                    <a:cubicBezTo>
                      <a:pt x="81" y="103"/>
                      <a:pt x="81" y="103"/>
                      <a:pt x="81" y="103"/>
                    </a:cubicBezTo>
                    <a:cubicBezTo>
                      <a:pt x="81" y="103"/>
                      <a:pt x="99" y="110"/>
                      <a:pt x="107" y="110"/>
                    </a:cubicBezTo>
                    <a:cubicBezTo>
                      <a:pt x="134" y="109"/>
                      <a:pt x="134" y="109"/>
                      <a:pt x="134" y="109"/>
                    </a:cubicBezTo>
                    <a:cubicBezTo>
                      <a:pt x="134" y="109"/>
                      <a:pt x="137" y="107"/>
                      <a:pt x="137" y="105"/>
                    </a:cubicBezTo>
                    <a:cubicBezTo>
                      <a:pt x="137" y="105"/>
                      <a:pt x="139" y="104"/>
                      <a:pt x="140" y="103"/>
                    </a:cubicBezTo>
                    <a:cubicBezTo>
                      <a:pt x="140" y="103"/>
                      <a:pt x="151" y="104"/>
                      <a:pt x="152" y="102"/>
                    </a:cubicBezTo>
                    <a:cubicBezTo>
                      <a:pt x="152" y="102"/>
                      <a:pt x="157" y="101"/>
                      <a:pt x="157" y="99"/>
                    </a:cubicBezTo>
                    <a:cubicBezTo>
                      <a:pt x="157" y="99"/>
                      <a:pt x="160" y="99"/>
                      <a:pt x="160" y="98"/>
                    </a:cubicBezTo>
                    <a:cubicBezTo>
                      <a:pt x="160" y="98"/>
                      <a:pt x="166" y="97"/>
                      <a:pt x="165" y="94"/>
                    </a:cubicBezTo>
                    <a:cubicBezTo>
                      <a:pt x="165" y="94"/>
                      <a:pt x="169" y="90"/>
                      <a:pt x="156"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1" name="Freeform 116"/>
              <p:cNvSpPr>
                <a:spLocks/>
              </p:cNvSpPr>
              <p:nvPr/>
            </p:nvSpPr>
            <p:spPr bwMode="gray">
              <a:xfrm>
                <a:off x="2863" y="2482"/>
                <a:ext cx="25" cy="372"/>
              </a:xfrm>
              <a:custGeom>
                <a:avLst/>
                <a:gdLst>
                  <a:gd name="T0" fmla="*/ 25 w 25"/>
                  <a:gd name="T1" fmla="*/ 372 h 372"/>
                  <a:gd name="T2" fmla="*/ 15 w 25"/>
                  <a:gd name="T3" fmla="*/ 372 h 372"/>
                  <a:gd name="T4" fmla="*/ 0 w 25"/>
                  <a:gd name="T5" fmla="*/ 0 h 372"/>
                  <a:gd name="T6" fmla="*/ 10 w 25"/>
                  <a:gd name="T7" fmla="*/ 0 h 372"/>
                  <a:gd name="T8" fmla="*/ 25 w 25"/>
                  <a:gd name="T9" fmla="*/ 372 h 372"/>
                </a:gdLst>
                <a:ahLst/>
                <a:cxnLst>
                  <a:cxn ang="0">
                    <a:pos x="T0" y="T1"/>
                  </a:cxn>
                  <a:cxn ang="0">
                    <a:pos x="T2" y="T3"/>
                  </a:cxn>
                  <a:cxn ang="0">
                    <a:pos x="T4" y="T5"/>
                  </a:cxn>
                  <a:cxn ang="0">
                    <a:pos x="T6" y="T7"/>
                  </a:cxn>
                  <a:cxn ang="0">
                    <a:pos x="T8" y="T9"/>
                  </a:cxn>
                </a:cxnLst>
                <a:rect l="0" t="0" r="r" b="b"/>
                <a:pathLst>
                  <a:path w="25" h="372">
                    <a:moveTo>
                      <a:pt x="25" y="372"/>
                    </a:moveTo>
                    <a:lnTo>
                      <a:pt x="15" y="372"/>
                    </a:lnTo>
                    <a:lnTo>
                      <a:pt x="0" y="0"/>
                    </a:lnTo>
                    <a:lnTo>
                      <a:pt x="10" y="0"/>
                    </a:lnTo>
                    <a:lnTo>
                      <a:pt x="25" y="3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2" name="Rectangle 117"/>
              <p:cNvSpPr>
                <a:spLocks noChangeArrowheads="1"/>
              </p:cNvSpPr>
              <p:nvPr/>
            </p:nvSpPr>
            <p:spPr bwMode="gray">
              <a:xfrm>
                <a:off x="2552" y="2513"/>
                <a:ext cx="219"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13" name="Freeform 118"/>
              <p:cNvSpPr>
                <a:spLocks/>
              </p:cNvSpPr>
              <p:nvPr/>
            </p:nvSpPr>
            <p:spPr bwMode="gray">
              <a:xfrm>
                <a:off x="2756" y="2513"/>
                <a:ext cx="112" cy="25"/>
              </a:xfrm>
              <a:custGeom>
                <a:avLst/>
                <a:gdLst>
                  <a:gd name="T0" fmla="*/ 3 w 22"/>
                  <a:gd name="T1" fmla="*/ 2 h 5"/>
                  <a:gd name="T2" fmla="*/ 22 w 22"/>
                  <a:gd name="T3" fmla="*/ 2 h 5"/>
                  <a:gd name="T4" fmla="*/ 22 w 22"/>
                  <a:gd name="T5" fmla="*/ 4 h 5"/>
                  <a:gd name="T6" fmla="*/ 1 w 22"/>
                  <a:gd name="T7" fmla="*/ 4 h 5"/>
                  <a:gd name="T8" fmla="*/ 0 w 22"/>
                  <a:gd name="T9" fmla="*/ 2 h 5"/>
                  <a:gd name="T10" fmla="*/ 0 w 22"/>
                  <a:gd name="T11" fmla="*/ 2 h 5"/>
                  <a:gd name="T12" fmla="*/ 1 w 22"/>
                  <a:gd name="T13" fmla="*/ 0 h 5"/>
                  <a:gd name="T14" fmla="*/ 3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3" y="2"/>
                    </a:moveTo>
                    <a:cubicBezTo>
                      <a:pt x="4" y="3"/>
                      <a:pt x="13" y="2"/>
                      <a:pt x="22" y="2"/>
                    </a:cubicBezTo>
                    <a:cubicBezTo>
                      <a:pt x="22" y="4"/>
                      <a:pt x="22" y="4"/>
                      <a:pt x="22" y="4"/>
                    </a:cubicBezTo>
                    <a:cubicBezTo>
                      <a:pt x="13" y="5"/>
                      <a:pt x="3" y="5"/>
                      <a:pt x="1" y="4"/>
                    </a:cubicBezTo>
                    <a:cubicBezTo>
                      <a:pt x="0" y="2"/>
                      <a:pt x="0" y="2"/>
                      <a:pt x="0" y="2"/>
                    </a:cubicBezTo>
                    <a:cubicBezTo>
                      <a:pt x="0" y="2"/>
                      <a:pt x="0" y="2"/>
                      <a:pt x="0" y="2"/>
                    </a:cubicBezTo>
                    <a:cubicBezTo>
                      <a:pt x="1" y="0"/>
                      <a:pt x="1" y="0"/>
                      <a:pt x="1" y="0"/>
                    </a:cubicBezTo>
                    <a:cubicBezTo>
                      <a:pt x="1" y="0"/>
                      <a:pt x="2"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4" name="Freeform 119"/>
              <p:cNvSpPr>
                <a:spLocks/>
              </p:cNvSpPr>
              <p:nvPr/>
            </p:nvSpPr>
            <p:spPr bwMode="gray">
              <a:xfrm>
                <a:off x="2491" y="2136"/>
                <a:ext cx="341" cy="748"/>
              </a:xfrm>
              <a:custGeom>
                <a:avLst/>
                <a:gdLst>
                  <a:gd name="T0" fmla="*/ 34 w 67"/>
                  <a:gd name="T1" fmla="*/ 0 h 147"/>
                  <a:gd name="T2" fmla="*/ 66 w 67"/>
                  <a:gd name="T3" fmla="*/ 8 h 147"/>
                  <a:gd name="T4" fmla="*/ 67 w 67"/>
                  <a:gd name="T5" fmla="*/ 8 h 147"/>
                  <a:gd name="T6" fmla="*/ 67 w 67"/>
                  <a:gd name="T7" fmla="*/ 9 h 147"/>
                  <a:gd name="T8" fmla="*/ 56 w 67"/>
                  <a:gd name="T9" fmla="*/ 65 h 147"/>
                  <a:gd name="T10" fmla="*/ 58 w 67"/>
                  <a:gd name="T11" fmla="*/ 147 h 147"/>
                  <a:gd name="T12" fmla="*/ 56 w 67"/>
                  <a:gd name="T13" fmla="*/ 147 h 147"/>
                  <a:gd name="T14" fmla="*/ 54 w 67"/>
                  <a:gd name="T15" fmla="*/ 66 h 147"/>
                  <a:gd name="T16" fmla="*/ 54 w 67"/>
                  <a:gd name="T17" fmla="*/ 65 h 147"/>
                  <a:gd name="T18" fmla="*/ 65 w 67"/>
                  <a:gd name="T19" fmla="*/ 9 h 147"/>
                  <a:gd name="T20" fmla="*/ 34 w 67"/>
                  <a:gd name="T21" fmla="*/ 2 h 147"/>
                  <a:gd name="T22" fmla="*/ 5 w 67"/>
                  <a:gd name="T23" fmla="*/ 9 h 147"/>
                  <a:gd name="T24" fmla="*/ 15 w 67"/>
                  <a:gd name="T25" fmla="*/ 63 h 147"/>
                  <a:gd name="T26" fmla="*/ 2 w 67"/>
                  <a:gd name="T27" fmla="*/ 143 h 147"/>
                  <a:gd name="T28" fmla="*/ 0 w 67"/>
                  <a:gd name="T29" fmla="*/ 143 h 147"/>
                  <a:gd name="T30" fmla="*/ 13 w 67"/>
                  <a:gd name="T31" fmla="*/ 63 h 147"/>
                  <a:gd name="T32" fmla="*/ 3 w 67"/>
                  <a:gd name="T33" fmla="*/ 9 h 147"/>
                  <a:gd name="T34" fmla="*/ 3 w 67"/>
                  <a:gd name="T35" fmla="*/ 8 h 147"/>
                  <a:gd name="T36" fmla="*/ 4 w 67"/>
                  <a:gd name="T37" fmla="*/ 8 h 147"/>
                  <a:gd name="T38" fmla="*/ 34 w 67"/>
                  <a:gd name="T3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147">
                    <a:moveTo>
                      <a:pt x="34" y="0"/>
                    </a:moveTo>
                    <a:cubicBezTo>
                      <a:pt x="51" y="0"/>
                      <a:pt x="66" y="8"/>
                      <a:pt x="66" y="8"/>
                    </a:cubicBezTo>
                    <a:cubicBezTo>
                      <a:pt x="67" y="8"/>
                      <a:pt x="67" y="8"/>
                      <a:pt x="67" y="8"/>
                    </a:cubicBezTo>
                    <a:cubicBezTo>
                      <a:pt x="67" y="9"/>
                      <a:pt x="67" y="9"/>
                      <a:pt x="67" y="9"/>
                    </a:cubicBezTo>
                    <a:cubicBezTo>
                      <a:pt x="67" y="10"/>
                      <a:pt x="56" y="64"/>
                      <a:pt x="56" y="65"/>
                    </a:cubicBezTo>
                    <a:cubicBezTo>
                      <a:pt x="56" y="67"/>
                      <a:pt x="57" y="125"/>
                      <a:pt x="58" y="147"/>
                    </a:cubicBezTo>
                    <a:cubicBezTo>
                      <a:pt x="56" y="147"/>
                      <a:pt x="56" y="147"/>
                      <a:pt x="56" y="147"/>
                    </a:cubicBezTo>
                    <a:cubicBezTo>
                      <a:pt x="56" y="134"/>
                      <a:pt x="54" y="76"/>
                      <a:pt x="54" y="66"/>
                    </a:cubicBezTo>
                    <a:cubicBezTo>
                      <a:pt x="54" y="66"/>
                      <a:pt x="54" y="65"/>
                      <a:pt x="54" y="65"/>
                    </a:cubicBezTo>
                    <a:cubicBezTo>
                      <a:pt x="54" y="63"/>
                      <a:pt x="63" y="16"/>
                      <a:pt x="65" y="9"/>
                    </a:cubicBezTo>
                    <a:cubicBezTo>
                      <a:pt x="62" y="8"/>
                      <a:pt x="49" y="2"/>
                      <a:pt x="34" y="2"/>
                    </a:cubicBezTo>
                    <a:cubicBezTo>
                      <a:pt x="19" y="2"/>
                      <a:pt x="8" y="8"/>
                      <a:pt x="5" y="9"/>
                    </a:cubicBezTo>
                    <a:cubicBezTo>
                      <a:pt x="8" y="26"/>
                      <a:pt x="15" y="62"/>
                      <a:pt x="15" y="63"/>
                    </a:cubicBezTo>
                    <a:cubicBezTo>
                      <a:pt x="15" y="64"/>
                      <a:pt x="5" y="125"/>
                      <a:pt x="2" y="143"/>
                    </a:cubicBezTo>
                    <a:cubicBezTo>
                      <a:pt x="0" y="143"/>
                      <a:pt x="0" y="143"/>
                      <a:pt x="0" y="143"/>
                    </a:cubicBezTo>
                    <a:cubicBezTo>
                      <a:pt x="4" y="116"/>
                      <a:pt x="13" y="65"/>
                      <a:pt x="13" y="63"/>
                    </a:cubicBezTo>
                    <a:cubicBezTo>
                      <a:pt x="13" y="61"/>
                      <a:pt x="6" y="23"/>
                      <a:pt x="3" y="9"/>
                    </a:cubicBezTo>
                    <a:cubicBezTo>
                      <a:pt x="3" y="8"/>
                      <a:pt x="3" y="8"/>
                      <a:pt x="3" y="8"/>
                    </a:cubicBezTo>
                    <a:cubicBezTo>
                      <a:pt x="4" y="8"/>
                      <a:pt x="4" y="8"/>
                      <a:pt x="4" y="8"/>
                    </a:cubicBezTo>
                    <a:cubicBezTo>
                      <a:pt x="4" y="7"/>
                      <a:pt x="16"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5" name="Freeform 120"/>
              <p:cNvSpPr>
                <a:spLocks/>
              </p:cNvSpPr>
              <p:nvPr/>
            </p:nvSpPr>
            <p:spPr bwMode="gray">
              <a:xfrm>
                <a:off x="2516" y="2172"/>
                <a:ext cx="311" cy="56"/>
              </a:xfrm>
              <a:custGeom>
                <a:avLst/>
                <a:gdLst>
                  <a:gd name="T0" fmla="*/ 58 w 61"/>
                  <a:gd name="T1" fmla="*/ 1 h 11"/>
                  <a:gd name="T2" fmla="*/ 30 w 61"/>
                  <a:gd name="T3" fmla="*/ 2 h 11"/>
                  <a:gd name="T4" fmla="*/ 4 w 61"/>
                  <a:gd name="T5" fmla="*/ 0 h 11"/>
                  <a:gd name="T6" fmla="*/ 0 w 61"/>
                  <a:gd name="T7" fmla="*/ 2 h 11"/>
                  <a:gd name="T8" fmla="*/ 1 w 61"/>
                  <a:gd name="T9" fmla="*/ 9 h 11"/>
                  <a:gd name="T10" fmla="*/ 29 w 61"/>
                  <a:gd name="T11" fmla="*/ 11 h 11"/>
                  <a:gd name="T12" fmla="*/ 59 w 61"/>
                  <a:gd name="T13" fmla="*/ 10 h 11"/>
                  <a:gd name="T14" fmla="*/ 61 w 61"/>
                  <a:gd name="T15" fmla="*/ 3 h 11"/>
                  <a:gd name="T16" fmla="*/ 58 w 61"/>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
                    <a:moveTo>
                      <a:pt x="58" y="1"/>
                    </a:moveTo>
                    <a:cubicBezTo>
                      <a:pt x="58" y="1"/>
                      <a:pt x="49" y="2"/>
                      <a:pt x="30" y="2"/>
                    </a:cubicBezTo>
                    <a:cubicBezTo>
                      <a:pt x="10" y="2"/>
                      <a:pt x="4" y="0"/>
                      <a:pt x="4" y="0"/>
                    </a:cubicBezTo>
                    <a:cubicBezTo>
                      <a:pt x="0" y="2"/>
                      <a:pt x="0" y="2"/>
                      <a:pt x="0" y="2"/>
                    </a:cubicBezTo>
                    <a:cubicBezTo>
                      <a:pt x="1" y="9"/>
                      <a:pt x="1" y="9"/>
                      <a:pt x="1" y="9"/>
                    </a:cubicBezTo>
                    <a:cubicBezTo>
                      <a:pt x="1" y="9"/>
                      <a:pt x="13" y="11"/>
                      <a:pt x="29" y="11"/>
                    </a:cubicBezTo>
                    <a:cubicBezTo>
                      <a:pt x="44" y="11"/>
                      <a:pt x="59" y="10"/>
                      <a:pt x="59" y="10"/>
                    </a:cubicBezTo>
                    <a:cubicBezTo>
                      <a:pt x="61" y="3"/>
                      <a:pt x="61" y="3"/>
                      <a:pt x="61" y="3"/>
                    </a:cubicBezTo>
                    <a:lnTo>
                      <a:pt x="5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6" name="Freeform 121"/>
              <p:cNvSpPr>
                <a:spLocks/>
              </p:cNvSpPr>
              <p:nvPr/>
            </p:nvSpPr>
            <p:spPr bwMode="gray">
              <a:xfrm>
                <a:off x="2527" y="2233"/>
                <a:ext cx="285" cy="66"/>
              </a:xfrm>
              <a:custGeom>
                <a:avLst/>
                <a:gdLst>
                  <a:gd name="T0" fmla="*/ 56 w 56"/>
                  <a:gd name="T1" fmla="*/ 2 h 13"/>
                  <a:gd name="T2" fmla="*/ 25 w 56"/>
                  <a:gd name="T3" fmla="*/ 3 h 13"/>
                  <a:gd name="T4" fmla="*/ 0 w 56"/>
                  <a:gd name="T5" fmla="*/ 0 h 13"/>
                  <a:gd name="T6" fmla="*/ 2 w 56"/>
                  <a:gd name="T7" fmla="*/ 11 h 13"/>
                  <a:gd name="T8" fmla="*/ 27 w 56"/>
                  <a:gd name="T9" fmla="*/ 13 h 13"/>
                  <a:gd name="T10" fmla="*/ 54 w 56"/>
                  <a:gd name="T11" fmla="*/ 12 h 13"/>
                  <a:gd name="T12" fmla="*/ 56 w 56"/>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6" h="13">
                    <a:moveTo>
                      <a:pt x="56" y="2"/>
                    </a:moveTo>
                    <a:cubicBezTo>
                      <a:pt x="56" y="2"/>
                      <a:pt x="41" y="3"/>
                      <a:pt x="25" y="3"/>
                    </a:cubicBezTo>
                    <a:cubicBezTo>
                      <a:pt x="9" y="2"/>
                      <a:pt x="0" y="0"/>
                      <a:pt x="0" y="0"/>
                    </a:cubicBezTo>
                    <a:cubicBezTo>
                      <a:pt x="2" y="11"/>
                      <a:pt x="2" y="11"/>
                      <a:pt x="2" y="11"/>
                    </a:cubicBezTo>
                    <a:cubicBezTo>
                      <a:pt x="2" y="11"/>
                      <a:pt x="14" y="13"/>
                      <a:pt x="27" y="13"/>
                    </a:cubicBezTo>
                    <a:cubicBezTo>
                      <a:pt x="40" y="13"/>
                      <a:pt x="54" y="12"/>
                      <a:pt x="54" y="12"/>
                    </a:cubicBezTo>
                    <a:lnTo>
                      <a:pt x="5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7" name="Freeform 122"/>
              <p:cNvSpPr>
                <a:spLocks/>
              </p:cNvSpPr>
              <p:nvPr/>
            </p:nvSpPr>
            <p:spPr bwMode="gray">
              <a:xfrm>
                <a:off x="2537" y="2304"/>
                <a:ext cx="259" cy="71"/>
              </a:xfrm>
              <a:custGeom>
                <a:avLst/>
                <a:gdLst>
                  <a:gd name="T0" fmla="*/ 51 w 51"/>
                  <a:gd name="T1" fmla="*/ 2 h 14"/>
                  <a:gd name="T2" fmla="*/ 24 w 51"/>
                  <a:gd name="T3" fmla="*/ 2 h 14"/>
                  <a:gd name="T4" fmla="*/ 0 w 51"/>
                  <a:gd name="T5" fmla="*/ 0 h 14"/>
                  <a:gd name="T6" fmla="*/ 2 w 51"/>
                  <a:gd name="T7" fmla="*/ 12 h 14"/>
                  <a:gd name="T8" fmla="*/ 24 w 51"/>
                  <a:gd name="T9" fmla="*/ 14 h 14"/>
                  <a:gd name="T10" fmla="*/ 49 w 51"/>
                  <a:gd name="T11" fmla="*/ 13 h 14"/>
                  <a:gd name="T12" fmla="*/ 51 w 51"/>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51" h="14">
                    <a:moveTo>
                      <a:pt x="51" y="2"/>
                    </a:moveTo>
                    <a:cubicBezTo>
                      <a:pt x="51" y="2"/>
                      <a:pt x="41" y="3"/>
                      <a:pt x="24" y="2"/>
                    </a:cubicBezTo>
                    <a:cubicBezTo>
                      <a:pt x="6" y="2"/>
                      <a:pt x="0" y="0"/>
                      <a:pt x="0" y="0"/>
                    </a:cubicBezTo>
                    <a:cubicBezTo>
                      <a:pt x="2" y="12"/>
                      <a:pt x="2" y="12"/>
                      <a:pt x="2" y="12"/>
                    </a:cubicBezTo>
                    <a:cubicBezTo>
                      <a:pt x="2" y="12"/>
                      <a:pt x="10" y="14"/>
                      <a:pt x="24" y="14"/>
                    </a:cubicBezTo>
                    <a:cubicBezTo>
                      <a:pt x="37" y="14"/>
                      <a:pt x="49" y="13"/>
                      <a:pt x="49" y="13"/>
                    </a:cubicBezTo>
                    <a:lnTo>
                      <a:pt x="5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8" name="Freeform 123"/>
              <p:cNvSpPr>
                <a:spLocks/>
              </p:cNvSpPr>
              <p:nvPr/>
            </p:nvSpPr>
            <p:spPr bwMode="gray">
              <a:xfrm>
                <a:off x="2450" y="1734"/>
                <a:ext cx="392" cy="779"/>
              </a:xfrm>
              <a:custGeom>
                <a:avLst/>
                <a:gdLst>
                  <a:gd name="T0" fmla="*/ 1 w 77"/>
                  <a:gd name="T1" fmla="*/ 123 h 153"/>
                  <a:gd name="T2" fmla="*/ 0 w 77"/>
                  <a:gd name="T3" fmla="*/ 116 h 153"/>
                  <a:gd name="T4" fmla="*/ 4 w 77"/>
                  <a:gd name="T5" fmla="*/ 108 h 153"/>
                  <a:gd name="T6" fmla="*/ 3 w 77"/>
                  <a:gd name="T7" fmla="*/ 104 h 153"/>
                  <a:gd name="T8" fmla="*/ 7 w 77"/>
                  <a:gd name="T9" fmla="*/ 100 h 153"/>
                  <a:gd name="T10" fmla="*/ 7 w 77"/>
                  <a:gd name="T11" fmla="*/ 98 h 153"/>
                  <a:gd name="T12" fmla="*/ 5 w 77"/>
                  <a:gd name="T13" fmla="*/ 92 h 153"/>
                  <a:gd name="T14" fmla="*/ 5 w 77"/>
                  <a:gd name="T15" fmla="*/ 86 h 153"/>
                  <a:gd name="T16" fmla="*/ 6 w 77"/>
                  <a:gd name="T17" fmla="*/ 75 h 153"/>
                  <a:gd name="T18" fmla="*/ 10 w 77"/>
                  <a:gd name="T19" fmla="*/ 56 h 153"/>
                  <a:gd name="T20" fmla="*/ 14 w 77"/>
                  <a:gd name="T21" fmla="*/ 44 h 153"/>
                  <a:gd name="T22" fmla="*/ 26 w 77"/>
                  <a:gd name="T23" fmla="*/ 41 h 153"/>
                  <a:gd name="T24" fmla="*/ 24 w 77"/>
                  <a:gd name="T25" fmla="*/ 39 h 153"/>
                  <a:gd name="T26" fmla="*/ 24 w 77"/>
                  <a:gd name="T27" fmla="*/ 36 h 153"/>
                  <a:gd name="T28" fmla="*/ 27 w 77"/>
                  <a:gd name="T29" fmla="*/ 39 h 153"/>
                  <a:gd name="T30" fmla="*/ 30 w 77"/>
                  <a:gd name="T31" fmla="*/ 35 h 153"/>
                  <a:gd name="T32" fmla="*/ 31 w 77"/>
                  <a:gd name="T33" fmla="*/ 23 h 153"/>
                  <a:gd name="T34" fmla="*/ 38 w 77"/>
                  <a:gd name="T35" fmla="*/ 11 h 153"/>
                  <a:gd name="T36" fmla="*/ 43 w 77"/>
                  <a:gd name="T37" fmla="*/ 4 h 153"/>
                  <a:gd name="T38" fmla="*/ 46 w 77"/>
                  <a:gd name="T39" fmla="*/ 4 h 153"/>
                  <a:gd name="T40" fmla="*/ 57 w 77"/>
                  <a:gd name="T41" fmla="*/ 3 h 153"/>
                  <a:gd name="T42" fmla="*/ 68 w 77"/>
                  <a:gd name="T43" fmla="*/ 22 h 153"/>
                  <a:gd name="T44" fmla="*/ 69 w 77"/>
                  <a:gd name="T45" fmla="*/ 35 h 153"/>
                  <a:gd name="T46" fmla="*/ 71 w 77"/>
                  <a:gd name="T47" fmla="*/ 48 h 153"/>
                  <a:gd name="T48" fmla="*/ 75 w 77"/>
                  <a:gd name="T49" fmla="*/ 48 h 153"/>
                  <a:gd name="T50" fmla="*/ 72 w 77"/>
                  <a:gd name="T51" fmla="*/ 50 h 153"/>
                  <a:gd name="T52" fmla="*/ 75 w 77"/>
                  <a:gd name="T53" fmla="*/ 61 h 153"/>
                  <a:gd name="T54" fmla="*/ 74 w 77"/>
                  <a:gd name="T55" fmla="*/ 90 h 153"/>
                  <a:gd name="T56" fmla="*/ 68 w 77"/>
                  <a:gd name="T57" fmla="*/ 107 h 153"/>
                  <a:gd name="T58" fmla="*/ 75 w 77"/>
                  <a:gd name="T59" fmla="*/ 121 h 153"/>
                  <a:gd name="T60" fmla="*/ 39 w 77"/>
                  <a:gd name="T61" fmla="*/ 151 h 153"/>
                  <a:gd name="T62" fmla="*/ 1 w 77"/>
                  <a:gd name="T63" fmla="*/ 12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153">
                    <a:moveTo>
                      <a:pt x="1" y="123"/>
                    </a:moveTo>
                    <a:cubicBezTo>
                      <a:pt x="1" y="123"/>
                      <a:pt x="0" y="120"/>
                      <a:pt x="0" y="116"/>
                    </a:cubicBezTo>
                    <a:cubicBezTo>
                      <a:pt x="0" y="112"/>
                      <a:pt x="4" y="108"/>
                      <a:pt x="4" y="108"/>
                    </a:cubicBezTo>
                    <a:cubicBezTo>
                      <a:pt x="4" y="108"/>
                      <a:pt x="0" y="108"/>
                      <a:pt x="3" y="104"/>
                    </a:cubicBezTo>
                    <a:cubicBezTo>
                      <a:pt x="5" y="101"/>
                      <a:pt x="7" y="100"/>
                      <a:pt x="7" y="100"/>
                    </a:cubicBezTo>
                    <a:cubicBezTo>
                      <a:pt x="7" y="98"/>
                      <a:pt x="7" y="98"/>
                      <a:pt x="7" y="98"/>
                    </a:cubicBezTo>
                    <a:cubicBezTo>
                      <a:pt x="7" y="98"/>
                      <a:pt x="5" y="95"/>
                      <a:pt x="5" y="92"/>
                    </a:cubicBezTo>
                    <a:cubicBezTo>
                      <a:pt x="5" y="89"/>
                      <a:pt x="4" y="88"/>
                      <a:pt x="5" y="86"/>
                    </a:cubicBezTo>
                    <a:cubicBezTo>
                      <a:pt x="6" y="83"/>
                      <a:pt x="4" y="80"/>
                      <a:pt x="6" y="75"/>
                    </a:cubicBezTo>
                    <a:cubicBezTo>
                      <a:pt x="8" y="70"/>
                      <a:pt x="8" y="61"/>
                      <a:pt x="10" y="56"/>
                    </a:cubicBezTo>
                    <a:cubicBezTo>
                      <a:pt x="12" y="52"/>
                      <a:pt x="10" y="46"/>
                      <a:pt x="14" y="44"/>
                    </a:cubicBezTo>
                    <a:cubicBezTo>
                      <a:pt x="17" y="41"/>
                      <a:pt x="26" y="41"/>
                      <a:pt x="26" y="41"/>
                    </a:cubicBezTo>
                    <a:cubicBezTo>
                      <a:pt x="26" y="41"/>
                      <a:pt x="25" y="41"/>
                      <a:pt x="24" y="39"/>
                    </a:cubicBezTo>
                    <a:cubicBezTo>
                      <a:pt x="23" y="38"/>
                      <a:pt x="24" y="36"/>
                      <a:pt x="24" y="36"/>
                    </a:cubicBezTo>
                    <a:cubicBezTo>
                      <a:pt x="24" y="36"/>
                      <a:pt x="25" y="39"/>
                      <a:pt x="27" y="39"/>
                    </a:cubicBezTo>
                    <a:cubicBezTo>
                      <a:pt x="28" y="39"/>
                      <a:pt x="30" y="36"/>
                      <a:pt x="30" y="35"/>
                    </a:cubicBezTo>
                    <a:cubicBezTo>
                      <a:pt x="30" y="34"/>
                      <a:pt x="28" y="28"/>
                      <a:pt x="31" y="23"/>
                    </a:cubicBezTo>
                    <a:cubicBezTo>
                      <a:pt x="34" y="17"/>
                      <a:pt x="37" y="14"/>
                      <a:pt x="38" y="11"/>
                    </a:cubicBezTo>
                    <a:cubicBezTo>
                      <a:pt x="39" y="8"/>
                      <a:pt x="40" y="5"/>
                      <a:pt x="43" y="4"/>
                    </a:cubicBezTo>
                    <a:cubicBezTo>
                      <a:pt x="46" y="3"/>
                      <a:pt x="46" y="4"/>
                      <a:pt x="46" y="4"/>
                    </a:cubicBezTo>
                    <a:cubicBezTo>
                      <a:pt x="46" y="4"/>
                      <a:pt x="52" y="0"/>
                      <a:pt x="57" y="3"/>
                    </a:cubicBezTo>
                    <a:cubicBezTo>
                      <a:pt x="61" y="7"/>
                      <a:pt x="66" y="16"/>
                      <a:pt x="68" y="22"/>
                    </a:cubicBezTo>
                    <a:cubicBezTo>
                      <a:pt x="71" y="28"/>
                      <a:pt x="70" y="28"/>
                      <a:pt x="69" y="35"/>
                    </a:cubicBezTo>
                    <a:cubicBezTo>
                      <a:pt x="67" y="42"/>
                      <a:pt x="69" y="47"/>
                      <a:pt x="71" y="48"/>
                    </a:cubicBezTo>
                    <a:cubicBezTo>
                      <a:pt x="74" y="49"/>
                      <a:pt x="75" y="48"/>
                      <a:pt x="75" y="48"/>
                    </a:cubicBezTo>
                    <a:cubicBezTo>
                      <a:pt x="72" y="50"/>
                      <a:pt x="72" y="50"/>
                      <a:pt x="72" y="50"/>
                    </a:cubicBezTo>
                    <a:cubicBezTo>
                      <a:pt x="72" y="50"/>
                      <a:pt x="75" y="52"/>
                      <a:pt x="75" y="61"/>
                    </a:cubicBezTo>
                    <a:cubicBezTo>
                      <a:pt x="75" y="70"/>
                      <a:pt x="77" y="80"/>
                      <a:pt x="74" y="90"/>
                    </a:cubicBezTo>
                    <a:cubicBezTo>
                      <a:pt x="70" y="100"/>
                      <a:pt x="68" y="105"/>
                      <a:pt x="68" y="107"/>
                    </a:cubicBezTo>
                    <a:cubicBezTo>
                      <a:pt x="69" y="110"/>
                      <a:pt x="77" y="113"/>
                      <a:pt x="75" y="121"/>
                    </a:cubicBezTo>
                    <a:cubicBezTo>
                      <a:pt x="74" y="129"/>
                      <a:pt x="59" y="153"/>
                      <a:pt x="39" y="151"/>
                    </a:cubicBezTo>
                    <a:cubicBezTo>
                      <a:pt x="20" y="149"/>
                      <a:pt x="1" y="123"/>
                      <a:pt x="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9" name="Freeform 124"/>
              <p:cNvSpPr>
                <a:spLocks/>
              </p:cNvSpPr>
              <p:nvPr/>
            </p:nvSpPr>
            <p:spPr bwMode="gray">
              <a:xfrm>
                <a:off x="2394" y="2253"/>
                <a:ext cx="1151" cy="41"/>
              </a:xfrm>
              <a:custGeom>
                <a:avLst/>
                <a:gdLst>
                  <a:gd name="T0" fmla="*/ 226 w 226"/>
                  <a:gd name="T1" fmla="*/ 4 h 8"/>
                  <a:gd name="T2" fmla="*/ 222 w 226"/>
                  <a:gd name="T3" fmla="*/ 8 h 8"/>
                  <a:gd name="T4" fmla="*/ 4 w 226"/>
                  <a:gd name="T5" fmla="*/ 8 h 8"/>
                  <a:gd name="T6" fmla="*/ 0 w 226"/>
                  <a:gd name="T7" fmla="*/ 4 h 8"/>
                  <a:gd name="T8" fmla="*/ 4 w 226"/>
                  <a:gd name="T9" fmla="*/ 0 h 8"/>
                  <a:gd name="T10" fmla="*/ 222 w 226"/>
                  <a:gd name="T11" fmla="*/ 0 h 8"/>
                  <a:gd name="T12" fmla="*/ 226 w 22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26" h="8">
                    <a:moveTo>
                      <a:pt x="226" y="4"/>
                    </a:moveTo>
                    <a:cubicBezTo>
                      <a:pt x="226" y="7"/>
                      <a:pt x="224" y="8"/>
                      <a:pt x="222" y="8"/>
                    </a:cubicBezTo>
                    <a:cubicBezTo>
                      <a:pt x="4" y="8"/>
                      <a:pt x="4" y="8"/>
                      <a:pt x="4" y="8"/>
                    </a:cubicBezTo>
                    <a:cubicBezTo>
                      <a:pt x="2" y="8"/>
                      <a:pt x="0" y="7"/>
                      <a:pt x="0" y="4"/>
                    </a:cubicBezTo>
                    <a:cubicBezTo>
                      <a:pt x="0" y="2"/>
                      <a:pt x="2" y="0"/>
                      <a:pt x="4" y="0"/>
                    </a:cubicBezTo>
                    <a:cubicBezTo>
                      <a:pt x="222" y="0"/>
                      <a:pt x="222" y="0"/>
                      <a:pt x="222" y="0"/>
                    </a:cubicBezTo>
                    <a:cubicBezTo>
                      <a:pt x="224" y="0"/>
                      <a:pt x="226" y="2"/>
                      <a:pt x="2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0" name="Freeform 125"/>
              <p:cNvSpPr>
                <a:spLocks/>
              </p:cNvSpPr>
              <p:nvPr/>
            </p:nvSpPr>
            <p:spPr bwMode="gray">
              <a:xfrm>
                <a:off x="2618" y="2589"/>
                <a:ext cx="285" cy="336"/>
              </a:xfrm>
              <a:custGeom>
                <a:avLst/>
                <a:gdLst>
                  <a:gd name="T0" fmla="*/ 16 w 56"/>
                  <a:gd name="T1" fmla="*/ 20 h 66"/>
                  <a:gd name="T2" fmla="*/ 0 w 56"/>
                  <a:gd name="T3" fmla="*/ 66 h 66"/>
                  <a:gd name="T4" fmla="*/ 3 w 56"/>
                  <a:gd name="T5" fmla="*/ 66 h 66"/>
                  <a:gd name="T6" fmla="*/ 18 w 56"/>
                  <a:gd name="T7" fmla="*/ 22 h 66"/>
                  <a:gd name="T8" fmla="*/ 56 w 56"/>
                  <a:gd name="T9" fmla="*/ 3 h 66"/>
                  <a:gd name="T10" fmla="*/ 56 w 56"/>
                  <a:gd name="T11" fmla="*/ 0 h 66"/>
                  <a:gd name="T12" fmla="*/ 16 w 56"/>
                  <a:gd name="T13" fmla="*/ 20 h 66"/>
                </a:gdLst>
                <a:ahLst/>
                <a:cxnLst>
                  <a:cxn ang="0">
                    <a:pos x="T0" y="T1"/>
                  </a:cxn>
                  <a:cxn ang="0">
                    <a:pos x="T2" y="T3"/>
                  </a:cxn>
                  <a:cxn ang="0">
                    <a:pos x="T4" y="T5"/>
                  </a:cxn>
                  <a:cxn ang="0">
                    <a:pos x="T6" y="T7"/>
                  </a:cxn>
                  <a:cxn ang="0">
                    <a:pos x="T8" y="T9"/>
                  </a:cxn>
                  <a:cxn ang="0">
                    <a:pos x="T10" y="T11"/>
                  </a:cxn>
                  <a:cxn ang="0">
                    <a:pos x="T12" y="T13"/>
                  </a:cxn>
                </a:cxnLst>
                <a:rect l="0" t="0" r="r" b="b"/>
                <a:pathLst>
                  <a:path w="56" h="66">
                    <a:moveTo>
                      <a:pt x="16" y="20"/>
                    </a:moveTo>
                    <a:cubicBezTo>
                      <a:pt x="0" y="38"/>
                      <a:pt x="0" y="65"/>
                      <a:pt x="0" y="66"/>
                    </a:cubicBezTo>
                    <a:cubicBezTo>
                      <a:pt x="3" y="66"/>
                      <a:pt x="3" y="66"/>
                      <a:pt x="3" y="66"/>
                    </a:cubicBezTo>
                    <a:cubicBezTo>
                      <a:pt x="3" y="66"/>
                      <a:pt x="4" y="40"/>
                      <a:pt x="18" y="22"/>
                    </a:cubicBezTo>
                    <a:cubicBezTo>
                      <a:pt x="33" y="5"/>
                      <a:pt x="56" y="3"/>
                      <a:pt x="56" y="3"/>
                    </a:cubicBezTo>
                    <a:cubicBezTo>
                      <a:pt x="56" y="0"/>
                      <a:pt x="56" y="0"/>
                      <a:pt x="56" y="0"/>
                    </a:cubicBezTo>
                    <a:cubicBezTo>
                      <a:pt x="55" y="0"/>
                      <a:pt x="31" y="2"/>
                      <a:pt x="1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1" name="Freeform 126"/>
              <p:cNvSpPr>
                <a:spLocks/>
              </p:cNvSpPr>
              <p:nvPr/>
            </p:nvSpPr>
            <p:spPr bwMode="gray">
              <a:xfrm>
                <a:off x="2674" y="2594"/>
                <a:ext cx="235" cy="346"/>
              </a:xfrm>
              <a:custGeom>
                <a:avLst/>
                <a:gdLst>
                  <a:gd name="T0" fmla="*/ 13 w 46"/>
                  <a:gd name="T1" fmla="*/ 23 h 68"/>
                  <a:gd name="T2" fmla="*/ 3 w 46"/>
                  <a:gd name="T3" fmla="*/ 68 h 68"/>
                  <a:gd name="T4" fmla="*/ 6 w 46"/>
                  <a:gd name="T5" fmla="*/ 68 h 68"/>
                  <a:gd name="T6" fmla="*/ 15 w 46"/>
                  <a:gd name="T7" fmla="*/ 25 h 68"/>
                  <a:gd name="T8" fmla="*/ 46 w 46"/>
                  <a:gd name="T9" fmla="*/ 3 h 68"/>
                  <a:gd name="T10" fmla="*/ 45 w 46"/>
                  <a:gd name="T11" fmla="*/ 0 h 68"/>
                  <a:gd name="T12" fmla="*/ 13 w 46"/>
                  <a:gd name="T13" fmla="*/ 23 h 68"/>
                </a:gdLst>
                <a:ahLst/>
                <a:cxnLst>
                  <a:cxn ang="0">
                    <a:pos x="T0" y="T1"/>
                  </a:cxn>
                  <a:cxn ang="0">
                    <a:pos x="T2" y="T3"/>
                  </a:cxn>
                  <a:cxn ang="0">
                    <a:pos x="T4" y="T5"/>
                  </a:cxn>
                  <a:cxn ang="0">
                    <a:pos x="T6" y="T7"/>
                  </a:cxn>
                  <a:cxn ang="0">
                    <a:pos x="T8" y="T9"/>
                  </a:cxn>
                  <a:cxn ang="0">
                    <a:pos x="T10" y="T11"/>
                  </a:cxn>
                  <a:cxn ang="0">
                    <a:pos x="T12" y="T13"/>
                  </a:cxn>
                </a:cxnLst>
                <a:rect l="0" t="0" r="r" b="b"/>
                <a:pathLst>
                  <a:path w="46" h="68">
                    <a:moveTo>
                      <a:pt x="13" y="23"/>
                    </a:moveTo>
                    <a:cubicBezTo>
                      <a:pt x="0" y="44"/>
                      <a:pt x="3" y="67"/>
                      <a:pt x="3" y="68"/>
                    </a:cubicBezTo>
                    <a:cubicBezTo>
                      <a:pt x="6" y="68"/>
                      <a:pt x="6" y="68"/>
                      <a:pt x="6" y="68"/>
                    </a:cubicBezTo>
                    <a:cubicBezTo>
                      <a:pt x="6" y="67"/>
                      <a:pt x="3" y="45"/>
                      <a:pt x="15" y="25"/>
                    </a:cubicBezTo>
                    <a:cubicBezTo>
                      <a:pt x="27" y="5"/>
                      <a:pt x="46" y="3"/>
                      <a:pt x="46" y="3"/>
                    </a:cubicBezTo>
                    <a:cubicBezTo>
                      <a:pt x="45" y="0"/>
                      <a:pt x="45" y="0"/>
                      <a:pt x="45" y="0"/>
                    </a:cubicBezTo>
                    <a:cubicBezTo>
                      <a:pt x="45" y="0"/>
                      <a:pt x="26" y="2"/>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2" name="Freeform 127"/>
              <p:cNvSpPr>
                <a:spLocks/>
              </p:cNvSpPr>
              <p:nvPr/>
            </p:nvSpPr>
            <p:spPr bwMode="gray">
              <a:xfrm>
                <a:off x="2929" y="2599"/>
                <a:ext cx="285" cy="352"/>
              </a:xfrm>
              <a:custGeom>
                <a:avLst/>
                <a:gdLst>
                  <a:gd name="T0" fmla="*/ 0 w 56"/>
                  <a:gd name="T1" fmla="*/ 3 h 69"/>
                  <a:gd name="T2" fmla="*/ 34 w 56"/>
                  <a:gd name="T3" fmla="*/ 23 h 69"/>
                  <a:gd name="T4" fmla="*/ 51 w 56"/>
                  <a:gd name="T5" fmla="*/ 69 h 69"/>
                  <a:gd name="T6" fmla="*/ 54 w 56"/>
                  <a:gd name="T7" fmla="*/ 69 h 69"/>
                  <a:gd name="T8" fmla="*/ 37 w 56"/>
                  <a:gd name="T9" fmla="*/ 21 h 69"/>
                  <a:gd name="T10" fmla="*/ 0 w 56"/>
                  <a:gd name="T11" fmla="*/ 0 h 69"/>
                  <a:gd name="T12" fmla="*/ 0 w 56"/>
                  <a:gd name="T13" fmla="*/ 3 h 69"/>
                </a:gdLst>
                <a:ahLst/>
                <a:cxnLst>
                  <a:cxn ang="0">
                    <a:pos x="T0" y="T1"/>
                  </a:cxn>
                  <a:cxn ang="0">
                    <a:pos x="T2" y="T3"/>
                  </a:cxn>
                  <a:cxn ang="0">
                    <a:pos x="T4" y="T5"/>
                  </a:cxn>
                  <a:cxn ang="0">
                    <a:pos x="T6" y="T7"/>
                  </a:cxn>
                  <a:cxn ang="0">
                    <a:pos x="T8" y="T9"/>
                  </a:cxn>
                  <a:cxn ang="0">
                    <a:pos x="T10" y="T11"/>
                  </a:cxn>
                  <a:cxn ang="0">
                    <a:pos x="T12" y="T13"/>
                  </a:cxn>
                </a:cxnLst>
                <a:rect l="0" t="0" r="r" b="b"/>
                <a:pathLst>
                  <a:path w="56" h="69">
                    <a:moveTo>
                      <a:pt x="0" y="3"/>
                    </a:moveTo>
                    <a:cubicBezTo>
                      <a:pt x="0" y="3"/>
                      <a:pt x="19" y="4"/>
                      <a:pt x="34" y="23"/>
                    </a:cubicBezTo>
                    <a:cubicBezTo>
                      <a:pt x="53" y="44"/>
                      <a:pt x="51" y="69"/>
                      <a:pt x="51" y="69"/>
                    </a:cubicBezTo>
                    <a:cubicBezTo>
                      <a:pt x="54" y="69"/>
                      <a:pt x="54" y="69"/>
                      <a:pt x="54" y="69"/>
                    </a:cubicBezTo>
                    <a:cubicBezTo>
                      <a:pt x="54" y="68"/>
                      <a:pt x="56" y="43"/>
                      <a:pt x="37" y="21"/>
                    </a:cubicBezTo>
                    <a:cubicBezTo>
                      <a:pt x="20" y="1"/>
                      <a:pt x="1" y="0"/>
                      <a:pt x="0" y="0"/>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3" name="Freeform 128"/>
              <p:cNvSpPr>
                <a:spLocks/>
              </p:cNvSpPr>
              <p:nvPr/>
            </p:nvSpPr>
            <p:spPr bwMode="gray">
              <a:xfrm>
                <a:off x="2919" y="2589"/>
                <a:ext cx="234" cy="316"/>
              </a:xfrm>
              <a:custGeom>
                <a:avLst/>
                <a:gdLst>
                  <a:gd name="T0" fmla="*/ 0 w 46"/>
                  <a:gd name="T1" fmla="*/ 3 h 62"/>
                  <a:gd name="T2" fmla="*/ 1 w 46"/>
                  <a:gd name="T3" fmla="*/ 6 h 62"/>
                  <a:gd name="T4" fmla="*/ 30 w 46"/>
                  <a:gd name="T5" fmla="*/ 23 h 62"/>
                  <a:gd name="T6" fmla="*/ 40 w 46"/>
                  <a:gd name="T7" fmla="*/ 62 h 62"/>
                  <a:gd name="T8" fmla="*/ 43 w 46"/>
                  <a:gd name="T9" fmla="*/ 62 h 62"/>
                  <a:gd name="T10" fmla="*/ 32 w 46"/>
                  <a:gd name="T11" fmla="*/ 22 h 62"/>
                  <a:gd name="T12" fmla="*/ 0 w 46"/>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46" h="62">
                    <a:moveTo>
                      <a:pt x="0" y="3"/>
                    </a:moveTo>
                    <a:cubicBezTo>
                      <a:pt x="1" y="6"/>
                      <a:pt x="1" y="6"/>
                      <a:pt x="1" y="6"/>
                    </a:cubicBezTo>
                    <a:cubicBezTo>
                      <a:pt x="2" y="6"/>
                      <a:pt x="17" y="4"/>
                      <a:pt x="30" y="23"/>
                    </a:cubicBezTo>
                    <a:cubicBezTo>
                      <a:pt x="43" y="43"/>
                      <a:pt x="40" y="62"/>
                      <a:pt x="40" y="62"/>
                    </a:cubicBezTo>
                    <a:cubicBezTo>
                      <a:pt x="43" y="62"/>
                      <a:pt x="43" y="62"/>
                      <a:pt x="43" y="62"/>
                    </a:cubicBezTo>
                    <a:cubicBezTo>
                      <a:pt x="43" y="62"/>
                      <a:pt x="46" y="43"/>
                      <a:pt x="32" y="22"/>
                    </a:cubicBezTo>
                    <a:cubicBezTo>
                      <a:pt x="18" y="0"/>
                      <a:pt x="1"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4" name="Freeform 129"/>
              <p:cNvSpPr>
                <a:spLocks/>
              </p:cNvSpPr>
              <p:nvPr/>
            </p:nvSpPr>
            <p:spPr bwMode="gray">
              <a:xfrm>
                <a:off x="2577" y="1703"/>
                <a:ext cx="612" cy="1304"/>
              </a:xfrm>
              <a:custGeom>
                <a:avLst/>
                <a:gdLst>
                  <a:gd name="T0" fmla="*/ 31 w 120"/>
                  <a:gd name="T1" fmla="*/ 114 h 256"/>
                  <a:gd name="T2" fmla="*/ 28 w 120"/>
                  <a:gd name="T3" fmla="*/ 89 h 256"/>
                  <a:gd name="T4" fmla="*/ 49 w 120"/>
                  <a:gd name="T5" fmla="*/ 57 h 256"/>
                  <a:gd name="T6" fmla="*/ 59 w 120"/>
                  <a:gd name="T7" fmla="*/ 51 h 256"/>
                  <a:gd name="T8" fmla="*/ 56 w 120"/>
                  <a:gd name="T9" fmla="*/ 48 h 256"/>
                  <a:gd name="T10" fmla="*/ 51 w 120"/>
                  <a:gd name="T11" fmla="*/ 29 h 256"/>
                  <a:gd name="T12" fmla="*/ 50 w 120"/>
                  <a:gd name="T13" fmla="*/ 19 h 256"/>
                  <a:gd name="T14" fmla="*/ 54 w 120"/>
                  <a:gd name="T15" fmla="*/ 7 h 256"/>
                  <a:gd name="T16" fmla="*/ 88 w 120"/>
                  <a:gd name="T17" fmla="*/ 15 h 256"/>
                  <a:gd name="T18" fmla="*/ 84 w 120"/>
                  <a:gd name="T19" fmla="*/ 42 h 256"/>
                  <a:gd name="T20" fmla="*/ 88 w 120"/>
                  <a:gd name="T21" fmla="*/ 49 h 256"/>
                  <a:gd name="T22" fmla="*/ 119 w 120"/>
                  <a:gd name="T23" fmla="*/ 74 h 256"/>
                  <a:gd name="T24" fmla="*/ 111 w 120"/>
                  <a:gd name="T25" fmla="*/ 115 h 256"/>
                  <a:gd name="T26" fmla="*/ 113 w 120"/>
                  <a:gd name="T27" fmla="*/ 161 h 256"/>
                  <a:gd name="T28" fmla="*/ 108 w 120"/>
                  <a:gd name="T29" fmla="*/ 190 h 256"/>
                  <a:gd name="T30" fmla="*/ 101 w 120"/>
                  <a:gd name="T31" fmla="*/ 220 h 256"/>
                  <a:gd name="T32" fmla="*/ 94 w 120"/>
                  <a:gd name="T33" fmla="*/ 225 h 256"/>
                  <a:gd name="T34" fmla="*/ 100 w 120"/>
                  <a:gd name="T35" fmla="*/ 248 h 256"/>
                  <a:gd name="T36" fmla="*/ 82 w 120"/>
                  <a:gd name="T37" fmla="*/ 248 h 256"/>
                  <a:gd name="T38" fmla="*/ 78 w 120"/>
                  <a:gd name="T39" fmla="*/ 244 h 256"/>
                  <a:gd name="T40" fmla="*/ 78 w 120"/>
                  <a:gd name="T41" fmla="*/ 233 h 256"/>
                  <a:gd name="T42" fmla="*/ 84 w 120"/>
                  <a:gd name="T43" fmla="*/ 219 h 256"/>
                  <a:gd name="T44" fmla="*/ 85 w 120"/>
                  <a:gd name="T45" fmla="*/ 207 h 256"/>
                  <a:gd name="T46" fmla="*/ 86 w 120"/>
                  <a:gd name="T47" fmla="*/ 176 h 256"/>
                  <a:gd name="T48" fmla="*/ 54 w 120"/>
                  <a:gd name="T49" fmla="*/ 183 h 256"/>
                  <a:gd name="T50" fmla="*/ 30 w 120"/>
                  <a:gd name="T51" fmla="*/ 182 h 256"/>
                  <a:gd name="T52" fmla="*/ 27 w 120"/>
                  <a:gd name="T53" fmla="*/ 229 h 256"/>
                  <a:gd name="T54" fmla="*/ 24 w 120"/>
                  <a:gd name="T55" fmla="*/ 242 h 256"/>
                  <a:gd name="T56" fmla="*/ 23 w 120"/>
                  <a:gd name="T57" fmla="*/ 255 h 256"/>
                  <a:gd name="T58" fmla="*/ 7 w 120"/>
                  <a:gd name="T59" fmla="*/ 252 h 256"/>
                  <a:gd name="T60" fmla="*/ 4 w 120"/>
                  <a:gd name="T61" fmla="*/ 244 h 256"/>
                  <a:gd name="T62" fmla="*/ 9 w 120"/>
                  <a:gd name="T63" fmla="*/ 230 h 256"/>
                  <a:gd name="T64" fmla="*/ 5 w 120"/>
                  <a:gd name="T65" fmla="*/ 209 h 256"/>
                  <a:gd name="T66" fmla="*/ 7 w 120"/>
                  <a:gd name="T67" fmla="*/ 162 h 256"/>
                  <a:gd name="T68" fmla="*/ 36 w 120"/>
                  <a:gd name="T69" fmla="*/ 133 h 256"/>
                  <a:gd name="T70" fmla="*/ 38 w 120"/>
                  <a:gd name="T71" fmla="*/ 11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256">
                    <a:moveTo>
                      <a:pt x="38" y="115"/>
                    </a:moveTo>
                    <a:cubicBezTo>
                      <a:pt x="38" y="115"/>
                      <a:pt x="35" y="117"/>
                      <a:pt x="31" y="114"/>
                    </a:cubicBezTo>
                    <a:cubicBezTo>
                      <a:pt x="27" y="111"/>
                      <a:pt x="24" y="102"/>
                      <a:pt x="24" y="99"/>
                    </a:cubicBezTo>
                    <a:cubicBezTo>
                      <a:pt x="25" y="96"/>
                      <a:pt x="27" y="97"/>
                      <a:pt x="28" y="89"/>
                    </a:cubicBezTo>
                    <a:cubicBezTo>
                      <a:pt x="29" y="82"/>
                      <a:pt x="27" y="71"/>
                      <a:pt x="30" y="66"/>
                    </a:cubicBezTo>
                    <a:cubicBezTo>
                      <a:pt x="32" y="61"/>
                      <a:pt x="43" y="59"/>
                      <a:pt x="49" y="57"/>
                    </a:cubicBezTo>
                    <a:cubicBezTo>
                      <a:pt x="55" y="55"/>
                      <a:pt x="58" y="54"/>
                      <a:pt x="58" y="54"/>
                    </a:cubicBezTo>
                    <a:cubicBezTo>
                      <a:pt x="58" y="54"/>
                      <a:pt x="58" y="52"/>
                      <a:pt x="59" y="51"/>
                    </a:cubicBezTo>
                    <a:cubicBezTo>
                      <a:pt x="60" y="49"/>
                      <a:pt x="60" y="49"/>
                      <a:pt x="60" y="49"/>
                    </a:cubicBezTo>
                    <a:cubicBezTo>
                      <a:pt x="60" y="49"/>
                      <a:pt x="57" y="51"/>
                      <a:pt x="56" y="48"/>
                    </a:cubicBezTo>
                    <a:cubicBezTo>
                      <a:pt x="55" y="45"/>
                      <a:pt x="54" y="41"/>
                      <a:pt x="52" y="38"/>
                    </a:cubicBezTo>
                    <a:cubicBezTo>
                      <a:pt x="51" y="34"/>
                      <a:pt x="52" y="32"/>
                      <a:pt x="51" y="29"/>
                    </a:cubicBezTo>
                    <a:cubicBezTo>
                      <a:pt x="51" y="27"/>
                      <a:pt x="49" y="24"/>
                      <a:pt x="49" y="22"/>
                    </a:cubicBezTo>
                    <a:cubicBezTo>
                      <a:pt x="49" y="19"/>
                      <a:pt x="50" y="19"/>
                      <a:pt x="50" y="19"/>
                    </a:cubicBezTo>
                    <a:cubicBezTo>
                      <a:pt x="50" y="19"/>
                      <a:pt x="47" y="17"/>
                      <a:pt x="50" y="12"/>
                    </a:cubicBezTo>
                    <a:cubicBezTo>
                      <a:pt x="54" y="7"/>
                      <a:pt x="54" y="7"/>
                      <a:pt x="54" y="7"/>
                    </a:cubicBezTo>
                    <a:cubicBezTo>
                      <a:pt x="54" y="7"/>
                      <a:pt x="55" y="2"/>
                      <a:pt x="66" y="1"/>
                    </a:cubicBezTo>
                    <a:cubicBezTo>
                      <a:pt x="78" y="0"/>
                      <a:pt x="84" y="4"/>
                      <a:pt x="88" y="15"/>
                    </a:cubicBezTo>
                    <a:cubicBezTo>
                      <a:pt x="92" y="25"/>
                      <a:pt x="87" y="36"/>
                      <a:pt x="86" y="39"/>
                    </a:cubicBezTo>
                    <a:cubicBezTo>
                      <a:pt x="84" y="41"/>
                      <a:pt x="84" y="42"/>
                      <a:pt x="84" y="42"/>
                    </a:cubicBezTo>
                    <a:cubicBezTo>
                      <a:pt x="84" y="42"/>
                      <a:pt x="85" y="43"/>
                      <a:pt x="86" y="45"/>
                    </a:cubicBezTo>
                    <a:cubicBezTo>
                      <a:pt x="88" y="48"/>
                      <a:pt x="88" y="49"/>
                      <a:pt x="88" y="49"/>
                    </a:cubicBezTo>
                    <a:cubicBezTo>
                      <a:pt x="88" y="49"/>
                      <a:pt x="99" y="52"/>
                      <a:pt x="109" y="55"/>
                    </a:cubicBezTo>
                    <a:cubicBezTo>
                      <a:pt x="119" y="59"/>
                      <a:pt x="118" y="62"/>
                      <a:pt x="119" y="74"/>
                    </a:cubicBezTo>
                    <a:cubicBezTo>
                      <a:pt x="120" y="86"/>
                      <a:pt x="118" y="95"/>
                      <a:pt x="116" y="98"/>
                    </a:cubicBezTo>
                    <a:cubicBezTo>
                      <a:pt x="115" y="102"/>
                      <a:pt x="112" y="109"/>
                      <a:pt x="111" y="115"/>
                    </a:cubicBezTo>
                    <a:cubicBezTo>
                      <a:pt x="111" y="122"/>
                      <a:pt x="111" y="133"/>
                      <a:pt x="115" y="142"/>
                    </a:cubicBezTo>
                    <a:cubicBezTo>
                      <a:pt x="118" y="150"/>
                      <a:pt x="113" y="154"/>
                      <a:pt x="113" y="161"/>
                    </a:cubicBezTo>
                    <a:cubicBezTo>
                      <a:pt x="113" y="169"/>
                      <a:pt x="112" y="170"/>
                      <a:pt x="110" y="172"/>
                    </a:cubicBezTo>
                    <a:cubicBezTo>
                      <a:pt x="109" y="174"/>
                      <a:pt x="110" y="180"/>
                      <a:pt x="108" y="190"/>
                    </a:cubicBezTo>
                    <a:cubicBezTo>
                      <a:pt x="106" y="201"/>
                      <a:pt x="104" y="213"/>
                      <a:pt x="103" y="216"/>
                    </a:cubicBezTo>
                    <a:cubicBezTo>
                      <a:pt x="103" y="219"/>
                      <a:pt x="103" y="219"/>
                      <a:pt x="101" y="220"/>
                    </a:cubicBezTo>
                    <a:cubicBezTo>
                      <a:pt x="98" y="220"/>
                      <a:pt x="95" y="220"/>
                      <a:pt x="95" y="220"/>
                    </a:cubicBezTo>
                    <a:cubicBezTo>
                      <a:pt x="95" y="220"/>
                      <a:pt x="96" y="221"/>
                      <a:pt x="94" y="225"/>
                    </a:cubicBezTo>
                    <a:cubicBezTo>
                      <a:pt x="93" y="229"/>
                      <a:pt x="92" y="233"/>
                      <a:pt x="94" y="236"/>
                    </a:cubicBezTo>
                    <a:cubicBezTo>
                      <a:pt x="96" y="240"/>
                      <a:pt x="100" y="244"/>
                      <a:pt x="100" y="248"/>
                    </a:cubicBezTo>
                    <a:cubicBezTo>
                      <a:pt x="100" y="251"/>
                      <a:pt x="98" y="253"/>
                      <a:pt x="92" y="254"/>
                    </a:cubicBezTo>
                    <a:cubicBezTo>
                      <a:pt x="86" y="254"/>
                      <a:pt x="82" y="251"/>
                      <a:pt x="82" y="248"/>
                    </a:cubicBezTo>
                    <a:cubicBezTo>
                      <a:pt x="81" y="246"/>
                      <a:pt x="81" y="245"/>
                      <a:pt x="81" y="245"/>
                    </a:cubicBezTo>
                    <a:cubicBezTo>
                      <a:pt x="78" y="244"/>
                      <a:pt x="78" y="244"/>
                      <a:pt x="78" y="244"/>
                    </a:cubicBezTo>
                    <a:cubicBezTo>
                      <a:pt x="78" y="244"/>
                      <a:pt x="75" y="240"/>
                      <a:pt x="75" y="238"/>
                    </a:cubicBezTo>
                    <a:cubicBezTo>
                      <a:pt x="75" y="236"/>
                      <a:pt x="77" y="234"/>
                      <a:pt x="78" y="233"/>
                    </a:cubicBezTo>
                    <a:cubicBezTo>
                      <a:pt x="79" y="231"/>
                      <a:pt x="79" y="226"/>
                      <a:pt x="81" y="223"/>
                    </a:cubicBezTo>
                    <a:cubicBezTo>
                      <a:pt x="82" y="221"/>
                      <a:pt x="84" y="219"/>
                      <a:pt x="84" y="219"/>
                    </a:cubicBezTo>
                    <a:cubicBezTo>
                      <a:pt x="84" y="219"/>
                      <a:pt x="83" y="219"/>
                      <a:pt x="83" y="217"/>
                    </a:cubicBezTo>
                    <a:cubicBezTo>
                      <a:pt x="83" y="215"/>
                      <a:pt x="84" y="217"/>
                      <a:pt x="85" y="207"/>
                    </a:cubicBezTo>
                    <a:cubicBezTo>
                      <a:pt x="85" y="196"/>
                      <a:pt x="85" y="190"/>
                      <a:pt x="85" y="184"/>
                    </a:cubicBezTo>
                    <a:cubicBezTo>
                      <a:pt x="85" y="178"/>
                      <a:pt x="86" y="176"/>
                      <a:pt x="86" y="176"/>
                    </a:cubicBezTo>
                    <a:cubicBezTo>
                      <a:pt x="86" y="176"/>
                      <a:pt x="84" y="175"/>
                      <a:pt x="77" y="175"/>
                    </a:cubicBezTo>
                    <a:cubicBezTo>
                      <a:pt x="71" y="175"/>
                      <a:pt x="65" y="183"/>
                      <a:pt x="54" y="183"/>
                    </a:cubicBezTo>
                    <a:cubicBezTo>
                      <a:pt x="44" y="184"/>
                      <a:pt x="37" y="181"/>
                      <a:pt x="37" y="181"/>
                    </a:cubicBezTo>
                    <a:cubicBezTo>
                      <a:pt x="37" y="181"/>
                      <a:pt x="30" y="182"/>
                      <a:pt x="30" y="182"/>
                    </a:cubicBezTo>
                    <a:cubicBezTo>
                      <a:pt x="29" y="183"/>
                      <a:pt x="29" y="187"/>
                      <a:pt x="29" y="202"/>
                    </a:cubicBezTo>
                    <a:cubicBezTo>
                      <a:pt x="29" y="217"/>
                      <a:pt x="27" y="227"/>
                      <a:pt x="27" y="229"/>
                    </a:cubicBezTo>
                    <a:cubicBezTo>
                      <a:pt x="27" y="231"/>
                      <a:pt x="23" y="231"/>
                      <a:pt x="23" y="231"/>
                    </a:cubicBezTo>
                    <a:cubicBezTo>
                      <a:pt x="23" y="231"/>
                      <a:pt x="24" y="234"/>
                      <a:pt x="24" y="242"/>
                    </a:cubicBezTo>
                    <a:cubicBezTo>
                      <a:pt x="23" y="250"/>
                      <a:pt x="22" y="249"/>
                      <a:pt x="22" y="249"/>
                    </a:cubicBezTo>
                    <a:cubicBezTo>
                      <a:pt x="22" y="249"/>
                      <a:pt x="24" y="255"/>
                      <a:pt x="23" y="255"/>
                    </a:cubicBezTo>
                    <a:cubicBezTo>
                      <a:pt x="21" y="255"/>
                      <a:pt x="7" y="256"/>
                      <a:pt x="7" y="254"/>
                    </a:cubicBezTo>
                    <a:cubicBezTo>
                      <a:pt x="7" y="253"/>
                      <a:pt x="7" y="252"/>
                      <a:pt x="7" y="252"/>
                    </a:cubicBezTo>
                    <a:cubicBezTo>
                      <a:pt x="7" y="252"/>
                      <a:pt x="1" y="252"/>
                      <a:pt x="1" y="251"/>
                    </a:cubicBezTo>
                    <a:cubicBezTo>
                      <a:pt x="1" y="250"/>
                      <a:pt x="0" y="247"/>
                      <a:pt x="4" y="244"/>
                    </a:cubicBezTo>
                    <a:cubicBezTo>
                      <a:pt x="7" y="241"/>
                      <a:pt x="9" y="235"/>
                      <a:pt x="9" y="232"/>
                    </a:cubicBezTo>
                    <a:cubicBezTo>
                      <a:pt x="9" y="228"/>
                      <a:pt x="9" y="230"/>
                      <a:pt x="9" y="230"/>
                    </a:cubicBezTo>
                    <a:cubicBezTo>
                      <a:pt x="9" y="230"/>
                      <a:pt x="6" y="229"/>
                      <a:pt x="6" y="228"/>
                    </a:cubicBezTo>
                    <a:cubicBezTo>
                      <a:pt x="6" y="226"/>
                      <a:pt x="5" y="218"/>
                      <a:pt x="5" y="209"/>
                    </a:cubicBezTo>
                    <a:cubicBezTo>
                      <a:pt x="5" y="199"/>
                      <a:pt x="3" y="189"/>
                      <a:pt x="3" y="181"/>
                    </a:cubicBezTo>
                    <a:cubicBezTo>
                      <a:pt x="3" y="174"/>
                      <a:pt x="2" y="167"/>
                      <a:pt x="7" y="162"/>
                    </a:cubicBezTo>
                    <a:cubicBezTo>
                      <a:pt x="13" y="158"/>
                      <a:pt x="16" y="151"/>
                      <a:pt x="21" y="146"/>
                    </a:cubicBezTo>
                    <a:cubicBezTo>
                      <a:pt x="27" y="141"/>
                      <a:pt x="32" y="136"/>
                      <a:pt x="36" y="133"/>
                    </a:cubicBezTo>
                    <a:cubicBezTo>
                      <a:pt x="37" y="132"/>
                      <a:pt x="39" y="127"/>
                      <a:pt x="39" y="123"/>
                    </a:cubicBezTo>
                    <a:cubicBezTo>
                      <a:pt x="39" y="119"/>
                      <a:pt x="38" y="115"/>
                      <a:pt x="38"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5" name="Rectangle 130"/>
              <p:cNvSpPr>
                <a:spLocks noChangeArrowheads="1"/>
              </p:cNvSpPr>
              <p:nvPr/>
            </p:nvSpPr>
            <p:spPr bwMode="gray">
              <a:xfrm>
                <a:off x="2842" y="2640"/>
                <a:ext cx="245"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26" name="Freeform 132"/>
              <p:cNvSpPr>
                <a:spLocks/>
              </p:cNvSpPr>
              <p:nvPr/>
            </p:nvSpPr>
            <p:spPr bwMode="gray">
              <a:xfrm>
                <a:off x="2781" y="2284"/>
                <a:ext cx="352" cy="56"/>
              </a:xfrm>
              <a:custGeom>
                <a:avLst/>
                <a:gdLst>
                  <a:gd name="T0" fmla="*/ 3 w 69"/>
                  <a:gd name="T1" fmla="*/ 1 h 11"/>
                  <a:gd name="T2" fmla="*/ 35 w 69"/>
                  <a:gd name="T3" fmla="*/ 1 h 11"/>
                  <a:gd name="T4" fmla="*/ 64 w 69"/>
                  <a:gd name="T5" fmla="*/ 0 h 11"/>
                  <a:gd name="T6" fmla="*/ 69 w 69"/>
                  <a:gd name="T7" fmla="*/ 2 h 11"/>
                  <a:gd name="T8" fmla="*/ 67 w 69"/>
                  <a:gd name="T9" fmla="*/ 9 h 11"/>
                  <a:gd name="T10" fmla="*/ 36 w 69"/>
                  <a:gd name="T11" fmla="*/ 11 h 11"/>
                  <a:gd name="T12" fmla="*/ 2 w 69"/>
                  <a:gd name="T13" fmla="*/ 10 h 11"/>
                  <a:gd name="T14" fmla="*/ 0 w 69"/>
                  <a:gd name="T15" fmla="*/ 3 h 11"/>
                  <a:gd name="T16" fmla="*/ 3 w 69"/>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
                    <a:moveTo>
                      <a:pt x="3" y="1"/>
                    </a:moveTo>
                    <a:cubicBezTo>
                      <a:pt x="3" y="1"/>
                      <a:pt x="12" y="1"/>
                      <a:pt x="35" y="1"/>
                    </a:cubicBezTo>
                    <a:cubicBezTo>
                      <a:pt x="57" y="1"/>
                      <a:pt x="64" y="0"/>
                      <a:pt x="64" y="0"/>
                    </a:cubicBezTo>
                    <a:cubicBezTo>
                      <a:pt x="69" y="2"/>
                      <a:pt x="69" y="2"/>
                      <a:pt x="69" y="2"/>
                    </a:cubicBezTo>
                    <a:cubicBezTo>
                      <a:pt x="67" y="9"/>
                      <a:pt x="67" y="9"/>
                      <a:pt x="67" y="9"/>
                    </a:cubicBezTo>
                    <a:cubicBezTo>
                      <a:pt x="67" y="9"/>
                      <a:pt x="53" y="11"/>
                      <a:pt x="36" y="11"/>
                    </a:cubicBezTo>
                    <a:cubicBezTo>
                      <a:pt x="19" y="11"/>
                      <a:pt x="2" y="10"/>
                      <a:pt x="2" y="10"/>
                    </a:cubicBezTo>
                    <a:cubicBezTo>
                      <a:pt x="0" y="3"/>
                      <a:pt x="0" y="3"/>
                      <a:pt x="0" y="3"/>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7" name="Freeform 133"/>
              <p:cNvSpPr>
                <a:spLocks/>
              </p:cNvSpPr>
              <p:nvPr/>
            </p:nvSpPr>
            <p:spPr bwMode="gray">
              <a:xfrm>
                <a:off x="2791" y="2330"/>
                <a:ext cx="331" cy="112"/>
              </a:xfrm>
              <a:custGeom>
                <a:avLst/>
                <a:gdLst>
                  <a:gd name="T0" fmla="*/ 0 w 65"/>
                  <a:gd name="T1" fmla="*/ 0 h 22"/>
                  <a:gd name="T2" fmla="*/ 36 w 65"/>
                  <a:gd name="T3" fmla="*/ 0 h 22"/>
                  <a:gd name="T4" fmla="*/ 65 w 65"/>
                  <a:gd name="T5" fmla="*/ 0 h 22"/>
                  <a:gd name="T6" fmla="*/ 61 w 65"/>
                  <a:gd name="T7" fmla="*/ 19 h 22"/>
                  <a:gd name="T8" fmla="*/ 33 w 65"/>
                  <a:gd name="T9" fmla="*/ 22 h 22"/>
                  <a:gd name="T10" fmla="*/ 3 w 65"/>
                  <a:gd name="T11" fmla="*/ 21 h 22"/>
                  <a:gd name="T12" fmla="*/ 0 w 6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5" h="22">
                    <a:moveTo>
                      <a:pt x="0" y="0"/>
                    </a:moveTo>
                    <a:cubicBezTo>
                      <a:pt x="0" y="0"/>
                      <a:pt x="18" y="1"/>
                      <a:pt x="36" y="0"/>
                    </a:cubicBezTo>
                    <a:cubicBezTo>
                      <a:pt x="54" y="0"/>
                      <a:pt x="65" y="0"/>
                      <a:pt x="65" y="0"/>
                    </a:cubicBezTo>
                    <a:cubicBezTo>
                      <a:pt x="61" y="19"/>
                      <a:pt x="61" y="19"/>
                      <a:pt x="61" y="19"/>
                    </a:cubicBezTo>
                    <a:cubicBezTo>
                      <a:pt x="61" y="19"/>
                      <a:pt x="48" y="22"/>
                      <a:pt x="33" y="22"/>
                    </a:cubicBezTo>
                    <a:cubicBezTo>
                      <a:pt x="18" y="22"/>
                      <a:pt x="3" y="21"/>
                      <a:pt x="3" y="2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8" name="Freeform 134"/>
              <p:cNvSpPr>
                <a:spLocks/>
              </p:cNvSpPr>
              <p:nvPr/>
            </p:nvSpPr>
            <p:spPr bwMode="gray">
              <a:xfrm>
                <a:off x="2812" y="2421"/>
                <a:ext cx="290" cy="77"/>
              </a:xfrm>
              <a:custGeom>
                <a:avLst/>
                <a:gdLst>
                  <a:gd name="T0" fmla="*/ 0 w 57"/>
                  <a:gd name="T1" fmla="*/ 2 h 15"/>
                  <a:gd name="T2" fmla="*/ 31 w 57"/>
                  <a:gd name="T3" fmla="*/ 3 h 15"/>
                  <a:gd name="T4" fmla="*/ 57 w 57"/>
                  <a:gd name="T5" fmla="*/ 0 h 15"/>
                  <a:gd name="T6" fmla="*/ 55 w 57"/>
                  <a:gd name="T7" fmla="*/ 13 h 15"/>
                  <a:gd name="T8" fmla="*/ 31 w 57"/>
                  <a:gd name="T9" fmla="*/ 15 h 15"/>
                  <a:gd name="T10" fmla="*/ 2 w 57"/>
                  <a:gd name="T11" fmla="*/ 14 h 15"/>
                  <a:gd name="T12" fmla="*/ 0 w 57"/>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7" h="15">
                    <a:moveTo>
                      <a:pt x="0" y="2"/>
                    </a:moveTo>
                    <a:cubicBezTo>
                      <a:pt x="0" y="2"/>
                      <a:pt x="11" y="3"/>
                      <a:pt x="31" y="3"/>
                    </a:cubicBezTo>
                    <a:cubicBezTo>
                      <a:pt x="50" y="2"/>
                      <a:pt x="57" y="0"/>
                      <a:pt x="57" y="0"/>
                    </a:cubicBezTo>
                    <a:cubicBezTo>
                      <a:pt x="55" y="13"/>
                      <a:pt x="55" y="13"/>
                      <a:pt x="55" y="13"/>
                    </a:cubicBezTo>
                    <a:cubicBezTo>
                      <a:pt x="55" y="13"/>
                      <a:pt x="46" y="15"/>
                      <a:pt x="31" y="15"/>
                    </a:cubicBezTo>
                    <a:cubicBezTo>
                      <a:pt x="16" y="15"/>
                      <a:pt x="2" y="14"/>
                      <a:pt x="2" y="14"/>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9" name="Freeform 135"/>
              <p:cNvSpPr>
                <a:spLocks/>
              </p:cNvSpPr>
              <p:nvPr/>
            </p:nvSpPr>
            <p:spPr bwMode="gray">
              <a:xfrm>
                <a:off x="2710" y="2610"/>
                <a:ext cx="30" cy="386"/>
              </a:xfrm>
              <a:custGeom>
                <a:avLst/>
                <a:gdLst>
                  <a:gd name="T0" fmla="*/ 0 w 30"/>
                  <a:gd name="T1" fmla="*/ 386 h 386"/>
                  <a:gd name="T2" fmla="*/ 10 w 30"/>
                  <a:gd name="T3" fmla="*/ 386 h 386"/>
                  <a:gd name="T4" fmla="*/ 30 w 30"/>
                  <a:gd name="T5" fmla="*/ 0 h 386"/>
                  <a:gd name="T6" fmla="*/ 20 w 30"/>
                  <a:gd name="T7" fmla="*/ 0 h 386"/>
                  <a:gd name="T8" fmla="*/ 0 w 30"/>
                  <a:gd name="T9" fmla="*/ 386 h 386"/>
                </a:gdLst>
                <a:ahLst/>
                <a:cxnLst>
                  <a:cxn ang="0">
                    <a:pos x="T0" y="T1"/>
                  </a:cxn>
                  <a:cxn ang="0">
                    <a:pos x="T2" y="T3"/>
                  </a:cxn>
                  <a:cxn ang="0">
                    <a:pos x="T4" y="T5"/>
                  </a:cxn>
                  <a:cxn ang="0">
                    <a:pos x="T6" y="T7"/>
                  </a:cxn>
                  <a:cxn ang="0">
                    <a:pos x="T8" y="T9"/>
                  </a:cxn>
                </a:cxnLst>
                <a:rect l="0" t="0" r="r" b="b"/>
                <a:pathLst>
                  <a:path w="30" h="386">
                    <a:moveTo>
                      <a:pt x="0" y="386"/>
                    </a:moveTo>
                    <a:lnTo>
                      <a:pt x="10" y="386"/>
                    </a:lnTo>
                    <a:lnTo>
                      <a:pt x="30" y="0"/>
                    </a:lnTo>
                    <a:lnTo>
                      <a:pt x="20" y="0"/>
                    </a:lnTo>
                    <a:lnTo>
                      <a:pt x="0" y="3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0" name="Freeform 136"/>
              <p:cNvSpPr>
                <a:spLocks/>
              </p:cNvSpPr>
              <p:nvPr/>
            </p:nvSpPr>
            <p:spPr bwMode="gray">
              <a:xfrm>
                <a:off x="3036" y="2589"/>
                <a:ext cx="51" cy="402"/>
              </a:xfrm>
              <a:custGeom>
                <a:avLst/>
                <a:gdLst>
                  <a:gd name="T0" fmla="*/ 0 w 51"/>
                  <a:gd name="T1" fmla="*/ 5 h 402"/>
                  <a:gd name="T2" fmla="*/ 41 w 51"/>
                  <a:gd name="T3" fmla="*/ 402 h 402"/>
                  <a:gd name="T4" fmla="*/ 51 w 51"/>
                  <a:gd name="T5" fmla="*/ 397 h 402"/>
                  <a:gd name="T6" fmla="*/ 10 w 51"/>
                  <a:gd name="T7" fmla="*/ 0 h 402"/>
                  <a:gd name="T8" fmla="*/ 0 w 51"/>
                  <a:gd name="T9" fmla="*/ 5 h 402"/>
                </a:gdLst>
                <a:ahLst/>
                <a:cxnLst>
                  <a:cxn ang="0">
                    <a:pos x="T0" y="T1"/>
                  </a:cxn>
                  <a:cxn ang="0">
                    <a:pos x="T2" y="T3"/>
                  </a:cxn>
                  <a:cxn ang="0">
                    <a:pos x="T4" y="T5"/>
                  </a:cxn>
                  <a:cxn ang="0">
                    <a:pos x="T6" y="T7"/>
                  </a:cxn>
                  <a:cxn ang="0">
                    <a:pos x="T8" y="T9"/>
                  </a:cxn>
                </a:cxnLst>
                <a:rect l="0" t="0" r="r" b="b"/>
                <a:pathLst>
                  <a:path w="51" h="402">
                    <a:moveTo>
                      <a:pt x="0" y="5"/>
                    </a:moveTo>
                    <a:lnTo>
                      <a:pt x="41" y="402"/>
                    </a:lnTo>
                    <a:lnTo>
                      <a:pt x="51" y="397"/>
                    </a:lnTo>
                    <a:lnTo>
                      <a:pt x="10"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1" name="Freeform 137"/>
              <p:cNvSpPr>
                <a:spLocks/>
              </p:cNvSpPr>
              <p:nvPr/>
            </p:nvSpPr>
            <p:spPr bwMode="gray">
              <a:xfrm>
                <a:off x="2730" y="2640"/>
                <a:ext cx="128" cy="26"/>
              </a:xfrm>
              <a:custGeom>
                <a:avLst/>
                <a:gdLst>
                  <a:gd name="T0" fmla="*/ 22 w 25"/>
                  <a:gd name="T1" fmla="*/ 2 h 5"/>
                  <a:gd name="T2" fmla="*/ 1 w 25"/>
                  <a:gd name="T3" fmla="*/ 2 h 5"/>
                  <a:gd name="T4" fmla="*/ 0 w 25"/>
                  <a:gd name="T5" fmla="*/ 4 h 5"/>
                  <a:gd name="T6" fmla="*/ 24 w 25"/>
                  <a:gd name="T7" fmla="*/ 4 h 5"/>
                  <a:gd name="T8" fmla="*/ 25 w 25"/>
                  <a:gd name="T9" fmla="*/ 2 h 5"/>
                  <a:gd name="T10" fmla="*/ 25 w 25"/>
                  <a:gd name="T11" fmla="*/ 2 h 5"/>
                  <a:gd name="T12" fmla="*/ 24 w 25"/>
                  <a:gd name="T13" fmla="*/ 0 h 5"/>
                  <a:gd name="T14" fmla="*/ 22 w 2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5">
                    <a:moveTo>
                      <a:pt x="22" y="2"/>
                    </a:moveTo>
                    <a:cubicBezTo>
                      <a:pt x="21" y="3"/>
                      <a:pt x="10" y="3"/>
                      <a:pt x="1" y="2"/>
                    </a:cubicBezTo>
                    <a:cubicBezTo>
                      <a:pt x="0" y="4"/>
                      <a:pt x="0" y="4"/>
                      <a:pt x="0" y="4"/>
                    </a:cubicBezTo>
                    <a:cubicBezTo>
                      <a:pt x="10" y="5"/>
                      <a:pt x="22" y="5"/>
                      <a:pt x="24" y="4"/>
                    </a:cubicBezTo>
                    <a:cubicBezTo>
                      <a:pt x="25" y="3"/>
                      <a:pt x="25" y="2"/>
                      <a:pt x="25" y="2"/>
                    </a:cubicBezTo>
                    <a:cubicBezTo>
                      <a:pt x="25" y="2"/>
                      <a:pt x="25" y="2"/>
                      <a:pt x="25" y="2"/>
                    </a:cubicBezTo>
                    <a:cubicBezTo>
                      <a:pt x="24" y="0"/>
                      <a:pt x="24" y="0"/>
                      <a:pt x="24" y="0"/>
                    </a:cubicBezTo>
                    <a:cubicBezTo>
                      <a:pt x="24" y="0"/>
                      <a:pt x="23" y="1"/>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2" name="Freeform 138"/>
              <p:cNvSpPr>
                <a:spLocks/>
              </p:cNvSpPr>
              <p:nvPr/>
            </p:nvSpPr>
            <p:spPr bwMode="gray">
              <a:xfrm>
                <a:off x="1946" y="2518"/>
                <a:ext cx="112" cy="453"/>
              </a:xfrm>
              <a:custGeom>
                <a:avLst/>
                <a:gdLst>
                  <a:gd name="T0" fmla="*/ 0 w 112"/>
                  <a:gd name="T1" fmla="*/ 448 h 453"/>
                  <a:gd name="T2" fmla="*/ 10 w 112"/>
                  <a:gd name="T3" fmla="*/ 453 h 453"/>
                  <a:gd name="T4" fmla="*/ 112 w 112"/>
                  <a:gd name="T5" fmla="*/ 5 h 453"/>
                  <a:gd name="T6" fmla="*/ 102 w 112"/>
                  <a:gd name="T7" fmla="*/ 0 h 453"/>
                  <a:gd name="T8" fmla="*/ 0 w 112"/>
                  <a:gd name="T9" fmla="*/ 448 h 453"/>
                </a:gdLst>
                <a:ahLst/>
                <a:cxnLst>
                  <a:cxn ang="0">
                    <a:pos x="T0" y="T1"/>
                  </a:cxn>
                  <a:cxn ang="0">
                    <a:pos x="T2" y="T3"/>
                  </a:cxn>
                  <a:cxn ang="0">
                    <a:pos x="T4" y="T5"/>
                  </a:cxn>
                  <a:cxn ang="0">
                    <a:pos x="T6" y="T7"/>
                  </a:cxn>
                  <a:cxn ang="0">
                    <a:pos x="T8" y="T9"/>
                  </a:cxn>
                </a:cxnLst>
                <a:rect l="0" t="0" r="r" b="b"/>
                <a:pathLst>
                  <a:path w="112" h="453">
                    <a:moveTo>
                      <a:pt x="0" y="448"/>
                    </a:moveTo>
                    <a:lnTo>
                      <a:pt x="10" y="453"/>
                    </a:lnTo>
                    <a:lnTo>
                      <a:pt x="112" y="5"/>
                    </a:lnTo>
                    <a:lnTo>
                      <a:pt x="102" y="0"/>
                    </a:lnTo>
                    <a:lnTo>
                      <a:pt x="0" y="4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3" name="Freeform 139"/>
              <p:cNvSpPr>
                <a:spLocks/>
              </p:cNvSpPr>
              <p:nvPr/>
            </p:nvSpPr>
            <p:spPr bwMode="gray">
              <a:xfrm>
                <a:off x="2343" y="2523"/>
                <a:ext cx="31" cy="423"/>
              </a:xfrm>
              <a:custGeom>
                <a:avLst/>
                <a:gdLst>
                  <a:gd name="T0" fmla="*/ 3 w 6"/>
                  <a:gd name="T1" fmla="*/ 1 h 83"/>
                  <a:gd name="T2" fmla="*/ 0 w 6"/>
                  <a:gd name="T3" fmla="*/ 0 h 83"/>
                  <a:gd name="T4" fmla="*/ 4 w 6"/>
                  <a:gd name="T5" fmla="*/ 83 h 83"/>
                  <a:gd name="T6" fmla="*/ 6 w 6"/>
                  <a:gd name="T7" fmla="*/ 82 h 83"/>
                  <a:gd name="T8" fmla="*/ 3 w 6"/>
                  <a:gd name="T9" fmla="*/ 1 h 83"/>
                </a:gdLst>
                <a:ahLst/>
                <a:cxnLst>
                  <a:cxn ang="0">
                    <a:pos x="T0" y="T1"/>
                  </a:cxn>
                  <a:cxn ang="0">
                    <a:pos x="T2" y="T3"/>
                  </a:cxn>
                  <a:cxn ang="0">
                    <a:pos x="T4" y="T5"/>
                  </a:cxn>
                  <a:cxn ang="0">
                    <a:pos x="T6" y="T7"/>
                  </a:cxn>
                  <a:cxn ang="0">
                    <a:pos x="T8" y="T9"/>
                  </a:cxn>
                </a:cxnLst>
                <a:rect l="0" t="0" r="r" b="b"/>
                <a:pathLst>
                  <a:path w="6" h="83">
                    <a:moveTo>
                      <a:pt x="3" y="1"/>
                    </a:moveTo>
                    <a:cubicBezTo>
                      <a:pt x="2" y="1"/>
                      <a:pt x="1" y="1"/>
                      <a:pt x="0" y="0"/>
                    </a:cubicBezTo>
                    <a:cubicBezTo>
                      <a:pt x="4" y="83"/>
                      <a:pt x="4" y="83"/>
                      <a:pt x="4" y="83"/>
                    </a:cubicBezTo>
                    <a:cubicBezTo>
                      <a:pt x="6" y="82"/>
                      <a:pt x="6" y="82"/>
                      <a:pt x="6" y="82"/>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4" name="Freeform 140"/>
              <p:cNvSpPr>
                <a:spLocks/>
              </p:cNvSpPr>
              <p:nvPr/>
            </p:nvSpPr>
            <p:spPr bwMode="gray">
              <a:xfrm>
                <a:off x="1971" y="2513"/>
                <a:ext cx="107" cy="433"/>
              </a:xfrm>
              <a:custGeom>
                <a:avLst/>
                <a:gdLst>
                  <a:gd name="T0" fmla="*/ 0 w 107"/>
                  <a:gd name="T1" fmla="*/ 427 h 433"/>
                  <a:gd name="T2" fmla="*/ 10 w 107"/>
                  <a:gd name="T3" fmla="*/ 433 h 433"/>
                  <a:gd name="T4" fmla="*/ 107 w 107"/>
                  <a:gd name="T5" fmla="*/ 0 h 433"/>
                  <a:gd name="T6" fmla="*/ 97 w 107"/>
                  <a:gd name="T7" fmla="*/ 5 h 433"/>
                  <a:gd name="T8" fmla="*/ 0 w 107"/>
                  <a:gd name="T9" fmla="*/ 427 h 433"/>
                </a:gdLst>
                <a:ahLst/>
                <a:cxnLst>
                  <a:cxn ang="0">
                    <a:pos x="T0" y="T1"/>
                  </a:cxn>
                  <a:cxn ang="0">
                    <a:pos x="T2" y="T3"/>
                  </a:cxn>
                  <a:cxn ang="0">
                    <a:pos x="T4" y="T5"/>
                  </a:cxn>
                  <a:cxn ang="0">
                    <a:pos x="T6" y="T7"/>
                  </a:cxn>
                  <a:cxn ang="0">
                    <a:pos x="T8" y="T9"/>
                  </a:cxn>
                </a:cxnLst>
                <a:rect l="0" t="0" r="r" b="b"/>
                <a:pathLst>
                  <a:path w="107" h="433">
                    <a:moveTo>
                      <a:pt x="0" y="427"/>
                    </a:moveTo>
                    <a:lnTo>
                      <a:pt x="10" y="433"/>
                    </a:lnTo>
                    <a:lnTo>
                      <a:pt x="107" y="0"/>
                    </a:lnTo>
                    <a:lnTo>
                      <a:pt x="97" y="5"/>
                    </a:lnTo>
                    <a:lnTo>
                      <a:pt x="0"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5" name="Freeform 141"/>
              <p:cNvSpPr>
                <a:spLocks/>
              </p:cNvSpPr>
              <p:nvPr/>
            </p:nvSpPr>
            <p:spPr bwMode="gray">
              <a:xfrm>
                <a:off x="2313" y="2518"/>
                <a:ext cx="30" cy="448"/>
              </a:xfrm>
              <a:custGeom>
                <a:avLst/>
                <a:gdLst>
                  <a:gd name="T0" fmla="*/ 0 w 30"/>
                  <a:gd name="T1" fmla="*/ 0 h 448"/>
                  <a:gd name="T2" fmla="*/ 20 w 30"/>
                  <a:gd name="T3" fmla="*/ 448 h 448"/>
                  <a:gd name="T4" fmla="*/ 30 w 30"/>
                  <a:gd name="T5" fmla="*/ 448 h 448"/>
                  <a:gd name="T6" fmla="*/ 15 w 30"/>
                  <a:gd name="T7" fmla="*/ 0 h 448"/>
                  <a:gd name="T8" fmla="*/ 0 w 30"/>
                  <a:gd name="T9" fmla="*/ 0 h 448"/>
                </a:gdLst>
                <a:ahLst/>
                <a:cxnLst>
                  <a:cxn ang="0">
                    <a:pos x="T0" y="T1"/>
                  </a:cxn>
                  <a:cxn ang="0">
                    <a:pos x="T2" y="T3"/>
                  </a:cxn>
                  <a:cxn ang="0">
                    <a:pos x="T4" y="T5"/>
                  </a:cxn>
                  <a:cxn ang="0">
                    <a:pos x="T6" y="T7"/>
                  </a:cxn>
                  <a:cxn ang="0">
                    <a:pos x="T8" y="T9"/>
                  </a:cxn>
                </a:cxnLst>
                <a:rect l="0" t="0" r="r" b="b"/>
                <a:pathLst>
                  <a:path w="30" h="448">
                    <a:moveTo>
                      <a:pt x="0" y="0"/>
                    </a:moveTo>
                    <a:lnTo>
                      <a:pt x="20" y="448"/>
                    </a:lnTo>
                    <a:lnTo>
                      <a:pt x="30" y="448"/>
                    </a:lnTo>
                    <a:lnTo>
                      <a:pt x="1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6" name="Freeform 142"/>
              <p:cNvSpPr>
                <a:spLocks/>
              </p:cNvSpPr>
              <p:nvPr/>
            </p:nvSpPr>
            <p:spPr bwMode="gray">
              <a:xfrm>
                <a:off x="2048" y="2599"/>
                <a:ext cx="305" cy="21"/>
              </a:xfrm>
              <a:custGeom>
                <a:avLst/>
                <a:gdLst>
                  <a:gd name="T0" fmla="*/ 30 w 60"/>
                  <a:gd name="T1" fmla="*/ 0 h 4"/>
                  <a:gd name="T2" fmla="*/ 1 w 60"/>
                  <a:gd name="T3" fmla="*/ 1 h 4"/>
                  <a:gd name="T4" fmla="*/ 0 w 60"/>
                  <a:gd name="T5" fmla="*/ 4 h 4"/>
                  <a:gd name="T6" fmla="*/ 30 w 60"/>
                  <a:gd name="T7" fmla="*/ 2 h 4"/>
                  <a:gd name="T8" fmla="*/ 60 w 60"/>
                  <a:gd name="T9" fmla="*/ 2 h 4"/>
                  <a:gd name="T10" fmla="*/ 60 w 60"/>
                  <a:gd name="T11" fmla="*/ 0 h 4"/>
                  <a:gd name="T12" fmla="*/ 30 w 6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0" h="4">
                    <a:moveTo>
                      <a:pt x="30" y="0"/>
                    </a:moveTo>
                    <a:cubicBezTo>
                      <a:pt x="12" y="0"/>
                      <a:pt x="1" y="1"/>
                      <a:pt x="1" y="1"/>
                    </a:cubicBezTo>
                    <a:cubicBezTo>
                      <a:pt x="0" y="4"/>
                      <a:pt x="0" y="4"/>
                      <a:pt x="0" y="4"/>
                    </a:cubicBezTo>
                    <a:cubicBezTo>
                      <a:pt x="0" y="4"/>
                      <a:pt x="12" y="2"/>
                      <a:pt x="30" y="2"/>
                    </a:cubicBezTo>
                    <a:cubicBezTo>
                      <a:pt x="60" y="2"/>
                      <a:pt x="60" y="2"/>
                      <a:pt x="60" y="2"/>
                    </a:cubicBezTo>
                    <a:cubicBezTo>
                      <a:pt x="60" y="0"/>
                      <a:pt x="60" y="0"/>
                      <a:pt x="60" y="0"/>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7" name="Freeform 143"/>
              <p:cNvSpPr>
                <a:spLocks/>
              </p:cNvSpPr>
              <p:nvPr/>
            </p:nvSpPr>
            <p:spPr bwMode="gray">
              <a:xfrm>
                <a:off x="1981" y="1734"/>
                <a:ext cx="449" cy="845"/>
              </a:xfrm>
              <a:custGeom>
                <a:avLst/>
                <a:gdLst>
                  <a:gd name="T0" fmla="*/ 64 w 88"/>
                  <a:gd name="T1" fmla="*/ 154 h 166"/>
                  <a:gd name="T2" fmla="*/ 62 w 88"/>
                  <a:gd name="T3" fmla="*/ 163 h 166"/>
                  <a:gd name="T4" fmla="*/ 43 w 88"/>
                  <a:gd name="T5" fmla="*/ 163 h 166"/>
                  <a:gd name="T6" fmla="*/ 17 w 88"/>
                  <a:gd name="T7" fmla="*/ 158 h 166"/>
                  <a:gd name="T8" fmla="*/ 2 w 88"/>
                  <a:gd name="T9" fmla="*/ 152 h 166"/>
                  <a:gd name="T10" fmla="*/ 5 w 88"/>
                  <a:gd name="T11" fmla="*/ 122 h 166"/>
                  <a:gd name="T12" fmla="*/ 6 w 88"/>
                  <a:gd name="T13" fmla="*/ 111 h 166"/>
                  <a:gd name="T14" fmla="*/ 0 w 88"/>
                  <a:gd name="T15" fmla="*/ 85 h 166"/>
                  <a:gd name="T16" fmla="*/ 8 w 88"/>
                  <a:gd name="T17" fmla="*/ 53 h 166"/>
                  <a:gd name="T18" fmla="*/ 23 w 88"/>
                  <a:gd name="T19" fmla="*/ 40 h 166"/>
                  <a:gd name="T20" fmla="*/ 26 w 88"/>
                  <a:gd name="T21" fmla="*/ 36 h 166"/>
                  <a:gd name="T22" fmla="*/ 32 w 88"/>
                  <a:gd name="T23" fmla="*/ 32 h 166"/>
                  <a:gd name="T24" fmla="*/ 32 w 88"/>
                  <a:gd name="T25" fmla="*/ 13 h 166"/>
                  <a:gd name="T26" fmla="*/ 50 w 88"/>
                  <a:gd name="T27" fmla="*/ 0 h 166"/>
                  <a:gd name="T28" fmla="*/ 67 w 88"/>
                  <a:gd name="T29" fmla="*/ 8 h 166"/>
                  <a:gd name="T30" fmla="*/ 68 w 88"/>
                  <a:gd name="T31" fmla="*/ 14 h 166"/>
                  <a:gd name="T32" fmla="*/ 69 w 88"/>
                  <a:gd name="T33" fmla="*/ 21 h 166"/>
                  <a:gd name="T34" fmla="*/ 68 w 88"/>
                  <a:gd name="T35" fmla="*/ 28 h 166"/>
                  <a:gd name="T36" fmla="*/ 69 w 88"/>
                  <a:gd name="T37" fmla="*/ 34 h 166"/>
                  <a:gd name="T38" fmla="*/ 66 w 88"/>
                  <a:gd name="T39" fmla="*/ 35 h 166"/>
                  <a:gd name="T40" fmla="*/ 65 w 88"/>
                  <a:gd name="T41" fmla="*/ 38 h 166"/>
                  <a:gd name="T42" fmla="*/ 64 w 88"/>
                  <a:gd name="T43" fmla="*/ 39 h 166"/>
                  <a:gd name="T44" fmla="*/ 64 w 88"/>
                  <a:gd name="T45" fmla="*/ 42 h 166"/>
                  <a:gd name="T46" fmla="*/ 63 w 88"/>
                  <a:gd name="T47" fmla="*/ 48 h 166"/>
                  <a:gd name="T48" fmla="*/ 54 w 88"/>
                  <a:gd name="T49" fmla="*/ 50 h 166"/>
                  <a:gd name="T50" fmla="*/ 51 w 88"/>
                  <a:gd name="T51" fmla="*/ 53 h 166"/>
                  <a:gd name="T52" fmla="*/ 55 w 88"/>
                  <a:gd name="T53" fmla="*/ 59 h 166"/>
                  <a:gd name="T54" fmla="*/ 57 w 88"/>
                  <a:gd name="T55" fmla="*/ 70 h 166"/>
                  <a:gd name="T56" fmla="*/ 64 w 88"/>
                  <a:gd name="T57" fmla="*/ 91 h 166"/>
                  <a:gd name="T58" fmla="*/ 75 w 88"/>
                  <a:gd name="T59" fmla="*/ 106 h 166"/>
                  <a:gd name="T60" fmla="*/ 80 w 88"/>
                  <a:gd name="T61" fmla="*/ 114 h 166"/>
                  <a:gd name="T62" fmla="*/ 88 w 88"/>
                  <a:gd name="T63" fmla="*/ 120 h 166"/>
                  <a:gd name="T64" fmla="*/ 64 w 88"/>
                  <a:gd name="T65" fmla="*/ 15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66">
                    <a:moveTo>
                      <a:pt x="64" y="154"/>
                    </a:moveTo>
                    <a:cubicBezTo>
                      <a:pt x="64" y="154"/>
                      <a:pt x="62" y="161"/>
                      <a:pt x="62" y="163"/>
                    </a:cubicBezTo>
                    <a:cubicBezTo>
                      <a:pt x="62" y="166"/>
                      <a:pt x="53" y="164"/>
                      <a:pt x="43" y="163"/>
                    </a:cubicBezTo>
                    <a:cubicBezTo>
                      <a:pt x="34" y="163"/>
                      <a:pt x="25" y="162"/>
                      <a:pt x="17" y="158"/>
                    </a:cubicBezTo>
                    <a:cubicBezTo>
                      <a:pt x="9" y="154"/>
                      <a:pt x="2" y="152"/>
                      <a:pt x="2" y="152"/>
                    </a:cubicBezTo>
                    <a:cubicBezTo>
                      <a:pt x="2" y="152"/>
                      <a:pt x="4" y="130"/>
                      <a:pt x="5" y="122"/>
                    </a:cubicBezTo>
                    <a:cubicBezTo>
                      <a:pt x="6" y="113"/>
                      <a:pt x="6" y="111"/>
                      <a:pt x="6" y="111"/>
                    </a:cubicBezTo>
                    <a:cubicBezTo>
                      <a:pt x="6" y="111"/>
                      <a:pt x="1" y="100"/>
                      <a:pt x="0" y="85"/>
                    </a:cubicBezTo>
                    <a:cubicBezTo>
                      <a:pt x="0" y="70"/>
                      <a:pt x="1" y="60"/>
                      <a:pt x="8" y="53"/>
                    </a:cubicBezTo>
                    <a:cubicBezTo>
                      <a:pt x="14" y="45"/>
                      <a:pt x="21" y="40"/>
                      <a:pt x="23" y="40"/>
                    </a:cubicBezTo>
                    <a:cubicBezTo>
                      <a:pt x="24" y="40"/>
                      <a:pt x="24" y="37"/>
                      <a:pt x="26" y="36"/>
                    </a:cubicBezTo>
                    <a:cubicBezTo>
                      <a:pt x="28" y="35"/>
                      <a:pt x="30" y="31"/>
                      <a:pt x="32" y="32"/>
                    </a:cubicBezTo>
                    <a:cubicBezTo>
                      <a:pt x="35" y="33"/>
                      <a:pt x="29" y="21"/>
                      <a:pt x="32" y="13"/>
                    </a:cubicBezTo>
                    <a:cubicBezTo>
                      <a:pt x="36" y="2"/>
                      <a:pt x="42" y="0"/>
                      <a:pt x="50" y="0"/>
                    </a:cubicBezTo>
                    <a:cubicBezTo>
                      <a:pt x="57" y="0"/>
                      <a:pt x="65" y="7"/>
                      <a:pt x="67" y="8"/>
                    </a:cubicBezTo>
                    <a:cubicBezTo>
                      <a:pt x="70" y="9"/>
                      <a:pt x="68" y="14"/>
                      <a:pt x="68" y="14"/>
                    </a:cubicBezTo>
                    <a:cubicBezTo>
                      <a:pt x="68" y="14"/>
                      <a:pt x="69" y="18"/>
                      <a:pt x="69" y="21"/>
                    </a:cubicBezTo>
                    <a:cubicBezTo>
                      <a:pt x="69" y="24"/>
                      <a:pt x="67" y="25"/>
                      <a:pt x="68" y="28"/>
                    </a:cubicBezTo>
                    <a:cubicBezTo>
                      <a:pt x="69" y="31"/>
                      <a:pt x="71" y="33"/>
                      <a:pt x="69" y="34"/>
                    </a:cubicBezTo>
                    <a:cubicBezTo>
                      <a:pt x="67" y="35"/>
                      <a:pt x="66" y="35"/>
                      <a:pt x="66" y="35"/>
                    </a:cubicBezTo>
                    <a:cubicBezTo>
                      <a:pt x="66" y="35"/>
                      <a:pt x="65" y="36"/>
                      <a:pt x="65" y="38"/>
                    </a:cubicBezTo>
                    <a:cubicBezTo>
                      <a:pt x="66" y="39"/>
                      <a:pt x="64" y="39"/>
                      <a:pt x="64" y="39"/>
                    </a:cubicBezTo>
                    <a:cubicBezTo>
                      <a:pt x="64" y="39"/>
                      <a:pt x="66" y="41"/>
                      <a:pt x="64" y="42"/>
                    </a:cubicBezTo>
                    <a:cubicBezTo>
                      <a:pt x="63" y="43"/>
                      <a:pt x="65" y="46"/>
                      <a:pt x="63" y="48"/>
                    </a:cubicBezTo>
                    <a:cubicBezTo>
                      <a:pt x="60" y="50"/>
                      <a:pt x="56" y="47"/>
                      <a:pt x="54" y="50"/>
                    </a:cubicBezTo>
                    <a:cubicBezTo>
                      <a:pt x="53" y="50"/>
                      <a:pt x="53" y="52"/>
                      <a:pt x="51" y="53"/>
                    </a:cubicBezTo>
                    <a:cubicBezTo>
                      <a:pt x="51" y="53"/>
                      <a:pt x="53" y="55"/>
                      <a:pt x="55" y="59"/>
                    </a:cubicBezTo>
                    <a:cubicBezTo>
                      <a:pt x="57" y="64"/>
                      <a:pt x="57" y="70"/>
                      <a:pt x="57" y="70"/>
                    </a:cubicBezTo>
                    <a:cubicBezTo>
                      <a:pt x="57" y="70"/>
                      <a:pt x="60" y="79"/>
                      <a:pt x="64" y="91"/>
                    </a:cubicBezTo>
                    <a:cubicBezTo>
                      <a:pt x="68" y="102"/>
                      <a:pt x="67" y="100"/>
                      <a:pt x="75" y="106"/>
                    </a:cubicBezTo>
                    <a:cubicBezTo>
                      <a:pt x="80" y="109"/>
                      <a:pt x="79" y="113"/>
                      <a:pt x="80" y="114"/>
                    </a:cubicBezTo>
                    <a:cubicBezTo>
                      <a:pt x="86" y="116"/>
                      <a:pt x="88" y="120"/>
                      <a:pt x="88" y="120"/>
                    </a:cubicBezTo>
                    <a:lnTo>
                      <a:pt x="64"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8" name="Freeform 144"/>
              <p:cNvSpPr>
                <a:spLocks/>
              </p:cNvSpPr>
              <p:nvPr/>
            </p:nvSpPr>
            <p:spPr bwMode="gray">
              <a:xfrm>
                <a:off x="2058" y="2503"/>
                <a:ext cx="382" cy="56"/>
              </a:xfrm>
              <a:custGeom>
                <a:avLst/>
                <a:gdLst>
                  <a:gd name="T0" fmla="*/ 72 w 75"/>
                  <a:gd name="T1" fmla="*/ 3 h 11"/>
                  <a:gd name="T2" fmla="*/ 71 w 75"/>
                  <a:gd name="T3" fmla="*/ 10 h 11"/>
                  <a:gd name="T4" fmla="*/ 12 w 75"/>
                  <a:gd name="T5" fmla="*/ 9 h 11"/>
                  <a:gd name="T6" fmla="*/ 0 w 75"/>
                  <a:gd name="T7" fmla="*/ 3 h 11"/>
                  <a:gd name="T8" fmla="*/ 52 w 75"/>
                  <a:gd name="T9" fmla="*/ 0 h 11"/>
                  <a:gd name="T10" fmla="*/ 72 w 75"/>
                  <a:gd name="T11" fmla="*/ 3 h 11"/>
                </a:gdLst>
                <a:ahLst/>
                <a:cxnLst>
                  <a:cxn ang="0">
                    <a:pos x="T0" y="T1"/>
                  </a:cxn>
                  <a:cxn ang="0">
                    <a:pos x="T2" y="T3"/>
                  </a:cxn>
                  <a:cxn ang="0">
                    <a:pos x="T4" y="T5"/>
                  </a:cxn>
                  <a:cxn ang="0">
                    <a:pos x="T6" y="T7"/>
                  </a:cxn>
                  <a:cxn ang="0">
                    <a:pos x="T8" y="T9"/>
                  </a:cxn>
                  <a:cxn ang="0">
                    <a:pos x="T10" y="T11"/>
                  </a:cxn>
                </a:cxnLst>
                <a:rect l="0" t="0" r="r" b="b"/>
                <a:pathLst>
                  <a:path w="75" h="11">
                    <a:moveTo>
                      <a:pt x="72" y="3"/>
                    </a:moveTo>
                    <a:cubicBezTo>
                      <a:pt x="72" y="3"/>
                      <a:pt x="75" y="9"/>
                      <a:pt x="71" y="10"/>
                    </a:cubicBezTo>
                    <a:cubicBezTo>
                      <a:pt x="67" y="11"/>
                      <a:pt x="23" y="9"/>
                      <a:pt x="12" y="9"/>
                    </a:cubicBezTo>
                    <a:cubicBezTo>
                      <a:pt x="0" y="9"/>
                      <a:pt x="0" y="5"/>
                      <a:pt x="0" y="3"/>
                    </a:cubicBezTo>
                    <a:cubicBezTo>
                      <a:pt x="1" y="1"/>
                      <a:pt x="38" y="0"/>
                      <a:pt x="52" y="0"/>
                    </a:cubicBezTo>
                    <a:cubicBezTo>
                      <a:pt x="66" y="0"/>
                      <a:pt x="72" y="3"/>
                      <a:pt x="7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9" name="Freeform 145"/>
              <p:cNvSpPr>
                <a:spLocks/>
              </p:cNvSpPr>
              <p:nvPr/>
            </p:nvSpPr>
            <p:spPr bwMode="gray">
              <a:xfrm>
                <a:off x="2257" y="1948"/>
                <a:ext cx="229" cy="275"/>
              </a:xfrm>
              <a:custGeom>
                <a:avLst/>
                <a:gdLst>
                  <a:gd name="T0" fmla="*/ 0 w 45"/>
                  <a:gd name="T1" fmla="*/ 29 h 54"/>
                  <a:gd name="T2" fmla="*/ 6 w 45"/>
                  <a:gd name="T3" fmla="*/ 25 h 54"/>
                  <a:gd name="T4" fmla="*/ 16 w 45"/>
                  <a:gd name="T5" fmla="*/ 17 h 54"/>
                  <a:gd name="T6" fmla="*/ 21 w 45"/>
                  <a:gd name="T7" fmla="*/ 15 h 54"/>
                  <a:gd name="T8" fmla="*/ 25 w 45"/>
                  <a:gd name="T9" fmla="*/ 10 h 54"/>
                  <a:gd name="T10" fmla="*/ 31 w 45"/>
                  <a:gd name="T11" fmla="*/ 4 h 54"/>
                  <a:gd name="T12" fmla="*/ 38 w 45"/>
                  <a:gd name="T13" fmla="*/ 2 h 54"/>
                  <a:gd name="T14" fmla="*/ 44 w 45"/>
                  <a:gd name="T15" fmla="*/ 7 h 54"/>
                  <a:gd name="T16" fmla="*/ 41 w 45"/>
                  <a:gd name="T17" fmla="*/ 7 h 54"/>
                  <a:gd name="T18" fmla="*/ 44 w 45"/>
                  <a:gd name="T19" fmla="*/ 12 h 54"/>
                  <a:gd name="T20" fmla="*/ 42 w 45"/>
                  <a:gd name="T21" fmla="*/ 12 h 54"/>
                  <a:gd name="T22" fmla="*/ 44 w 45"/>
                  <a:gd name="T23" fmla="*/ 16 h 54"/>
                  <a:gd name="T24" fmla="*/ 42 w 45"/>
                  <a:gd name="T25" fmla="*/ 17 h 54"/>
                  <a:gd name="T26" fmla="*/ 43 w 45"/>
                  <a:gd name="T27" fmla="*/ 20 h 54"/>
                  <a:gd name="T28" fmla="*/ 39 w 45"/>
                  <a:gd name="T29" fmla="*/ 19 h 54"/>
                  <a:gd name="T30" fmla="*/ 32 w 45"/>
                  <a:gd name="T31" fmla="*/ 23 h 54"/>
                  <a:gd name="T32" fmla="*/ 29 w 45"/>
                  <a:gd name="T33" fmla="*/ 24 h 54"/>
                  <a:gd name="T34" fmla="*/ 31 w 45"/>
                  <a:gd name="T35" fmla="*/ 30 h 54"/>
                  <a:gd name="T36" fmla="*/ 16 w 45"/>
                  <a:gd name="T37" fmla="*/ 47 h 54"/>
                  <a:gd name="T38" fmla="*/ 4 w 45"/>
                  <a:gd name="T39" fmla="*/ 54 h 54"/>
                  <a:gd name="T40" fmla="*/ 0 w 45"/>
                  <a:gd name="T4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54">
                    <a:moveTo>
                      <a:pt x="0" y="29"/>
                    </a:moveTo>
                    <a:cubicBezTo>
                      <a:pt x="0" y="29"/>
                      <a:pt x="3" y="26"/>
                      <a:pt x="6" y="25"/>
                    </a:cubicBezTo>
                    <a:cubicBezTo>
                      <a:pt x="10" y="23"/>
                      <a:pt x="13" y="19"/>
                      <a:pt x="16" y="17"/>
                    </a:cubicBezTo>
                    <a:cubicBezTo>
                      <a:pt x="20" y="14"/>
                      <a:pt x="21" y="15"/>
                      <a:pt x="21" y="15"/>
                    </a:cubicBezTo>
                    <a:cubicBezTo>
                      <a:pt x="21" y="15"/>
                      <a:pt x="24" y="12"/>
                      <a:pt x="25" y="10"/>
                    </a:cubicBezTo>
                    <a:cubicBezTo>
                      <a:pt x="26" y="9"/>
                      <a:pt x="29" y="5"/>
                      <a:pt x="31" y="4"/>
                    </a:cubicBezTo>
                    <a:cubicBezTo>
                      <a:pt x="32" y="3"/>
                      <a:pt x="35" y="0"/>
                      <a:pt x="38" y="2"/>
                    </a:cubicBezTo>
                    <a:cubicBezTo>
                      <a:pt x="41" y="4"/>
                      <a:pt x="45" y="5"/>
                      <a:pt x="44" y="7"/>
                    </a:cubicBezTo>
                    <a:cubicBezTo>
                      <a:pt x="43" y="8"/>
                      <a:pt x="41" y="7"/>
                      <a:pt x="41" y="7"/>
                    </a:cubicBezTo>
                    <a:cubicBezTo>
                      <a:pt x="41" y="7"/>
                      <a:pt x="45" y="10"/>
                      <a:pt x="44" y="12"/>
                    </a:cubicBezTo>
                    <a:cubicBezTo>
                      <a:pt x="44" y="13"/>
                      <a:pt x="42" y="12"/>
                      <a:pt x="42" y="12"/>
                    </a:cubicBezTo>
                    <a:cubicBezTo>
                      <a:pt x="42" y="12"/>
                      <a:pt x="44" y="14"/>
                      <a:pt x="44" y="16"/>
                    </a:cubicBezTo>
                    <a:cubicBezTo>
                      <a:pt x="43" y="17"/>
                      <a:pt x="42" y="17"/>
                      <a:pt x="42" y="17"/>
                    </a:cubicBezTo>
                    <a:cubicBezTo>
                      <a:pt x="42" y="17"/>
                      <a:pt x="44" y="19"/>
                      <a:pt x="43" y="20"/>
                    </a:cubicBezTo>
                    <a:cubicBezTo>
                      <a:pt x="42" y="21"/>
                      <a:pt x="41" y="19"/>
                      <a:pt x="39" y="19"/>
                    </a:cubicBezTo>
                    <a:cubicBezTo>
                      <a:pt x="37" y="19"/>
                      <a:pt x="35" y="22"/>
                      <a:pt x="32" y="23"/>
                    </a:cubicBezTo>
                    <a:cubicBezTo>
                      <a:pt x="29" y="24"/>
                      <a:pt x="29" y="24"/>
                      <a:pt x="29" y="24"/>
                    </a:cubicBezTo>
                    <a:cubicBezTo>
                      <a:pt x="29" y="24"/>
                      <a:pt x="33" y="27"/>
                      <a:pt x="31" y="30"/>
                    </a:cubicBezTo>
                    <a:cubicBezTo>
                      <a:pt x="27" y="36"/>
                      <a:pt x="24" y="40"/>
                      <a:pt x="16" y="47"/>
                    </a:cubicBezTo>
                    <a:cubicBezTo>
                      <a:pt x="7" y="53"/>
                      <a:pt x="4" y="54"/>
                      <a:pt x="4" y="54"/>
                    </a:cubicBez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0" name="Freeform 146"/>
              <p:cNvSpPr>
                <a:spLocks/>
              </p:cNvSpPr>
              <p:nvPr/>
            </p:nvSpPr>
            <p:spPr bwMode="gray">
              <a:xfrm>
                <a:off x="2282" y="2340"/>
                <a:ext cx="377" cy="626"/>
              </a:xfrm>
              <a:custGeom>
                <a:avLst/>
                <a:gdLst>
                  <a:gd name="T0" fmla="*/ 41 w 74"/>
                  <a:gd name="T1" fmla="*/ 2 h 123"/>
                  <a:gd name="T2" fmla="*/ 10 w 74"/>
                  <a:gd name="T3" fmla="*/ 0 h 123"/>
                  <a:gd name="T4" fmla="*/ 0 w 74"/>
                  <a:gd name="T5" fmla="*/ 34 h 123"/>
                  <a:gd name="T6" fmla="*/ 15 w 74"/>
                  <a:gd name="T7" fmla="*/ 36 h 123"/>
                  <a:gd name="T8" fmla="*/ 42 w 74"/>
                  <a:gd name="T9" fmla="*/ 36 h 123"/>
                  <a:gd name="T10" fmla="*/ 38 w 74"/>
                  <a:gd name="T11" fmla="*/ 47 h 123"/>
                  <a:gd name="T12" fmla="*/ 33 w 74"/>
                  <a:gd name="T13" fmla="*/ 69 h 123"/>
                  <a:gd name="T14" fmla="*/ 33 w 74"/>
                  <a:gd name="T15" fmla="*/ 72 h 123"/>
                  <a:gd name="T16" fmla="*/ 33 w 74"/>
                  <a:gd name="T17" fmla="*/ 71 h 123"/>
                  <a:gd name="T18" fmla="*/ 33 w 74"/>
                  <a:gd name="T19" fmla="*/ 72 h 123"/>
                  <a:gd name="T20" fmla="*/ 30 w 74"/>
                  <a:gd name="T21" fmla="*/ 75 h 123"/>
                  <a:gd name="T22" fmla="*/ 24 w 74"/>
                  <a:gd name="T23" fmla="*/ 79 h 123"/>
                  <a:gd name="T24" fmla="*/ 18 w 74"/>
                  <a:gd name="T25" fmla="*/ 82 h 123"/>
                  <a:gd name="T26" fmla="*/ 17 w 74"/>
                  <a:gd name="T27" fmla="*/ 82 h 123"/>
                  <a:gd name="T28" fmla="*/ 17 w 74"/>
                  <a:gd name="T29" fmla="*/ 92 h 123"/>
                  <a:gd name="T30" fmla="*/ 22 w 74"/>
                  <a:gd name="T31" fmla="*/ 99 h 123"/>
                  <a:gd name="T32" fmla="*/ 25 w 74"/>
                  <a:gd name="T33" fmla="*/ 99 h 123"/>
                  <a:gd name="T34" fmla="*/ 33 w 74"/>
                  <a:gd name="T35" fmla="*/ 115 h 123"/>
                  <a:gd name="T36" fmla="*/ 48 w 74"/>
                  <a:gd name="T37" fmla="*/ 123 h 123"/>
                  <a:gd name="T38" fmla="*/ 50 w 74"/>
                  <a:gd name="T39" fmla="*/ 114 h 123"/>
                  <a:gd name="T40" fmla="*/ 45 w 74"/>
                  <a:gd name="T41" fmla="*/ 107 h 123"/>
                  <a:gd name="T42" fmla="*/ 46 w 74"/>
                  <a:gd name="T43" fmla="*/ 99 h 123"/>
                  <a:gd name="T44" fmla="*/ 47 w 74"/>
                  <a:gd name="T45" fmla="*/ 95 h 123"/>
                  <a:gd name="T46" fmla="*/ 46 w 74"/>
                  <a:gd name="T47" fmla="*/ 91 h 123"/>
                  <a:gd name="T48" fmla="*/ 47 w 74"/>
                  <a:gd name="T49" fmla="*/ 86 h 123"/>
                  <a:gd name="T50" fmla="*/ 49 w 74"/>
                  <a:gd name="T51" fmla="*/ 76 h 123"/>
                  <a:gd name="T52" fmla="*/ 65 w 74"/>
                  <a:gd name="T53" fmla="*/ 74 h 123"/>
                  <a:gd name="T54" fmla="*/ 74 w 74"/>
                  <a:gd name="T55" fmla="*/ 17 h 123"/>
                  <a:gd name="T56" fmla="*/ 41 w 74"/>
                  <a:gd name="T57" fmla="*/ 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123">
                    <a:moveTo>
                      <a:pt x="41" y="2"/>
                    </a:moveTo>
                    <a:cubicBezTo>
                      <a:pt x="27" y="0"/>
                      <a:pt x="10" y="0"/>
                      <a:pt x="10" y="0"/>
                    </a:cubicBezTo>
                    <a:cubicBezTo>
                      <a:pt x="0" y="34"/>
                      <a:pt x="0" y="34"/>
                      <a:pt x="0" y="34"/>
                    </a:cubicBezTo>
                    <a:cubicBezTo>
                      <a:pt x="15" y="36"/>
                      <a:pt x="15" y="36"/>
                      <a:pt x="15" y="36"/>
                    </a:cubicBezTo>
                    <a:cubicBezTo>
                      <a:pt x="22" y="37"/>
                      <a:pt x="42" y="36"/>
                      <a:pt x="42" y="36"/>
                    </a:cubicBezTo>
                    <a:cubicBezTo>
                      <a:pt x="42" y="36"/>
                      <a:pt x="40" y="41"/>
                      <a:pt x="38" y="47"/>
                    </a:cubicBezTo>
                    <a:cubicBezTo>
                      <a:pt x="36" y="54"/>
                      <a:pt x="33" y="66"/>
                      <a:pt x="33" y="69"/>
                    </a:cubicBezTo>
                    <a:cubicBezTo>
                      <a:pt x="33" y="71"/>
                      <a:pt x="33" y="72"/>
                      <a:pt x="33" y="72"/>
                    </a:cubicBezTo>
                    <a:cubicBezTo>
                      <a:pt x="33" y="71"/>
                      <a:pt x="33" y="71"/>
                      <a:pt x="33" y="71"/>
                    </a:cubicBezTo>
                    <a:cubicBezTo>
                      <a:pt x="33" y="72"/>
                      <a:pt x="33" y="72"/>
                      <a:pt x="33" y="72"/>
                    </a:cubicBezTo>
                    <a:cubicBezTo>
                      <a:pt x="32" y="72"/>
                      <a:pt x="32" y="73"/>
                      <a:pt x="30" y="75"/>
                    </a:cubicBezTo>
                    <a:cubicBezTo>
                      <a:pt x="28" y="79"/>
                      <a:pt x="29" y="78"/>
                      <a:pt x="24" y="79"/>
                    </a:cubicBezTo>
                    <a:cubicBezTo>
                      <a:pt x="20" y="80"/>
                      <a:pt x="18" y="82"/>
                      <a:pt x="18" y="82"/>
                    </a:cubicBezTo>
                    <a:cubicBezTo>
                      <a:pt x="18" y="82"/>
                      <a:pt x="17" y="82"/>
                      <a:pt x="17" y="82"/>
                    </a:cubicBezTo>
                    <a:cubicBezTo>
                      <a:pt x="17" y="92"/>
                      <a:pt x="17" y="92"/>
                      <a:pt x="17" y="92"/>
                    </a:cubicBezTo>
                    <a:cubicBezTo>
                      <a:pt x="19" y="95"/>
                      <a:pt x="21" y="99"/>
                      <a:pt x="22" y="99"/>
                    </a:cubicBezTo>
                    <a:cubicBezTo>
                      <a:pt x="23" y="100"/>
                      <a:pt x="25" y="99"/>
                      <a:pt x="25" y="99"/>
                    </a:cubicBezTo>
                    <a:cubicBezTo>
                      <a:pt x="25" y="99"/>
                      <a:pt x="28" y="109"/>
                      <a:pt x="33" y="115"/>
                    </a:cubicBezTo>
                    <a:cubicBezTo>
                      <a:pt x="37" y="121"/>
                      <a:pt x="44" y="123"/>
                      <a:pt x="48" y="123"/>
                    </a:cubicBezTo>
                    <a:cubicBezTo>
                      <a:pt x="52" y="123"/>
                      <a:pt x="52" y="118"/>
                      <a:pt x="50" y="114"/>
                    </a:cubicBezTo>
                    <a:cubicBezTo>
                      <a:pt x="48" y="109"/>
                      <a:pt x="46" y="108"/>
                      <a:pt x="45" y="107"/>
                    </a:cubicBezTo>
                    <a:cubicBezTo>
                      <a:pt x="44" y="105"/>
                      <a:pt x="46" y="102"/>
                      <a:pt x="46" y="99"/>
                    </a:cubicBezTo>
                    <a:cubicBezTo>
                      <a:pt x="46" y="96"/>
                      <a:pt x="47" y="98"/>
                      <a:pt x="47" y="95"/>
                    </a:cubicBezTo>
                    <a:cubicBezTo>
                      <a:pt x="48" y="92"/>
                      <a:pt x="46" y="91"/>
                      <a:pt x="46" y="91"/>
                    </a:cubicBezTo>
                    <a:cubicBezTo>
                      <a:pt x="46" y="91"/>
                      <a:pt x="46" y="90"/>
                      <a:pt x="47" y="86"/>
                    </a:cubicBezTo>
                    <a:cubicBezTo>
                      <a:pt x="48" y="83"/>
                      <a:pt x="49" y="76"/>
                      <a:pt x="49" y="76"/>
                    </a:cubicBezTo>
                    <a:cubicBezTo>
                      <a:pt x="49" y="76"/>
                      <a:pt x="63" y="77"/>
                      <a:pt x="65" y="74"/>
                    </a:cubicBezTo>
                    <a:cubicBezTo>
                      <a:pt x="67" y="72"/>
                      <a:pt x="74" y="29"/>
                      <a:pt x="74" y="17"/>
                    </a:cubicBezTo>
                    <a:cubicBezTo>
                      <a:pt x="74" y="4"/>
                      <a:pt x="56" y="3"/>
                      <a:pt x="4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1" name="Freeform 147"/>
              <p:cNvSpPr>
                <a:spLocks/>
              </p:cNvSpPr>
              <p:nvPr/>
            </p:nvSpPr>
            <p:spPr bwMode="gray">
              <a:xfrm>
                <a:off x="1946" y="2202"/>
                <a:ext cx="112" cy="341"/>
              </a:xfrm>
              <a:custGeom>
                <a:avLst/>
                <a:gdLst>
                  <a:gd name="T0" fmla="*/ 22 w 22"/>
                  <a:gd name="T1" fmla="*/ 65 h 67"/>
                  <a:gd name="T2" fmla="*/ 18 w 22"/>
                  <a:gd name="T3" fmla="*/ 64 h 67"/>
                  <a:gd name="T4" fmla="*/ 17 w 22"/>
                  <a:gd name="T5" fmla="*/ 51 h 67"/>
                  <a:gd name="T6" fmla="*/ 19 w 22"/>
                  <a:gd name="T7" fmla="*/ 49 h 67"/>
                  <a:gd name="T8" fmla="*/ 19 w 22"/>
                  <a:gd name="T9" fmla="*/ 13 h 67"/>
                  <a:gd name="T10" fmla="*/ 13 w 22"/>
                  <a:gd name="T11" fmla="*/ 8 h 67"/>
                  <a:gd name="T12" fmla="*/ 2 w 22"/>
                  <a:gd name="T13" fmla="*/ 1 h 67"/>
                  <a:gd name="T14" fmla="*/ 0 w 22"/>
                  <a:gd name="T15" fmla="*/ 3 h 67"/>
                  <a:gd name="T16" fmla="*/ 5 w 22"/>
                  <a:gd name="T17" fmla="*/ 9 h 67"/>
                  <a:gd name="T18" fmla="*/ 9 w 22"/>
                  <a:gd name="T19" fmla="*/ 11 h 67"/>
                  <a:gd name="T20" fmla="*/ 9 w 22"/>
                  <a:gd name="T21" fmla="*/ 14 h 67"/>
                  <a:gd name="T22" fmla="*/ 10 w 22"/>
                  <a:gd name="T23" fmla="*/ 19 h 67"/>
                  <a:gd name="T24" fmla="*/ 11 w 22"/>
                  <a:gd name="T25" fmla="*/ 20 h 67"/>
                  <a:gd name="T26" fmla="*/ 11 w 22"/>
                  <a:gd name="T27" fmla="*/ 22 h 67"/>
                  <a:gd name="T28" fmla="*/ 10 w 22"/>
                  <a:gd name="T29" fmla="*/ 25 h 67"/>
                  <a:gd name="T30" fmla="*/ 11 w 22"/>
                  <a:gd name="T31" fmla="*/ 33 h 67"/>
                  <a:gd name="T32" fmla="*/ 12 w 22"/>
                  <a:gd name="T33" fmla="*/ 34 h 67"/>
                  <a:gd name="T34" fmla="*/ 13 w 22"/>
                  <a:gd name="T35" fmla="*/ 37 h 67"/>
                  <a:gd name="T36" fmla="*/ 12 w 22"/>
                  <a:gd name="T37" fmla="*/ 40 h 67"/>
                  <a:gd name="T38" fmla="*/ 13 w 22"/>
                  <a:gd name="T39" fmla="*/ 48 h 67"/>
                  <a:gd name="T40" fmla="*/ 14 w 22"/>
                  <a:gd name="T41" fmla="*/ 50 h 67"/>
                  <a:gd name="T42" fmla="*/ 15 w 22"/>
                  <a:gd name="T43" fmla="*/ 64 h 67"/>
                  <a:gd name="T44" fmla="*/ 18 w 22"/>
                  <a:gd name="T45" fmla="*/ 67 h 67"/>
                  <a:gd name="T46" fmla="*/ 20 w 22"/>
                  <a:gd name="T47" fmla="*/ 67 h 67"/>
                  <a:gd name="T48" fmla="*/ 22 w 22"/>
                  <a:gd name="T49" fmla="*/ 6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67">
                    <a:moveTo>
                      <a:pt x="22" y="65"/>
                    </a:moveTo>
                    <a:cubicBezTo>
                      <a:pt x="18" y="64"/>
                      <a:pt x="18" y="64"/>
                      <a:pt x="18" y="64"/>
                    </a:cubicBezTo>
                    <a:cubicBezTo>
                      <a:pt x="17" y="51"/>
                      <a:pt x="17" y="51"/>
                      <a:pt x="17" y="51"/>
                    </a:cubicBezTo>
                    <a:cubicBezTo>
                      <a:pt x="17" y="51"/>
                      <a:pt x="18" y="50"/>
                      <a:pt x="19" y="49"/>
                    </a:cubicBezTo>
                    <a:cubicBezTo>
                      <a:pt x="19" y="49"/>
                      <a:pt x="19" y="15"/>
                      <a:pt x="19" y="13"/>
                    </a:cubicBezTo>
                    <a:cubicBezTo>
                      <a:pt x="19" y="11"/>
                      <a:pt x="18" y="10"/>
                      <a:pt x="13" y="8"/>
                    </a:cubicBezTo>
                    <a:cubicBezTo>
                      <a:pt x="9" y="6"/>
                      <a:pt x="4" y="2"/>
                      <a:pt x="2" y="1"/>
                    </a:cubicBezTo>
                    <a:cubicBezTo>
                      <a:pt x="1" y="0"/>
                      <a:pt x="0" y="1"/>
                      <a:pt x="0" y="3"/>
                    </a:cubicBezTo>
                    <a:cubicBezTo>
                      <a:pt x="0" y="5"/>
                      <a:pt x="2" y="7"/>
                      <a:pt x="5" y="9"/>
                    </a:cubicBezTo>
                    <a:cubicBezTo>
                      <a:pt x="9" y="11"/>
                      <a:pt x="9" y="11"/>
                      <a:pt x="9" y="11"/>
                    </a:cubicBezTo>
                    <a:cubicBezTo>
                      <a:pt x="9" y="11"/>
                      <a:pt x="9" y="12"/>
                      <a:pt x="9" y="14"/>
                    </a:cubicBezTo>
                    <a:cubicBezTo>
                      <a:pt x="9" y="16"/>
                      <a:pt x="9" y="18"/>
                      <a:pt x="10" y="19"/>
                    </a:cubicBezTo>
                    <a:cubicBezTo>
                      <a:pt x="10" y="19"/>
                      <a:pt x="11" y="20"/>
                      <a:pt x="11" y="20"/>
                    </a:cubicBezTo>
                    <a:cubicBezTo>
                      <a:pt x="11" y="22"/>
                      <a:pt x="11" y="22"/>
                      <a:pt x="11" y="22"/>
                    </a:cubicBezTo>
                    <a:cubicBezTo>
                      <a:pt x="11" y="22"/>
                      <a:pt x="10" y="22"/>
                      <a:pt x="10" y="25"/>
                    </a:cubicBezTo>
                    <a:cubicBezTo>
                      <a:pt x="10" y="27"/>
                      <a:pt x="11" y="33"/>
                      <a:pt x="11" y="33"/>
                    </a:cubicBezTo>
                    <a:cubicBezTo>
                      <a:pt x="12" y="34"/>
                      <a:pt x="12" y="34"/>
                      <a:pt x="12" y="34"/>
                    </a:cubicBezTo>
                    <a:cubicBezTo>
                      <a:pt x="13" y="37"/>
                      <a:pt x="13" y="37"/>
                      <a:pt x="13" y="37"/>
                    </a:cubicBezTo>
                    <a:cubicBezTo>
                      <a:pt x="13" y="37"/>
                      <a:pt x="12" y="38"/>
                      <a:pt x="12" y="40"/>
                    </a:cubicBezTo>
                    <a:cubicBezTo>
                      <a:pt x="12" y="41"/>
                      <a:pt x="13" y="47"/>
                      <a:pt x="13" y="48"/>
                    </a:cubicBezTo>
                    <a:cubicBezTo>
                      <a:pt x="13" y="50"/>
                      <a:pt x="14" y="50"/>
                      <a:pt x="14" y="50"/>
                    </a:cubicBezTo>
                    <a:cubicBezTo>
                      <a:pt x="14" y="50"/>
                      <a:pt x="15" y="63"/>
                      <a:pt x="15" y="64"/>
                    </a:cubicBezTo>
                    <a:cubicBezTo>
                      <a:pt x="15" y="66"/>
                      <a:pt x="16" y="66"/>
                      <a:pt x="18" y="67"/>
                    </a:cubicBezTo>
                    <a:cubicBezTo>
                      <a:pt x="20" y="67"/>
                      <a:pt x="20" y="67"/>
                      <a:pt x="20" y="67"/>
                    </a:cubicBezTo>
                    <a:lnTo>
                      <a:pt x="22"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2" name="Rectangle 148"/>
              <p:cNvSpPr>
                <a:spLocks noChangeArrowheads="1"/>
              </p:cNvSpPr>
              <p:nvPr/>
            </p:nvSpPr>
            <p:spPr bwMode="gray">
              <a:xfrm>
                <a:off x="3469" y="2594"/>
                <a:ext cx="244"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43" name="Freeform 149"/>
              <p:cNvSpPr>
                <a:spLocks/>
              </p:cNvSpPr>
              <p:nvPr/>
            </p:nvSpPr>
            <p:spPr bwMode="gray">
              <a:xfrm>
                <a:off x="3398" y="2197"/>
                <a:ext cx="387" cy="784"/>
              </a:xfrm>
              <a:custGeom>
                <a:avLst/>
                <a:gdLst>
                  <a:gd name="T0" fmla="*/ 38 w 76"/>
                  <a:gd name="T1" fmla="*/ 1 h 154"/>
                  <a:gd name="T2" fmla="*/ 1 w 76"/>
                  <a:gd name="T3" fmla="*/ 9 h 154"/>
                  <a:gd name="T4" fmla="*/ 0 w 76"/>
                  <a:gd name="T5" fmla="*/ 9 h 154"/>
                  <a:gd name="T6" fmla="*/ 1 w 76"/>
                  <a:gd name="T7" fmla="*/ 10 h 154"/>
                  <a:gd name="T8" fmla="*/ 13 w 76"/>
                  <a:gd name="T9" fmla="*/ 69 h 154"/>
                  <a:gd name="T10" fmla="*/ 11 w 76"/>
                  <a:gd name="T11" fmla="*/ 154 h 154"/>
                  <a:gd name="T12" fmla="*/ 13 w 76"/>
                  <a:gd name="T13" fmla="*/ 154 h 154"/>
                  <a:gd name="T14" fmla="*/ 15 w 76"/>
                  <a:gd name="T15" fmla="*/ 70 h 154"/>
                  <a:gd name="T16" fmla="*/ 15 w 76"/>
                  <a:gd name="T17" fmla="*/ 69 h 154"/>
                  <a:gd name="T18" fmla="*/ 3 w 76"/>
                  <a:gd name="T19" fmla="*/ 10 h 154"/>
                  <a:gd name="T20" fmla="*/ 38 w 76"/>
                  <a:gd name="T21" fmla="*/ 3 h 154"/>
                  <a:gd name="T22" fmla="*/ 70 w 76"/>
                  <a:gd name="T23" fmla="*/ 10 h 154"/>
                  <a:gd name="T24" fmla="*/ 59 w 76"/>
                  <a:gd name="T25" fmla="*/ 66 h 154"/>
                  <a:gd name="T26" fmla="*/ 74 w 76"/>
                  <a:gd name="T27" fmla="*/ 151 h 154"/>
                  <a:gd name="T28" fmla="*/ 76 w 76"/>
                  <a:gd name="T29" fmla="*/ 150 h 154"/>
                  <a:gd name="T30" fmla="*/ 61 w 76"/>
                  <a:gd name="T31" fmla="*/ 66 h 154"/>
                  <a:gd name="T32" fmla="*/ 72 w 76"/>
                  <a:gd name="T33" fmla="*/ 10 h 154"/>
                  <a:gd name="T34" fmla="*/ 72 w 76"/>
                  <a:gd name="T35" fmla="*/ 9 h 154"/>
                  <a:gd name="T36" fmla="*/ 72 w 76"/>
                  <a:gd name="T37" fmla="*/ 9 h 154"/>
                  <a:gd name="T38" fmla="*/ 38 w 76"/>
                  <a:gd name="T39" fmla="*/ 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 h="154">
                    <a:moveTo>
                      <a:pt x="38" y="1"/>
                    </a:moveTo>
                    <a:cubicBezTo>
                      <a:pt x="18" y="1"/>
                      <a:pt x="1" y="9"/>
                      <a:pt x="1" y="9"/>
                    </a:cubicBezTo>
                    <a:cubicBezTo>
                      <a:pt x="0" y="9"/>
                      <a:pt x="0" y="9"/>
                      <a:pt x="0" y="9"/>
                    </a:cubicBezTo>
                    <a:cubicBezTo>
                      <a:pt x="1" y="10"/>
                      <a:pt x="1" y="10"/>
                      <a:pt x="1" y="10"/>
                    </a:cubicBezTo>
                    <a:cubicBezTo>
                      <a:pt x="1" y="11"/>
                      <a:pt x="12" y="67"/>
                      <a:pt x="13" y="69"/>
                    </a:cubicBezTo>
                    <a:cubicBezTo>
                      <a:pt x="13" y="71"/>
                      <a:pt x="11" y="131"/>
                      <a:pt x="11" y="154"/>
                    </a:cubicBezTo>
                    <a:cubicBezTo>
                      <a:pt x="13" y="154"/>
                      <a:pt x="13" y="154"/>
                      <a:pt x="13" y="154"/>
                    </a:cubicBezTo>
                    <a:cubicBezTo>
                      <a:pt x="13" y="141"/>
                      <a:pt x="15" y="80"/>
                      <a:pt x="15" y="70"/>
                    </a:cubicBezTo>
                    <a:cubicBezTo>
                      <a:pt x="15" y="69"/>
                      <a:pt x="15" y="69"/>
                      <a:pt x="15" y="69"/>
                    </a:cubicBezTo>
                    <a:cubicBezTo>
                      <a:pt x="15" y="67"/>
                      <a:pt x="4" y="18"/>
                      <a:pt x="3" y="10"/>
                    </a:cubicBezTo>
                    <a:cubicBezTo>
                      <a:pt x="6" y="9"/>
                      <a:pt x="21" y="3"/>
                      <a:pt x="38" y="3"/>
                    </a:cubicBezTo>
                    <a:cubicBezTo>
                      <a:pt x="55" y="2"/>
                      <a:pt x="67" y="8"/>
                      <a:pt x="70" y="10"/>
                    </a:cubicBezTo>
                    <a:cubicBezTo>
                      <a:pt x="67" y="27"/>
                      <a:pt x="59" y="65"/>
                      <a:pt x="59" y="66"/>
                    </a:cubicBezTo>
                    <a:cubicBezTo>
                      <a:pt x="59" y="67"/>
                      <a:pt x="70" y="131"/>
                      <a:pt x="74" y="151"/>
                    </a:cubicBezTo>
                    <a:cubicBezTo>
                      <a:pt x="76" y="150"/>
                      <a:pt x="76" y="150"/>
                      <a:pt x="76" y="150"/>
                    </a:cubicBezTo>
                    <a:cubicBezTo>
                      <a:pt x="71" y="122"/>
                      <a:pt x="61" y="69"/>
                      <a:pt x="61" y="66"/>
                    </a:cubicBezTo>
                    <a:cubicBezTo>
                      <a:pt x="61" y="64"/>
                      <a:pt x="69" y="25"/>
                      <a:pt x="72" y="10"/>
                    </a:cubicBezTo>
                    <a:cubicBezTo>
                      <a:pt x="72" y="9"/>
                      <a:pt x="72" y="9"/>
                      <a:pt x="72" y="9"/>
                    </a:cubicBezTo>
                    <a:cubicBezTo>
                      <a:pt x="72" y="9"/>
                      <a:pt x="72" y="9"/>
                      <a:pt x="72" y="9"/>
                    </a:cubicBezTo>
                    <a:cubicBezTo>
                      <a:pt x="71" y="8"/>
                      <a:pt x="58"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4" name="Freeform 150"/>
              <p:cNvSpPr>
                <a:spLocks/>
              </p:cNvSpPr>
              <p:nvPr/>
            </p:nvSpPr>
            <p:spPr bwMode="gray">
              <a:xfrm>
                <a:off x="3408" y="2238"/>
                <a:ext cx="351" cy="56"/>
              </a:xfrm>
              <a:custGeom>
                <a:avLst/>
                <a:gdLst>
                  <a:gd name="T0" fmla="*/ 3 w 69"/>
                  <a:gd name="T1" fmla="*/ 1 h 11"/>
                  <a:gd name="T2" fmla="*/ 35 w 69"/>
                  <a:gd name="T3" fmla="*/ 1 h 11"/>
                  <a:gd name="T4" fmla="*/ 64 w 69"/>
                  <a:gd name="T5" fmla="*/ 0 h 11"/>
                  <a:gd name="T6" fmla="*/ 69 w 69"/>
                  <a:gd name="T7" fmla="*/ 2 h 11"/>
                  <a:gd name="T8" fmla="*/ 67 w 69"/>
                  <a:gd name="T9" fmla="*/ 9 h 11"/>
                  <a:gd name="T10" fmla="*/ 36 w 69"/>
                  <a:gd name="T11" fmla="*/ 11 h 11"/>
                  <a:gd name="T12" fmla="*/ 2 w 69"/>
                  <a:gd name="T13" fmla="*/ 10 h 11"/>
                  <a:gd name="T14" fmla="*/ 0 w 69"/>
                  <a:gd name="T15" fmla="*/ 3 h 11"/>
                  <a:gd name="T16" fmla="*/ 3 w 69"/>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
                    <a:moveTo>
                      <a:pt x="3" y="1"/>
                    </a:moveTo>
                    <a:cubicBezTo>
                      <a:pt x="3" y="1"/>
                      <a:pt x="13" y="1"/>
                      <a:pt x="35" y="1"/>
                    </a:cubicBezTo>
                    <a:cubicBezTo>
                      <a:pt x="57" y="1"/>
                      <a:pt x="64" y="0"/>
                      <a:pt x="64" y="0"/>
                    </a:cubicBezTo>
                    <a:cubicBezTo>
                      <a:pt x="69" y="2"/>
                      <a:pt x="69" y="2"/>
                      <a:pt x="69" y="2"/>
                    </a:cubicBezTo>
                    <a:cubicBezTo>
                      <a:pt x="67" y="9"/>
                      <a:pt x="67" y="9"/>
                      <a:pt x="67" y="9"/>
                    </a:cubicBezTo>
                    <a:cubicBezTo>
                      <a:pt x="67" y="9"/>
                      <a:pt x="53" y="11"/>
                      <a:pt x="36" y="11"/>
                    </a:cubicBezTo>
                    <a:cubicBezTo>
                      <a:pt x="19" y="11"/>
                      <a:pt x="2" y="10"/>
                      <a:pt x="2" y="10"/>
                    </a:cubicBezTo>
                    <a:cubicBezTo>
                      <a:pt x="0" y="3"/>
                      <a:pt x="0" y="3"/>
                      <a:pt x="0" y="3"/>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5" name="Freeform 151"/>
              <p:cNvSpPr>
                <a:spLocks/>
              </p:cNvSpPr>
              <p:nvPr/>
            </p:nvSpPr>
            <p:spPr bwMode="gray">
              <a:xfrm>
                <a:off x="3438" y="2375"/>
                <a:ext cx="291" cy="77"/>
              </a:xfrm>
              <a:custGeom>
                <a:avLst/>
                <a:gdLst>
                  <a:gd name="T0" fmla="*/ 0 w 57"/>
                  <a:gd name="T1" fmla="*/ 2 h 15"/>
                  <a:gd name="T2" fmla="*/ 31 w 57"/>
                  <a:gd name="T3" fmla="*/ 3 h 15"/>
                  <a:gd name="T4" fmla="*/ 57 w 57"/>
                  <a:gd name="T5" fmla="*/ 0 h 15"/>
                  <a:gd name="T6" fmla="*/ 55 w 57"/>
                  <a:gd name="T7" fmla="*/ 13 h 15"/>
                  <a:gd name="T8" fmla="*/ 31 w 57"/>
                  <a:gd name="T9" fmla="*/ 15 h 15"/>
                  <a:gd name="T10" fmla="*/ 2 w 57"/>
                  <a:gd name="T11" fmla="*/ 14 h 15"/>
                  <a:gd name="T12" fmla="*/ 0 w 57"/>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7" h="15">
                    <a:moveTo>
                      <a:pt x="0" y="2"/>
                    </a:moveTo>
                    <a:cubicBezTo>
                      <a:pt x="0" y="2"/>
                      <a:pt x="11" y="3"/>
                      <a:pt x="31" y="3"/>
                    </a:cubicBezTo>
                    <a:cubicBezTo>
                      <a:pt x="51" y="2"/>
                      <a:pt x="57" y="0"/>
                      <a:pt x="57" y="0"/>
                    </a:cubicBezTo>
                    <a:cubicBezTo>
                      <a:pt x="55" y="13"/>
                      <a:pt x="55" y="13"/>
                      <a:pt x="55" y="13"/>
                    </a:cubicBezTo>
                    <a:cubicBezTo>
                      <a:pt x="55" y="13"/>
                      <a:pt x="46" y="15"/>
                      <a:pt x="31" y="15"/>
                    </a:cubicBezTo>
                    <a:cubicBezTo>
                      <a:pt x="16" y="15"/>
                      <a:pt x="2" y="14"/>
                      <a:pt x="2" y="14"/>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6" name="Freeform 152"/>
              <p:cNvSpPr>
                <a:spLocks/>
              </p:cNvSpPr>
              <p:nvPr/>
            </p:nvSpPr>
            <p:spPr bwMode="gray">
              <a:xfrm>
                <a:off x="3336" y="2564"/>
                <a:ext cx="31" cy="387"/>
              </a:xfrm>
              <a:custGeom>
                <a:avLst/>
                <a:gdLst>
                  <a:gd name="T0" fmla="*/ 0 w 31"/>
                  <a:gd name="T1" fmla="*/ 387 h 387"/>
                  <a:gd name="T2" fmla="*/ 11 w 31"/>
                  <a:gd name="T3" fmla="*/ 387 h 387"/>
                  <a:gd name="T4" fmla="*/ 31 w 31"/>
                  <a:gd name="T5" fmla="*/ 0 h 387"/>
                  <a:gd name="T6" fmla="*/ 21 w 31"/>
                  <a:gd name="T7" fmla="*/ 0 h 387"/>
                  <a:gd name="T8" fmla="*/ 0 w 31"/>
                  <a:gd name="T9" fmla="*/ 387 h 387"/>
                </a:gdLst>
                <a:ahLst/>
                <a:cxnLst>
                  <a:cxn ang="0">
                    <a:pos x="T0" y="T1"/>
                  </a:cxn>
                  <a:cxn ang="0">
                    <a:pos x="T2" y="T3"/>
                  </a:cxn>
                  <a:cxn ang="0">
                    <a:pos x="T4" y="T5"/>
                  </a:cxn>
                  <a:cxn ang="0">
                    <a:pos x="T6" y="T7"/>
                  </a:cxn>
                  <a:cxn ang="0">
                    <a:pos x="T8" y="T9"/>
                  </a:cxn>
                </a:cxnLst>
                <a:rect l="0" t="0" r="r" b="b"/>
                <a:pathLst>
                  <a:path w="31" h="387">
                    <a:moveTo>
                      <a:pt x="0" y="387"/>
                    </a:moveTo>
                    <a:lnTo>
                      <a:pt x="11" y="387"/>
                    </a:lnTo>
                    <a:lnTo>
                      <a:pt x="31" y="0"/>
                    </a:lnTo>
                    <a:lnTo>
                      <a:pt x="21" y="0"/>
                    </a:lnTo>
                    <a:lnTo>
                      <a:pt x="0" y="3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7" name="Freeform 153"/>
              <p:cNvSpPr>
                <a:spLocks/>
              </p:cNvSpPr>
              <p:nvPr/>
            </p:nvSpPr>
            <p:spPr bwMode="gray">
              <a:xfrm>
                <a:off x="3662" y="2543"/>
                <a:ext cx="51" cy="403"/>
              </a:xfrm>
              <a:custGeom>
                <a:avLst/>
                <a:gdLst>
                  <a:gd name="T0" fmla="*/ 0 w 51"/>
                  <a:gd name="T1" fmla="*/ 5 h 403"/>
                  <a:gd name="T2" fmla="*/ 41 w 51"/>
                  <a:gd name="T3" fmla="*/ 403 h 403"/>
                  <a:gd name="T4" fmla="*/ 51 w 51"/>
                  <a:gd name="T5" fmla="*/ 397 h 403"/>
                  <a:gd name="T6" fmla="*/ 11 w 51"/>
                  <a:gd name="T7" fmla="*/ 0 h 403"/>
                  <a:gd name="T8" fmla="*/ 0 w 51"/>
                  <a:gd name="T9" fmla="*/ 5 h 403"/>
                </a:gdLst>
                <a:ahLst/>
                <a:cxnLst>
                  <a:cxn ang="0">
                    <a:pos x="T0" y="T1"/>
                  </a:cxn>
                  <a:cxn ang="0">
                    <a:pos x="T2" y="T3"/>
                  </a:cxn>
                  <a:cxn ang="0">
                    <a:pos x="T4" y="T5"/>
                  </a:cxn>
                  <a:cxn ang="0">
                    <a:pos x="T6" y="T7"/>
                  </a:cxn>
                  <a:cxn ang="0">
                    <a:pos x="T8" y="T9"/>
                  </a:cxn>
                </a:cxnLst>
                <a:rect l="0" t="0" r="r" b="b"/>
                <a:pathLst>
                  <a:path w="51" h="403">
                    <a:moveTo>
                      <a:pt x="0" y="5"/>
                    </a:moveTo>
                    <a:lnTo>
                      <a:pt x="41" y="403"/>
                    </a:lnTo>
                    <a:lnTo>
                      <a:pt x="51" y="397"/>
                    </a:lnTo>
                    <a:lnTo>
                      <a:pt x="11"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8" name="Freeform 154"/>
              <p:cNvSpPr>
                <a:spLocks/>
              </p:cNvSpPr>
              <p:nvPr/>
            </p:nvSpPr>
            <p:spPr bwMode="gray">
              <a:xfrm>
                <a:off x="3357" y="2594"/>
                <a:ext cx="127" cy="26"/>
              </a:xfrm>
              <a:custGeom>
                <a:avLst/>
                <a:gdLst>
                  <a:gd name="T0" fmla="*/ 22 w 25"/>
                  <a:gd name="T1" fmla="*/ 2 h 5"/>
                  <a:gd name="T2" fmla="*/ 1 w 25"/>
                  <a:gd name="T3" fmla="*/ 2 h 5"/>
                  <a:gd name="T4" fmla="*/ 0 w 25"/>
                  <a:gd name="T5" fmla="*/ 4 h 5"/>
                  <a:gd name="T6" fmla="*/ 24 w 25"/>
                  <a:gd name="T7" fmla="*/ 4 h 5"/>
                  <a:gd name="T8" fmla="*/ 25 w 25"/>
                  <a:gd name="T9" fmla="*/ 2 h 5"/>
                  <a:gd name="T10" fmla="*/ 25 w 25"/>
                  <a:gd name="T11" fmla="*/ 2 h 5"/>
                  <a:gd name="T12" fmla="*/ 25 w 25"/>
                  <a:gd name="T13" fmla="*/ 0 h 5"/>
                  <a:gd name="T14" fmla="*/ 22 w 2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5">
                    <a:moveTo>
                      <a:pt x="22" y="2"/>
                    </a:moveTo>
                    <a:cubicBezTo>
                      <a:pt x="21" y="3"/>
                      <a:pt x="10" y="3"/>
                      <a:pt x="1" y="2"/>
                    </a:cubicBezTo>
                    <a:cubicBezTo>
                      <a:pt x="0" y="4"/>
                      <a:pt x="0" y="4"/>
                      <a:pt x="0" y="4"/>
                    </a:cubicBezTo>
                    <a:cubicBezTo>
                      <a:pt x="10" y="5"/>
                      <a:pt x="22" y="5"/>
                      <a:pt x="24" y="4"/>
                    </a:cubicBezTo>
                    <a:cubicBezTo>
                      <a:pt x="25" y="3"/>
                      <a:pt x="25" y="2"/>
                      <a:pt x="25" y="2"/>
                    </a:cubicBezTo>
                    <a:cubicBezTo>
                      <a:pt x="25" y="2"/>
                      <a:pt x="25" y="2"/>
                      <a:pt x="25" y="2"/>
                    </a:cubicBezTo>
                    <a:cubicBezTo>
                      <a:pt x="25" y="0"/>
                      <a:pt x="25" y="0"/>
                      <a:pt x="25" y="0"/>
                    </a:cubicBezTo>
                    <a:cubicBezTo>
                      <a:pt x="24" y="0"/>
                      <a:pt x="23" y="1"/>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9" name="Freeform 155"/>
              <p:cNvSpPr>
                <a:spLocks/>
              </p:cNvSpPr>
              <p:nvPr/>
            </p:nvSpPr>
            <p:spPr bwMode="gray">
              <a:xfrm>
                <a:off x="3357" y="2523"/>
                <a:ext cx="351" cy="46"/>
              </a:xfrm>
              <a:custGeom>
                <a:avLst/>
                <a:gdLst>
                  <a:gd name="T0" fmla="*/ 107 w 351"/>
                  <a:gd name="T1" fmla="*/ 15 h 46"/>
                  <a:gd name="T2" fmla="*/ 0 w 351"/>
                  <a:gd name="T3" fmla="*/ 31 h 46"/>
                  <a:gd name="T4" fmla="*/ 0 w 351"/>
                  <a:gd name="T5" fmla="*/ 46 h 46"/>
                  <a:gd name="T6" fmla="*/ 316 w 351"/>
                  <a:gd name="T7" fmla="*/ 25 h 46"/>
                  <a:gd name="T8" fmla="*/ 351 w 351"/>
                  <a:gd name="T9" fmla="*/ 15 h 46"/>
                  <a:gd name="T10" fmla="*/ 351 w 351"/>
                  <a:gd name="T11" fmla="*/ 0 h 46"/>
                  <a:gd name="T12" fmla="*/ 107 w 351"/>
                  <a:gd name="T13" fmla="*/ 15 h 46"/>
                </a:gdLst>
                <a:ahLst/>
                <a:cxnLst>
                  <a:cxn ang="0">
                    <a:pos x="T0" y="T1"/>
                  </a:cxn>
                  <a:cxn ang="0">
                    <a:pos x="T2" y="T3"/>
                  </a:cxn>
                  <a:cxn ang="0">
                    <a:pos x="T4" y="T5"/>
                  </a:cxn>
                  <a:cxn ang="0">
                    <a:pos x="T6" y="T7"/>
                  </a:cxn>
                  <a:cxn ang="0">
                    <a:pos x="T8" y="T9"/>
                  </a:cxn>
                  <a:cxn ang="0">
                    <a:pos x="T10" y="T11"/>
                  </a:cxn>
                  <a:cxn ang="0">
                    <a:pos x="T12" y="T13"/>
                  </a:cxn>
                </a:cxnLst>
                <a:rect l="0" t="0" r="r" b="b"/>
                <a:pathLst>
                  <a:path w="351" h="46">
                    <a:moveTo>
                      <a:pt x="107" y="15"/>
                    </a:moveTo>
                    <a:lnTo>
                      <a:pt x="0" y="31"/>
                    </a:lnTo>
                    <a:lnTo>
                      <a:pt x="0" y="46"/>
                    </a:lnTo>
                    <a:lnTo>
                      <a:pt x="316" y="25"/>
                    </a:lnTo>
                    <a:lnTo>
                      <a:pt x="351" y="15"/>
                    </a:lnTo>
                    <a:lnTo>
                      <a:pt x="351" y="0"/>
                    </a:lnTo>
                    <a:lnTo>
                      <a:pt x="10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50" name="Freeform 156"/>
              <p:cNvSpPr>
                <a:spLocks/>
              </p:cNvSpPr>
              <p:nvPr/>
            </p:nvSpPr>
            <p:spPr bwMode="gray">
              <a:xfrm>
                <a:off x="3418" y="2284"/>
                <a:ext cx="331" cy="112"/>
              </a:xfrm>
              <a:custGeom>
                <a:avLst/>
                <a:gdLst>
                  <a:gd name="T0" fmla="*/ 0 w 65"/>
                  <a:gd name="T1" fmla="*/ 1 h 22"/>
                  <a:gd name="T2" fmla="*/ 36 w 65"/>
                  <a:gd name="T3" fmla="*/ 1 h 22"/>
                  <a:gd name="T4" fmla="*/ 65 w 65"/>
                  <a:gd name="T5" fmla="*/ 0 h 22"/>
                  <a:gd name="T6" fmla="*/ 61 w 65"/>
                  <a:gd name="T7" fmla="*/ 19 h 22"/>
                  <a:gd name="T8" fmla="*/ 33 w 65"/>
                  <a:gd name="T9" fmla="*/ 22 h 22"/>
                  <a:gd name="T10" fmla="*/ 3 w 65"/>
                  <a:gd name="T11" fmla="*/ 21 h 22"/>
                  <a:gd name="T12" fmla="*/ 0 w 65"/>
                  <a:gd name="T13" fmla="*/ 1 h 22"/>
                </a:gdLst>
                <a:ahLst/>
                <a:cxnLst>
                  <a:cxn ang="0">
                    <a:pos x="T0" y="T1"/>
                  </a:cxn>
                  <a:cxn ang="0">
                    <a:pos x="T2" y="T3"/>
                  </a:cxn>
                  <a:cxn ang="0">
                    <a:pos x="T4" y="T5"/>
                  </a:cxn>
                  <a:cxn ang="0">
                    <a:pos x="T6" y="T7"/>
                  </a:cxn>
                  <a:cxn ang="0">
                    <a:pos x="T8" y="T9"/>
                  </a:cxn>
                  <a:cxn ang="0">
                    <a:pos x="T10" y="T11"/>
                  </a:cxn>
                  <a:cxn ang="0">
                    <a:pos x="T12" y="T13"/>
                  </a:cxn>
                </a:cxnLst>
                <a:rect l="0" t="0" r="r" b="b"/>
                <a:pathLst>
                  <a:path w="65" h="22">
                    <a:moveTo>
                      <a:pt x="0" y="1"/>
                    </a:moveTo>
                    <a:cubicBezTo>
                      <a:pt x="0" y="1"/>
                      <a:pt x="18" y="1"/>
                      <a:pt x="36" y="1"/>
                    </a:cubicBezTo>
                    <a:cubicBezTo>
                      <a:pt x="54" y="1"/>
                      <a:pt x="65" y="0"/>
                      <a:pt x="65" y="0"/>
                    </a:cubicBezTo>
                    <a:cubicBezTo>
                      <a:pt x="61" y="19"/>
                      <a:pt x="61" y="19"/>
                      <a:pt x="61" y="19"/>
                    </a:cubicBezTo>
                    <a:cubicBezTo>
                      <a:pt x="61" y="19"/>
                      <a:pt x="48" y="22"/>
                      <a:pt x="33" y="22"/>
                    </a:cubicBezTo>
                    <a:cubicBezTo>
                      <a:pt x="18" y="22"/>
                      <a:pt x="3" y="21"/>
                      <a:pt x="3" y="21"/>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grpSp>
      </p:grpSp>
      <p:sp>
        <p:nvSpPr>
          <p:cNvPr id="52"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636932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Einspaltiger Inhalt">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F6C0F3BA-DA44-C14F-BC26-E331C475E371}"/>
              </a:ext>
            </a:extLst>
          </p:cNvPr>
          <p:cNvSpPr/>
          <p:nvPr userDrawn="1"/>
        </p:nvSpPr>
        <p:spPr>
          <a:xfrm>
            <a:off x="0" y="6308726"/>
            <a:ext cx="9144000" cy="549275"/>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dirty="0"/>
          </a:p>
        </p:txBody>
      </p:sp>
      <p:sp>
        <p:nvSpPr>
          <p:cNvPr id="2" name="Titel 1">
            <a:extLst>
              <a:ext uri="{FF2B5EF4-FFF2-40B4-BE49-F238E27FC236}">
                <a16:creationId xmlns:a16="http://schemas.microsoft.com/office/drawing/2014/main" id="{FE859B07-AF76-FC43-A31F-25F8413ACE3C}"/>
              </a:ext>
            </a:extLst>
          </p:cNvPr>
          <p:cNvSpPr>
            <a:spLocks noGrp="1"/>
          </p:cNvSpPr>
          <p:nvPr>
            <p:ph type="title" hasCustomPrompt="1"/>
          </p:nvPr>
        </p:nvSpPr>
        <p:spPr>
          <a:xfrm>
            <a:off x="656033" y="1160463"/>
            <a:ext cx="7831932" cy="520702"/>
          </a:xfrm>
        </p:spPr>
        <p:txBody>
          <a:bodyPr lIns="0" tIns="0" anchor="t" anchorCtr="0">
            <a:noAutofit/>
          </a:bodyPr>
          <a:lstStyle>
            <a:lvl1pPr>
              <a:defRPr sz="2100" b="1" i="0" baseline="0">
                <a:solidFill>
                  <a:srgbClr val="004994"/>
                </a:solidFill>
              </a:defRPr>
            </a:lvl1pPr>
          </a:lstStyle>
          <a:p>
            <a:r>
              <a:rPr lang="de-DE" dirty="0"/>
              <a:t>Hier steht eine Überschrift</a:t>
            </a:r>
          </a:p>
        </p:txBody>
      </p:sp>
      <p:sp>
        <p:nvSpPr>
          <p:cNvPr id="14" name="Fußzeilenplatzhalter 13">
            <a:extLst>
              <a:ext uri="{FF2B5EF4-FFF2-40B4-BE49-F238E27FC236}">
                <a16:creationId xmlns:a16="http://schemas.microsoft.com/office/drawing/2014/main" id="{63BDCA97-09D9-FF46-86B2-F7B12C88381C}"/>
              </a:ext>
            </a:extLst>
          </p:cNvPr>
          <p:cNvSpPr>
            <a:spLocks noGrp="1"/>
          </p:cNvSpPr>
          <p:nvPr>
            <p:ph type="ftr" sz="quarter" idx="11"/>
          </p:nvPr>
        </p:nvSpPr>
        <p:spPr/>
        <p:txBody>
          <a:bodyPr lIns="0"/>
          <a:lstStyle>
            <a:lvl1pPr>
              <a:defRPr baseline="0">
                <a:solidFill>
                  <a:schemeClr val="bg1"/>
                </a:solidFill>
              </a:defRPr>
            </a:lvl1pPr>
          </a:lstStyle>
          <a:p>
            <a:endParaRPr lang="de-DE" dirty="0"/>
          </a:p>
        </p:txBody>
      </p:sp>
      <p:sp>
        <p:nvSpPr>
          <p:cNvPr id="7" name="Datumsplatzhalter 6">
            <a:extLst>
              <a:ext uri="{FF2B5EF4-FFF2-40B4-BE49-F238E27FC236}">
                <a16:creationId xmlns:a16="http://schemas.microsoft.com/office/drawing/2014/main" id="{4A3B0310-FA6C-7946-85B6-E154E10A4C49}"/>
              </a:ext>
            </a:extLst>
          </p:cNvPr>
          <p:cNvSpPr>
            <a:spLocks noGrp="1"/>
          </p:cNvSpPr>
          <p:nvPr>
            <p:ph type="dt" sz="half" idx="10"/>
          </p:nvPr>
        </p:nvSpPr>
        <p:spPr/>
        <p:txBody>
          <a:bodyPr rIns="0"/>
          <a:lstStyle>
            <a:lvl1pPr>
              <a:defRPr baseline="0">
                <a:solidFill>
                  <a:schemeClr val="bg1"/>
                </a:solidFill>
              </a:defRPr>
            </a:lvl1pPr>
          </a:lstStyle>
          <a:p>
            <a:fld id="{E7C52217-EF99-4913-88BD-EEFAE13718B5}" type="datetime1">
              <a:rPr lang="de-DE" smtClean="0"/>
              <a:t>13.09.2024</a:t>
            </a:fld>
            <a:endParaRPr lang="de-DE" dirty="0"/>
          </a:p>
        </p:txBody>
      </p:sp>
      <p:sp>
        <p:nvSpPr>
          <p:cNvPr id="15" name="Foliennummernplatzhalter 14">
            <a:extLst>
              <a:ext uri="{FF2B5EF4-FFF2-40B4-BE49-F238E27FC236}">
                <a16:creationId xmlns:a16="http://schemas.microsoft.com/office/drawing/2014/main" id="{324940C1-6E0B-F74C-B89E-E6C5AD490D9E}"/>
              </a:ext>
            </a:extLst>
          </p:cNvPr>
          <p:cNvSpPr>
            <a:spLocks noGrp="1"/>
          </p:cNvSpPr>
          <p:nvPr>
            <p:ph type="sldNum" sz="quarter" idx="12"/>
          </p:nvPr>
        </p:nvSpPr>
        <p:spPr/>
        <p:txBody>
          <a:bodyPr rIns="0"/>
          <a:lstStyle>
            <a:lvl1pPr>
              <a:defRPr baseline="0">
                <a:solidFill>
                  <a:schemeClr val="bg1"/>
                </a:solidFill>
              </a:defRPr>
            </a:lvl1pPr>
          </a:lstStyle>
          <a:p>
            <a:fld id="{294FB65C-F205-7346-ACE0-FAF43E12CB59}" type="slidenum">
              <a:rPr lang="de-DE" smtClean="0"/>
              <a:pPr/>
              <a:t>‹#›</a:t>
            </a:fld>
            <a:endParaRPr lang="de-DE" dirty="0"/>
          </a:p>
        </p:txBody>
      </p:sp>
      <p:cxnSp>
        <p:nvCxnSpPr>
          <p:cNvPr id="10" name="Gerade Verbindung 9">
            <a:extLst>
              <a:ext uri="{FF2B5EF4-FFF2-40B4-BE49-F238E27FC236}">
                <a16:creationId xmlns:a16="http://schemas.microsoft.com/office/drawing/2014/main" id="{94818650-A180-1C48-8C74-63F02CA6D1B9}"/>
              </a:ext>
            </a:extLst>
          </p:cNvPr>
          <p:cNvCxnSpPr/>
          <p:nvPr userDrawn="1"/>
        </p:nvCxnSpPr>
        <p:spPr>
          <a:xfrm>
            <a:off x="0" y="762994"/>
            <a:ext cx="9144000" cy="0"/>
          </a:xfrm>
          <a:prstGeom prst="line">
            <a:avLst/>
          </a:prstGeom>
          <a:ln w="25400">
            <a:solidFill>
              <a:srgbClr val="004994"/>
            </a:solidFill>
          </a:ln>
        </p:spPr>
        <p:style>
          <a:lnRef idx="1">
            <a:schemeClr val="accent1"/>
          </a:lnRef>
          <a:fillRef idx="0">
            <a:schemeClr val="accent1"/>
          </a:fillRef>
          <a:effectRef idx="0">
            <a:schemeClr val="accent1"/>
          </a:effectRef>
          <a:fontRef idx="minor">
            <a:schemeClr val="tx1"/>
          </a:fontRef>
        </p:style>
      </p:cxnSp>
      <p:sp>
        <p:nvSpPr>
          <p:cNvPr id="9" name="Inhaltsplatzhalter 8">
            <a:extLst>
              <a:ext uri="{FF2B5EF4-FFF2-40B4-BE49-F238E27FC236}">
                <a16:creationId xmlns:a16="http://schemas.microsoft.com/office/drawing/2014/main" id="{A1DF8952-5A06-D34A-9B54-84ADB6D14650}"/>
              </a:ext>
            </a:extLst>
          </p:cNvPr>
          <p:cNvSpPr>
            <a:spLocks noGrp="1"/>
          </p:cNvSpPr>
          <p:nvPr>
            <p:ph sz="quarter" idx="13" hasCustomPrompt="1"/>
          </p:nvPr>
        </p:nvSpPr>
        <p:spPr/>
        <p:txBody>
          <a:bodyPr t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de-DE" dirty="0"/>
              <a:t>Hier steht ein Text</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71585152"/>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2" descr="PPT_Titel_v2"/>
          <p:cNvPicPr>
            <a:picLocks noChangeAspect="1" noChangeArrowheads="1"/>
          </p:cNvPicPr>
          <p:nvPr/>
        </p:nvPicPr>
        <p:blipFill>
          <a:blip r:embed="rId2">
            <a:extLst>
              <a:ext uri="{28A0092B-C50C-407E-A947-70E740481C1C}">
                <a14:useLocalDpi xmlns:a14="http://schemas.microsoft.com/office/drawing/2010/main" val="0"/>
              </a:ext>
            </a:extLst>
          </a:blip>
          <a:srcRect t="1666"/>
          <a:stretch>
            <a:fillRect/>
          </a:stretch>
        </p:blipFill>
        <p:spPr bwMode="auto">
          <a:xfrm>
            <a:off x="0" y="5734050"/>
            <a:ext cx="91408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p:nvSpPr>
        <p:spPr bwMode="gray">
          <a:xfrm>
            <a:off x="0" y="0"/>
            <a:ext cx="2268538" cy="188913"/>
          </a:xfrm>
          <a:prstGeom prst="rect">
            <a:avLst/>
          </a:prstGeom>
          <a:solidFill>
            <a:schemeClr val="accent1"/>
          </a:solidFill>
          <a:ln w="9525">
            <a:noFill/>
            <a:miter lim="800000"/>
            <a:headEnd/>
            <a:tailEnd/>
          </a:ln>
          <a:effectLst/>
        </p:spPr>
        <p:txBody>
          <a:bodyPr wrap="none" anchor="ctr"/>
          <a:lstStyle/>
          <a:p>
            <a:pPr>
              <a:defRPr/>
            </a:pPr>
            <a:endParaRPr lang="de-DE" dirty="0"/>
          </a:p>
        </p:txBody>
      </p:sp>
      <p:sp>
        <p:nvSpPr>
          <p:cNvPr id="6" name="Rectangle 13"/>
          <p:cNvSpPr>
            <a:spLocks noChangeArrowheads="1"/>
          </p:cNvSpPr>
          <p:nvPr/>
        </p:nvSpPr>
        <p:spPr bwMode="gray">
          <a:xfrm>
            <a:off x="2268538" y="0"/>
            <a:ext cx="6875462" cy="188913"/>
          </a:xfrm>
          <a:prstGeom prst="rect">
            <a:avLst/>
          </a:prstGeom>
          <a:solidFill>
            <a:schemeClr val="accent2"/>
          </a:solidFill>
          <a:ln w="9525">
            <a:noFill/>
            <a:miter lim="800000"/>
            <a:headEnd/>
            <a:tailEnd/>
          </a:ln>
          <a:effectLst/>
        </p:spPr>
        <p:txBody>
          <a:bodyPr wrap="none" rIns="252000" anchor="ctr"/>
          <a:lstStyle/>
          <a:p>
            <a:pPr algn="r">
              <a:lnSpc>
                <a:spcPct val="100000"/>
              </a:lnSpc>
              <a:buClrTx/>
              <a:buFontTx/>
              <a:buNone/>
              <a:defRPr/>
            </a:pPr>
            <a:r>
              <a:rPr lang="de-DE" sz="800" dirty="0"/>
              <a:t>www.bgw-online.de</a:t>
            </a:r>
          </a:p>
        </p:txBody>
      </p:sp>
      <p:sp>
        <p:nvSpPr>
          <p:cNvPr id="24580" name="Rectangle 4"/>
          <p:cNvSpPr>
            <a:spLocks noGrp="1" noChangeArrowheads="1"/>
          </p:cNvSpPr>
          <p:nvPr>
            <p:ph type="ctrTitle"/>
          </p:nvPr>
        </p:nvSpPr>
        <p:spPr>
          <a:xfrm>
            <a:off x="647700" y="596900"/>
            <a:ext cx="7848600" cy="1038225"/>
          </a:xfrm>
        </p:spPr>
        <p:txBody>
          <a:bodyPr/>
          <a:lstStyle>
            <a:lvl1pPr>
              <a:defRPr/>
            </a:lvl1pPr>
          </a:lstStyle>
          <a:p>
            <a:r>
              <a:rPr lang="de-DE"/>
              <a:t>Titelmasterformat durch Klicken bearbeiten</a:t>
            </a:r>
            <a:endParaRPr lang="de-DE" dirty="0"/>
          </a:p>
        </p:txBody>
      </p:sp>
      <p:sp>
        <p:nvSpPr>
          <p:cNvPr id="24581" name="Rectangle 5"/>
          <p:cNvSpPr>
            <a:spLocks noGrp="1" noChangeArrowheads="1"/>
          </p:cNvSpPr>
          <p:nvPr>
            <p:ph type="subTitle" idx="1"/>
          </p:nvPr>
        </p:nvSpPr>
        <p:spPr>
          <a:xfrm>
            <a:off x="647700" y="1682750"/>
            <a:ext cx="7848600" cy="3617913"/>
          </a:xfrm>
        </p:spPr>
        <p:txBody>
          <a:bodyPr/>
          <a:lstStyle>
            <a:lvl1pPr>
              <a:defRPr sz="2700" b="1"/>
            </a:lvl1pPr>
          </a:lstStyle>
          <a:p>
            <a:r>
              <a:rPr lang="de-DE"/>
              <a:t>Formatvorlage des Untertitelmasters durch Klicken bearbeiten</a:t>
            </a:r>
            <a:endParaRPr lang="de-DE" dirty="0"/>
          </a:p>
        </p:txBody>
      </p:sp>
      <p:sp>
        <p:nvSpPr>
          <p:cNvPr id="7" name="Rectangle 3"/>
          <p:cNvSpPr txBox="1">
            <a:spLocks noChangeArrowheads="1"/>
          </p:cNvSpPr>
          <p:nvPr/>
        </p:nvSpPr>
        <p:spPr bwMode="auto">
          <a:xfrm>
            <a:off x="-21108" y="4148139"/>
            <a:ext cx="9144000" cy="830262"/>
          </a:xfrm>
          <a:prstGeom prst="rect">
            <a:avLst/>
          </a:prstGeom>
          <a:noFill/>
          <a:extLst>
            <a:ext uri="{909E8E84-426E-40DD-AFC4-6F175D3DCCD1}">
              <a14:hiddenFill xmlns:a14="http://schemas.microsoft.com/office/drawing/2010/main">
                <a:solidFill>
                  <a:srgbClr val="00579E"/>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rtl="0" fontAlgn="base">
              <a:spcBef>
                <a:spcPct val="20000"/>
              </a:spcBef>
              <a:spcAft>
                <a:spcPct val="0"/>
              </a:spcAft>
              <a:buClr>
                <a:schemeClr val="accent1"/>
              </a:buClr>
              <a:buFont typeface="Wingdings" pitchFamily="2" charset="2"/>
              <a:buNone/>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pitchFamily="34" charset="0"/>
              <a:buBlip>
                <a:blip r:embed="rId3"/>
              </a:buBlip>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pitchFamily="34" charset="0"/>
              <a:buBlip>
                <a:blip r:embed="rId3"/>
              </a:buBlip>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algn="ctr"/>
            <a:r>
              <a:rPr lang="de-DE" sz="2200" kern="0" dirty="0"/>
              <a:t>Prof. Dr. Stephan Brandenburg</a:t>
            </a:r>
          </a:p>
          <a:p>
            <a:pPr algn="ctr"/>
            <a:r>
              <a:rPr lang="de-DE" sz="1800" kern="0" dirty="0"/>
              <a:t>BGW, Hauptgeschäftsführer</a:t>
            </a:r>
          </a:p>
        </p:txBody>
      </p:sp>
    </p:spTree>
    <p:extLst>
      <p:ext uri="{BB962C8B-B14F-4D97-AF65-F5344CB8AC3E}">
        <p14:creationId xmlns:p14="http://schemas.microsoft.com/office/powerpoint/2010/main" val="3532827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el und Inhal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4" name="Content Placeholder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22609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sp>
        <p:nvSpPr>
          <p:cNvPr id="3" name="Bildplatzhalter 2"/>
          <p:cNvSpPr>
            <a:spLocks noGrp="1"/>
          </p:cNvSpPr>
          <p:nvPr>
            <p:ph type="pic" sz="quarter" idx="10"/>
          </p:nvPr>
        </p:nvSpPr>
        <p:spPr>
          <a:xfrm>
            <a:off x="0" y="188913"/>
            <a:ext cx="9140825" cy="5545137"/>
          </a:xfrm>
          <a:solidFill>
            <a:schemeClr val="bg1">
              <a:lumMod val="95000"/>
            </a:schemeClr>
          </a:solidFill>
          <a:ln>
            <a:noFill/>
          </a:ln>
        </p:spPr>
        <p:txBody>
          <a:bodyPr/>
          <a:lstStyle/>
          <a:p>
            <a:r>
              <a:rPr lang="de-DE" dirty="0"/>
              <a:t>Bild durch Klicken auf Symbol hinzufügen</a:t>
            </a:r>
          </a:p>
        </p:txBody>
      </p:sp>
      <p:pic>
        <p:nvPicPr>
          <p:cNvPr id="4" name="Picture 12" descr="PPT_Titel_v2"/>
          <p:cNvPicPr>
            <a:picLocks noChangeAspect="1" noChangeArrowheads="1"/>
          </p:cNvPicPr>
          <p:nvPr/>
        </p:nvPicPr>
        <p:blipFill>
          <a:blip r:embed="rId2">
            <a:extLst>
              <a:ext uri="{28A0092B-C50C-407E-A947-70E740481C1C}">
                <a14:useLocalDpi xmlns:a14="http://schemas.microsoft.com/office/drawing/2010/main" val="0"/>
              </a:ext>
            </a:extLst>
          </a:blip>
          <a:srcRect t="1666"/>
          <a:stretch>
            <a:fillRect/>
          </a:stretch>
        </p:blipFill>
        <p:spPr bwMode="auto">
          <a:xfrm>
            <a:off x="0" y="5734050"/>
            <a:ext cx="91408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ChangeArrowheads="1"/>
          </p:cNvSpPr>
          <p:nvPr/>
        </p:nvSpPr>
        <p:spPr bwMode="gray">
          <a:xfrm>
            <a:off x="0" y="0"/>
            <a:ext cx="2268538" cy="188913"/>
          </a:xfrm>
          <a:prstGeom prst="rect">
            <a:avLst/>
          </a:prstGeom>
          <a:solidFill>
            <a:schemeClr val="accent1"/>
          </a:solidFill>
          <a:ln w="9525">
            <a:noFill/>
            <a:miter lim="800000"/>
            <a:headEnd/>
            <a:tailEnd/>
          </a:ln>
          <a:effectLst/>
        </p:spPr>
        <p:txBody>
          <a:bodyPr wrap="none" anchor="ctr"/>
          <a:lstStyle/>
          <a:p>
            <a:pPr>
              <a:defRPr/>
            </a:pPr>
            <a:endParaRPr lang="de-DE" dirty="0"/>
          </a:p>
        </p:txBody>
      </p:sp>
      <p:sp>
        <p:nvSpPr>
          <p:cNvPr id="6" name="Rectangle 13"/>
          <p:cNvSpPr>
            <a:spLocks noChangeArrowheads="1"/>
          </p:cNvSpPr>
          <p:nvPr/>
        </p:nvSpPr>
        <p:spPr bwMode="gray">
          <a:xfrm>
            <a:off x="2268538" y="0"/>
            <a:ext cx="6875462" cy="188913"/>
          </a:xfrm>
          <a:prstGeom prst="rect">
            <a:avLst/>
          </a:prstGeom>
          <a:solidFill>
            <a:schemeClr val="accent2"/>
          </a:solidFill>
          <a:ln w="9525">
            <a:noFill/>
            <a:miter lim="800000"/>
            <a:headEnd/>
            <a:tailEnd/>
          </a:ln>
          <a:effectLst/>
        </p:spPr>
        <p:txBody>
          <a:bodyPr wrap="none" rIns="252000" anchor="ctr"/>
          <a:lstStyle/>
          <a:p>
            <a:pPr algn="r">
              <a:lnSpc>
                <a:spcPct val="100000"/>
              </a:lnSpc>
              <a:buClrTx/>
              <a:buFontTx/>
              <a:buNone/>
              <a:defRPr/>
            </a:pPr>
            <a:r>
              <a:rPr lang="de-DE" sz="800" dirty="0"/>
              <a:t>www.bgw-online.de</a:t>
            </a:r>
          </a:p>
        </p:txBody>
      </p:sp>
      <p:sp>
        <p:nvSpPr>
          <p:cNvPr id="24580" name="Rectangle 4"/>
          <p:cNvSpPr>
            <a:spLocks noGrp="1" noChangeArrowheads="1"/>
          </p:cNvSpPr>
          <p:nvPr>
            <p:ph type="ctrTitle"/>
          </p:nvPr>
        </p:nvSpPr>
        <p:spPr>
          <a:xfrm>
            <a:off x="647700" y="596900"/>
            <a:ext cx="7848600" cy="1038225"/>
          </a:xfrm>
        </p:spPr>
        <p:txBody>
          <a:bodyPr/>
          <a:lstStyle>
            <a:lvl1pPr>
              <a:defRPr/>
            </a:lvl1pPr>
          </a:lstStyle>
          <a:p>
            <a:r>
              <a:rPr lang="de-DE"/>
              <a:t>Titelmasterformat durch Klicken bearbeiten</a:t>
            </a:r>
          </a:p>
        </p:txBody>
      </p:sp>
      <p:sp>
        <p:nvSpPr>
          <p:cNvPr id="24581" name="Rectangle 5"/>
          <p:cNvSpPr>
            <a:spLocks noGrp="1" noChangeArrowheads="1"/>
          </p:cNvSpPr>
          <p:nvPr>
            <p:ph type="subTitle" idx="1"/>
          </p:nvPr>
        </p:nvSpPr>
        <p:spPr>
          <a:xfrm>
            <a:off x="647700" y="1682751"/>
            <a:ext cx="7848600" cy="1062173"/>
          </a:xfrm>
        </p:spPr>
        <p:txBody>
          <a:bodyPr/>
          <a:lstStyle>
            <a:lvl1pPr>
              <a:defRPr b="1"/>
            </a:lvl1pPr>
          </a:lstStyle>
          <a:p>
            <a:r>
              <a:rPr lang="de-DE"/>
              <a:t>Formatvorlage des Untertitelmasters durch Klicken bearbeiten</a:t>
            </a:r>
          </a:p>
        </p:txBody>
      </p:sp>
    </p:spTree>
    <p:extLst>
      <p:ext uri="{BB962C8B-B14F-4D97-AF65-F5344CB8AC3E}">
        <p14:creationId xmlns:p14="http://schemas.microsoft.com/office/powerpoint/2010/main" val="223920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lvl1pPr marL="0" indent="0">
              <a:tabLst>
                <a:tab pos="266700" algn="l"/>
              </a:tabLst>
              <a:defRPr/>
            </a:lvl1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55214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xt und Bild (rechts)">
    <p:spTree>
      <p:nvGrpSpPr>
        <p:cNvPr id="1" name=""/>
        <p:cNvGrpSpPr/>
        <p:nvPr/>
      </p:nvGrpSpPr>
      <p:grpSpPr>
        <a:xfrm>
          <a:off x="0" y="0"/>
          <a:ext cx="0" cy="0"/>
          <a:chOff x="0" y="0"/>
          <a:chExt cx="0" cy="0"/>
        </a:xfrm>
      </p:grpSpPr>
      <p:sp>
        <p:nvSpPr>
          <p:cNvPr id="8" name="Bildplatzhalter 7"/>
          <p:cNvSpPr>
            <a:spLocks noGrp="1"/>
          </p:cNvSpPr>
          <p:nvPr>
            <p:ph type="pic" sz="quarter" idx="10"/>
          </p:nvPr>
        </p:nvSpPr>
        <p:spPr>
          <a:xfrm>
            <a:off x="4716463" y="1773238"/>
            <a:ext cx="3779837" cy="4103687"/>
          </a:xfrm>
          <a:solidFill>
            <a:schemeClr val="bg1">
              <a:lumMod val="95000"/>
            </a:schemeClr>
          </a:solidFill>
          <a:ln>
            <a:solidFill>
              <a:schemeClr val="accent5"/>
            </a:solidFill>
          </a:ln>
        </p:spPr>
        <p:txBody>
          <a:bodyPr anchor="ctr" anchorCtr="0"/>
          <a:lstStyle>
            <a:lvl1pPr algn="ctr">
              <a:defRPr/>
            </a:lvl1pPr>
          </a:lstStyle>
          <a:p>
            <a:r>
              <a:rPr lang="de-DE" dirty="0"/>
              <a:t>Bild durch Klicken auf Symbol hinzufügen</a:t>
            </a:r>
          </a:p>
        </p:txBody>
      </p:sp>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395536" y="1684339"/>
            <a:ext cx="3779838" cy="3508858"/>
          </a:xfrm>
        </p:spPr>
        <p:txBody>
          <a:bodyPr/>
          <a:lstStyle>
            <a:lvl1pPr marL="0" indent="0">
              <a:tabLst>
                <a:tab pos="266700" algn="l"/>
              </a:tabLst>
              <a:defRPr/>
            </a:lvl1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p:cNvSpPr>
            <a:spLocks noGrp="1"/>
          </p:cNvSpPr>
          <p:nvPr>
            <p:ph type="body" sz="quarter" idx="11" hasCustomPrompt="1"/>
          </p:nvPr>
        </p:nvSpPr>
        <p:spPr>
          <a:xfrm>
            <a:off x="395536" y="5229200"/>
            <a:ext cx="3779838" cy="681062"/>
          </a:xfrm>
        </p:spPr>
        <p:txBody>
          <a:bodyPr anchor="b" anchorCtr="0"/>
          <a:lstStyle>
            <a:lvl1pPr algn="r">
              <a:spcBef>
                <a:spcPts val="288"/>
              </a:spcBef>
              <a:defRPr sz="1500" b="1">
                <a:solidFill>
                  <a:schemeClr val="accent5"/>
                </a:solidFill>
              </a:defRPr>
            </a:lvl1pPr>
            <a:lvl2pPr marL="0" indent="0" algn="r">
              <a:spcBef>
                <a:spcPts val="288"/>
              </a:spcBef>
              <a:buNone/>
              <a:tabLst/>
              <a:defRPr sz="800" b="0"/>
            </a:lvl2pPr>
          </a:lstStyle>
          <a:p>
            <a:pPr lvl="0"/>
            <a:r>
              <a:rPr lang="de-DE"/>
              <a:t>Bildunterschrift</a:t>
            </a:r>
          </a:p>
          <a:p>
            <a:pPr lvl="1"/>
            <a:r>
              <a:rPr lang="de-DE"/>
              <a:t>Quellenangabe</a:t>
            </a:r>
          </a:p>
        </p:txBody>
      </p:sp>
    </p:spTree>
    <p:extLst>
      <p:ext uri="{BB962C8B-B14F-4D97-AF65-F5344CB8AC3E}">
        <p14:creationId xmlns:p14="http://schemas.microsoft.com/office/powerpoint/2010/main" val="1179163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 und Bild (links)">
    <p:spTree>
      <p:nvGrpSpPr>
        <p:cNvPr id="1" name=""/>
        <p:cNvGrpSpPr/>
        <p:nvPr/>
      </p:nvGrpSpPr>
      <p:grpSpPr>
        <a:xfrm>
          <a:off x="0" y="0"/>
          <a:ext cx="0" cy="0"/>
          <a:chOff x="0" y="0"/>
          <a:chExt cx="0" cy="0"/>
        </a:xfrm>
      </p:grpSpPr>
      <p:sp>
        <p:nvSpPr>
          <p:cNvPr id="3" name="Inhaltsplatzhalter 2"/>
          <p:cNvSpPr>
            <a:spLocks noGrp="1"/>
          </p:cNvSpPr>
          <p:nvPr>
            <p:ph idx="1"/>
          </p:nvPr>
        </p:nvSpPr>
        <p:spPr>
          <a:xfrm>
            <a:off x="4716463" y="1684339"/>
            <a:ext cx="3779838" cy="3508858"/>
          </a:xfrm>
        </p:spPr>
        <p:txBody>
          <a:bodyPr/>
          <a:lstStyle>
            <a:lvl1pPr marL="0" indent="0" algn="l">
              <a:tabLst>
                <a:tab pos="266700" algn="l"/>
              </a:tabLst>
              <a:defRPr/>
            </a:lvl1pPr>
            <a:lvl2pPr algn="l">
              <a:defRPr/>
            </a:lvl2pPr>
            <a:lvl3pPr algn="l">
              <a:defRPr/>
            </a:lvl3pPr>
            <a:lvl4pPr algn="l">
              <a:defRPr/>
            </a:lvl4pPr>
            <a:lvl5pPr algn="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p:cNvSpPr>
            <a:spLocks noGrp="1"/>
          </p:cNvSpPr>
          <p:nvPr>
            <p:ph type="body" sz="quarter" idx="11" hasCustomPrompt="1"/>
          </p:nvPr>
        </p:nvSpPr>
        <p:spPr>
          <a:xfrm>
            <a:off x="4716463" y="5229200"/>
            <a:ext cx="3779838" cy="681062"/>
          </a:xfrm>
        </p:spPr>
        <p:txBody>
          <a:bodyPr anchor="b" anchorCtr="0"/>
          <a:lstStyle>
            <a:lvl1pPr algn="l">
              <a:spcBef>
                <a:spcPts val="288"/>
              </a:spcBef>
              <a:defRPr sz="1500" b="1">
                <a:solidFill>
                  <a:schemeClr val="accent5"/>
                </a:solidFill>
              </a:defRPr>
            </a:lvl1pPr>
            <a:lvl2pPr marL="0" indent="0" algn="l">
              <a:spcBef>
                <a:spcPts val="288"/>
              </a:spcBef>
              <a:buNone/>
              <a:tabLst/>
              <a:defRPr sz="800" b="0"/>
            </a:lvl2pPr>
          </a:lstStyle>
          <a:p>
            <a:pPr lvl="0"/>
            <a:r>
              <a:rPr lang="de-DE"/>
              <a:t>Bildunterschrift</a:t>
            </a:r>
          </a:p>
          <a:p>
            <a:pPr lvl="1"/>
            <a:r>
              <a:rPr lang="de-DE"/>
              <a:t>Quellenangabe</a:t>
            </a:r>
          </a:p>
        </p:txBody>
      </p:sp>
      <p:sp>
        <p:nvSpPr>
          <p:cNvPr id="8" name="Bildplatzhalter 7"/>
          <p:cNvSpPr>
            <a:spLocks noGrp="1"/>
          </p:cNvSpPr>
          <p:nvPr>
            <p:ph type="pic" sz="quarter" idx="10"/>
          </p:nvPr>
        </p:nvSpPr>
        <p:spPr>
          <a:xfrm>
            <a:off x="1" y="1773238"/>
            <a:ext cx="4427537" cy="4103687"/>
          </a:xfrm>
          <a:solidFill>
            <a:schemeClr val="bg1">
              <a:lumMod val="95000"/>
            </a:schemeClr>
          </a:solidFill>
          <a:ln>
            <a:solidFill>
              <a:schemeClr val="accent5"/>
            </a:solidFill>
          </a:ln>
        </p:spPr>
        <p:txBody>
          <a:bodyPr anchor="ctr" anchorCtr="0"/>
          <a:lstStyle>
            <a:lvl1pPr algn="ctr">
              <a:defRPr/>
            </a:lvl1pPr>
          </a:lstStyle>
          <a:p>
            <a:r>
              <a:rPr lang="de-DE" dirty="0"/>
              <a:t>Bild durch Klicken auf Symbol hinzufügen</a:t>
            </a:r>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130139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el und Bild">
    <p:spTree>
      <p:nvGrpSpPr>
        <p:cNvPr id="1" name=""/>
        <p:cNvGrpSpPr/>
        <p:nvPr/>
      </p:nvGrpSpPr>
      <p:grpSpPr>
        <a:xfrm>
          <a:off x="0" y="0"/>
          <a:ext cx="0" cy="0"/>
          <a:chOff x="0" y="0"/>
          <a:chExt cx="0" cy="0"/>
        </a:xfrm>
      </p:grpSpPr>
      <p:sp>
        <p:nvSpPr>
          <p:cNvPr id="8" name="Bildplatzhalter 7"/>
          <p:cNvSpPr>
            <a:spLocks noGrp="1"/>
          </p:cNvSpPr>
          <p:nvPr>
            <p:ph type="pic" sz="quarter" idx="10"/>
          </p:nvPr>
        </p:nvSpPr>
        <p:spPr>
          <a:xfrm>
            <a:off x="647700" y="1773238"/>
            <a:ext cx="7848600" cy="4103687"/>
          </a:xfrm>
          <a:solidFill>
            <a:schemeClr val="bg1">
              <a:lumMod val="95000"/>
            </a:schemeClr>
          </a:solidFill>
          <a:ln>
            <a:solidFill>
              <a:schemeClr val="accent5"/>
            </a:solidFill>
          </a:ln>
        </p:spPr>
        <p:txBody>
          <a:bodyPr anchor="ctr" anchorCtr="0"/>
          <a:lstStyle>
            <a:lvl1pPr algn="ctr">
              <a:defRPr/>
            </a:lvl1pPr>
          </a:lstStyle>
          <a:p>
            <a:r>
              <a:rPr lang="de-DE" dirty="0"/>
              <a:t>Bild durch Klicken auf Symbol hinzufügen</a:t>
            </a:r>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91933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62809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3584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Urteile">
    <p:spTree>
      <p:nvGrpSpPr>
        <p:cNvPr id="1" name=""/>
        <p:cNvGrpSpPr/>
        <p:nvPr/>
      </p:nvGrpSpPr>
      <p:grpSpPr>
        <a:xfrm>
          <a:off x="0" y="0"/>
          <a:ext cx="0" cy="0"/>
          <a:chOff x="0" y="0"/>
          <a:chExt cx="0" cy="0"/>
        </a:xfrm>
      </p:grpSpPr>
      <p:sp>
        <p:nvSpPr>
          <p:cNvPr id="3" name="Rechteck 2"/>
          <p:cNvSpPr/>
          <p:nvPr/>
        </p:nvSpPr>
        <p:spPr bwMode="auto">
          <a:xfrm flipH="1">
            <a:off x="4820952" y="205731"/>
            <a:ext cx="4302224" cy="3334680"/>
          </a:xfrm>
          <a:prstGeom prst="rect">
            <a:avLst/>
          </a:prstGeom>
          <a:blipFill rotWithShape="1">
            <a:blip r:embed="rId2">
              <a:alphaModFix amt="60000"/>
            </a:blip>
            <a:stretch>
              <a:fillRect/>
            </a:stretch>
          </a:blip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dirty="0">
              <a:ln>
                <a:noFill/>
              </a:ln>
              <a:solidFill>
                <a:schemeClr val="tx1"/>
              </a:solidFill>
              <a:effectLst/>
              <a:latin typeface="Arial" charset="0"/>
              <a:ea typeface="Arial" charset="0"/>
              <a:cs typeface="Arial" charset="0"/>
            </a:endParaRPr>
          </a:p>
        </p:txBody>
      </p:sp>
      <p:grpSp>
        <p:nvGrpSpPr>
          <p:cNvPr id="4" name="Group 20"/>
          <p:cNvGrpSpPr>
            <a:grpSpLocks/>
          </p:cNvGrpSpPr>
          <p:nvPr/>
        </p:nvGrpSpPr>
        <p:grpSpPr bwMode="auto">
          <a:xfrm>
            <a:off x="395288" y="1196975"/>
            <a:ext cx="8353425" cy="71438"/>
            <a:chOff x="249" y="845"/>
            <a:chExt cx="5262" cy="90"/>
          </a:xfrm>
        </p:grpSpPr>
        <p:sp>
          <p:nvSpPr>
            <p:cNvPr id="5" name="Rectangle 21"/>
            <p:cNvSpPr>
              <a:spLocks noChangeArrowheads="1"/>
            </p:cNvSpPr>
            <p:nvPr/>
          </p:nvSpPr>
          <p:spPr bwMode="gray">
            <a:xfrm>
              <a:off x="249" y="845"/>
              <a:ext cx="1483" cy="9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6" name="Rectangle 22"/>
            <p:cNvSpPr>
              <a:spLocks noChangeArrowheads="1"/>
            </p:cNvSpPr>
            <p:nvPr/>
          </p:nvSpPr>
          <p:spPr bwMode="gray">
            <a:xfrm>
              <a:off x="1464" y="845"/>
              <a:ext cx="4047" cy="9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
        <p:nvSpPr>
          <p:cNvPr id="7"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itel 1"/>
          <p:cNvSpPr>
            <a:spLocks noGrp="1"/>
          </p:cNvSpPr>
          <p:nvPr>
            <p:ph type="title"/>
          </p:nvPr>
        </p:nvSpPr>
        <p:spPr>
          <a:xfrm>
            <a:off x="395536" y="526505"/>
            <a:ext cx="8353178" cy="1030287"/>
          </a:xfrm>
        </p:spPr>
        <p:txBody>
          <a:bodyPr/>
          <a:lstStyle/>
          <a:p>
            <a:r>
              <a:rPr lang="de-DE"/>
              <a:t>Titelmasterformat durch Klicken bearbeiten</a:t>
            </a:r>
            <a:endParaRPr lang="de-DE" dirty="0"/>
          </a:p>
        </p:txBody>
      </p:sp>
    </p:spTree>
    <p:extLst>
      <p:ext uri="{BB962C8B-B14F-4D97-AF65-F5344CB8AC3E}">
        <p14:creationId xmlns:p14="http://schemas.microsoft.com/office/powerpoint/2010/main" val="29545117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Urteile">
    <p:spTree>
      <p:nvGrpSpPr>
        <p:cNvPr id="1" name=""/>
        <p:cNvGrpSpPr/>
        <p:nvPr/>
      </p:nvGrpSpPr>
      <p:grpSpPr>
        <a:xfrm>
          <a:off x="0" y="0"/>
          <a:ext cx="0" cy="0"/>
          <a:chOff x="0" y="0"/>
          <a:chExt cx="0" cy="0"/>
        </a:xfrm>
      </p:grpSpPr>
      <p:pic>
        <p:nvPicPr>
          <p:cNvPr id="9" name="Picture 2" descr="C:\Users\a05l\AppData\Local\Microsoft\Windows\Temporary Internet Files\Content.IE5\HKKR4AO3\Gavel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5144" y="428880"/>
            <a:ext cx="1103284" cy="827463"/>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Rechteck 2"/>
          <p:cNvSpPr/>
          <p:nvPr/>
        </p:nvSpPr>
        <p:spPr bwMode="auto">
          <a:xfrm flipH="1">
            <a:off x="4820952" y="205731"/>
            <a:ext cx="4302224" cy="3334680"/>
          </a:xfrm>
          <a:prstGeom prst="rect">
            <a:avLst/>
          </a:prstGeom>
          <a:blipFill rotWithShape="1">
            <a:blip r:embed="rId3">
              <a:alphaModFix amt="60000"/>
            </a:blip>
            <a:stretch>
              <a:fillRect/>
            </a:stretch>
          </a:blip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dirty="0">
              <a:ln>
                <a:noFill/>
              </a:ln>
              <a:solidFill>
                <a:schemeClr val="tx1"/>
              </a:solidFill>
              <a:effectLst/>
              <a:latin typeface="Arial" charset="0"/>
              <a:ea typeface="Arial" charset="0"/>
              <a:cs typeface="Arial" charset="0"/>
            </a:endParaRPr>
          </a:p>
        </p:txBody>
      </p:sp>
      <p:grpSp>
        <p:nvGrpSpPr>
          <p:cNvPr id="4" name="Group 20"/>
          <p:cNvGrpSpPr>
            <a:grpSpLocks/>
          </p:cNvGrpSpPr>
          <p:nvPr/>
        </p:nvGrpSpPr>
        <p:grpSpPr bwMode="auto">
          <a:xfrm>
            <a:off x="395288" y="1196975"/>
            <a:ext cx="8353425" cy="71438"/>
            <a:chOff x="249" y="845"/>
            <a:chExt cx="5262" cy="90"/>
          </a:xfrm>
        </p:grpSpPr>
        <p:sp>
          <p:nvSpPr>
            <p:cNvPr id="5" name="Rectangle 21"/>
            <p:cNvSpPr>
              <a:spLocks noChangeArrowheads="1"/>
            </p:cNvSpPr>
            <p:nvPr/>
          </p:nvSpPr>
          <p:spPr bwMode="gray">
            <a:xfrm>
              <a:off x="249" y="845"/>
              <a:ext cx="1483" cy="9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6" name="Rectangle 22"/>
            <p:cNvSpPr>
              <a:spLocks noChangeArrowheads="1"/>
            </p:cNvSpPr>
            <p:nvPr/>
          </p:nvSpPr>
          <p:spPr bwMode="gray">
            <a:xfrm>
              <a:off x="1464" y="845"/>
              <a:ext cx="4047" cy="9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Tree>
    <p:extLst>
      <p:ext uri="{BB962C8B-B14F-4D97-AF65-F5344CB8AC3E}">
        <p14:creationId xmlns:p14="http://schemas.microsoft.com/office/powerpoint/2010/main" val="2054203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Urteile-Exkurs">
    <p:spTree>
      <p:nvGrpSpPr>
        <p:cNvPr id="1" name=""/>
        <p:cNvGrpSpPr/>
        <p:nvPr/>
      </p:nvGrpSpPr>
      <p:grpSpPr>
        <a:xfrm>
          <a:off x="0" y="0"/>
          <a:ext cx="0" cy="0"/>
          <a:chOff x="0" y="0"/>
          <a:chExt cx="0" cy="0"/>
        </a:xfrm>
      </p:grpSpPr>
      <p:sp>
        <p:nvSpPr>
          <p:cNvPr id="3" name="Rechteck 2"/>
          <p:cNvSpPr/>
          <p:nvPr/>
        </p:nvSpPr>
        <p:spPr bwMode="auto">
          <a:xfrm flipH="1">
            <a:off x="4820952" y="205731"/>
            <a:ext cx="4302224" cy="3334680"/>
          </a:xfrm>
          <a:prstGeom prst="rect">
            <a:avLst/>
          </a:prstGeom>
          <a:blipFill rotWithShape="1">
            <a:blip r:embed="rId2">
              <a:alphaModFix amt="60000"/>
            </a:blip>
            <a:stretch>
              <a:fillRect/>
            </a:stretch>
          </a:blip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dirty="0">
              <a:ln>
                <a:noFill/>
              </a:ln>
              <a:solidFill>
                <a:schemeClr val="tx1"/>
              </a:solidFill>
              <a:effectLst/>
              <a:latin typeface="Arial" charset="0"/>
              <a:ea typeface="Arial" charset="0"/>
              <a:cs typeface="Arial" charset="0"/>
            </a:endParaRPr>
          </a:p>
        </p:txBody>
      </p:sp>
      <p:grpSp>
        <p:nvGrpSpPr>
          <p:cNvPr id="4" name="Group 20"/>
          <p:cNvGrpSpPr>
            <a:grpSpLocks/>
          </p:cNvGrpSpPr>
          <p:nvPr/>
        </p:nvGrpSpPr>
        <p:grpSpPr bwMode="auto">
          <a:xfrm>
            <a:off x="395288" y="1196975"/>
            <a:ext cx="8353425" cy="71438"/>
            <a:chOff x="249" y="845"/>
            <a:chExt cx="5262" cy="90"/>
          </a:xfrm>
        </p:grpSpPr>
        <p:sp>
          <p:nvSpPr>
            <p:cNvPr id="5" name="Rectangle 21"/>
            <p:cNvSpPr>
              <a:spLocks noChangeArrowheads="1"/>
            </p:cNvSpPr>
            <p:nvPr/>
          </p:nvSpPr>
          <p:spPr bwMode="gray">
            <a:xfrm>
              <a:off x="249" y="845"/>
              <a:ext cx="1483" cy="9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6" name="Rectangle 22"/>
            <p:cNvSpPr>
              <a:spLocks noChangeArrowheads="1"/>
            </p:cNvSpPr>
            <p:nvPr/>
          </p:nvSpPr>
          <p:spPr bwMode="gray">
            <a:xfrm>
              <a:off x="1464" y="845"/>
              <a:ext cx="4047" cy="9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
        <p:nvSpPr>
          <p:cNvPr id="7"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itel 1"/>
          <p:cNvSpPr>
            <a:spLocks noGrp="1"/>
          </p:cNvSpPr>
          <p:nvPr>
            <p:ph type="title"/>
          </p:nvPr>
        </p:nvSpPr>
        <p:spPr>
          <a:xfrm>
            <a:off x="395536" y="526505"/>
            <a:ext cx="8353178" cy="1030287"/>
          </a:xfrm>
        </p:spPr>
        <p:txBody>
          <a:bodyPr/>
          <a:lstStyle/>
          <a:p>
            <a:r>
              <a:rPr lang="de-DE"/>
              <a:t>Titelmasterformat durch Klicken bearbeiten</a:t>
            </a:r>
            <a:endParaRPr lang="de-DE" dirty="0"/>
          </a:p>
        </p:txBody>
      </p:sp>
      <p:sp>
        <p:nvSpPr>
          <p:cNvPr id="9" name="Rechteck 8"/>
          <p:cNvSpPr/>
          <p:nvPr/>
        </p:nvSpPr>
        <p:spPr>
          <a:xfrm>
            <a:off x="7812360" y="1228690"/>
            <a:ext cx="1040670" cy="40011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de-DE" sz="20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Exkurs</a:t>
            </a:r>
          </a:p>
        </p:txBody>
      </p:sp>
    </p:spTree>
    <p:extLst>
      <p:ext uri="{BB962C8B-B14F-4D97-AF65-F5344CB8AC3E}">
        <p14:creationId xmlns:p14="http://schemas.microsoft.com/office/powerpoint/2010/main" val="4217853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allbeispie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grpSp>
        <p:nvGrpSpPr>
          <p:cNvPr id="3" name="Gruppieren 2"/>
          <p:cNvGrpSpPr/>
          <p:nvPr/>
        </p:nvGrpSpPr>
        <p:grpSpPr>
          <a:xfrm flipH="1">
            <a:off x="6968638" y="4531"/>
            <a:ext cx="1577142" cy="1338874"/>
            <a:chOff x="691661" y="2308225"/>
            <a:chExt cx="3470031" cy="2862263"/>
          </a:xfrm>
        </p:grpSpPr>
        <p:pic>
          <p:nvPicPr>
            <p:cNvPr id="4" name="Picture 162"/>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gray">
            <a:xfrm>
              <a:off x="2693377" y="4649788"/>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 name="Picture 163"/>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gray">
            <a:xfrm>
              <a:off x="1373066" y="4764088"/>
              <a:ext cx="1261696"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 name="Picture 164"/>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gray">
            <a:xfrm>
              <a:off x="832338" y="4756150"/>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7" name="Picture 165"/>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rcRect/>
            <a:stretch>
              <a:fillRect/>
            </a:stretch>
          </p:blipFill>
          <p:spPr bwMode="gray">
            <a:xfrm>
              <a:off x="1283677" y="4543425"/>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8" name="Group 158"/>
            <p:cNvGrpSpPr>
              <a:grpSpLocks/>
            </p:cNvGrpSpPr>
            <p:nvPr/>
          </p:nvGrpSpPr>
          <p:grpSpPr bwMode="auto">
            <a:xfrm>
              <a:off x="691661" y="2308225"/>
              <a:ext cx="3470031" cy="2779713"/>
              <a:chOff x="1946" y="1276"/>
              <a:chExt cx="2368" cy="1751"/>
            </a:xfrm>
            <a:solidFill>
              <a:schemeClr val="bg1">
                <a:lumMod val="50000"/>
              </a:schemeClr>
            </a:solidFill>
          </p:grpSpPr>
          <p:sp>
            <p:nvSpPr>
              <p:cNvPr id="9" name="Freeform 131"/>
              <p:cNvSpPr>
                <a:spLocks/>
              </p:cNvSpPr>
              <p:nvPr/>
            </p:nvSpPr>
            <p:spPr bwMode="gray">
              <a:xfrm>
                <a:off x="2771" y="2243"/>
                <a:ext cx="387" cy="784"/>
              </a:xfrm>
              <a:custGeom>
                <a:avLst/>
                <a:gdLst>
                  <a:gd name="T0" fmla="*/ 38 w 76"/>
                  <a:gd name="T1" fmla="*/ 1 h 154"/>
                  <a:gd name="T2" fmla="*/ 1 w 76"/>
                  <a:gd name="T3" fmla="*/ 9 h 154"/>
                  <a:gd name="T4" fmla="*/ 0 w 76"/>
                  <a:gd name="T5" fmla="*/ 9 h 154"/>
                  <a:gd name="T6" fmla="*/ 1 w 76"/>
                  <a:gd name="T7" fmla="*/ 10 h 154"/>
                  <a:gd name="T8" fmla="*/ 13 w 76"/>
                  <a:gd name="T9" fmla="*/ 69 h 154"/>
                  <a:gd name="T10" fmla="*/ 10 w 76"/>
                  <a:gd name="T11" fmla="*/ 154 h 154"/>
                  <a:gd name="T12" fmla="*/ 13 w 76"/>
                  <a:gd name="T13" fmla="*/ 154 h 154"/>
                  <a:gd name="T14" fmla="*/ 15 w 76"/>
                  <a:gd name="T15" fmla="*/ 70 h 154"/>
                  <a:gd name="T16" fmla="*/ 15 w 76"/>
                  <a:gd name="T17" fmla="*/ 69 h 154"/>
                  <a:gd name="T18" fmla="*/ 3 w 76"/>
                  <a:gd name="T19" fmla="*/ 10 h 154"/>
                  <a:gd name="T20" fmla="*/ 38 w 76"/>
                  <a:gd name="T21" fmla="*/ 3 h 154"/>
                  <a:gd name="T22" fmla="*/ 70 w 76"/>
                  <a:gd name="T23" fmla="*/ 10 h 154"/>
                  <a:gd name="T24" fmla="*/ 59 w 76"/>
                  <a:gd name="T25" fmla="*/ 66 h 154"/>
                  <a:gd name="T26" fmla="*/ 73 w 76"/>
                  <a:gd name="T27" fmla="*/ 151 h 154"/>
                  <a:gd name="T28" fmla="*/ 76 w 76"/>
                  <a:gd name="T29" fmla="*/ 150 h 154"/>
                  <a:gd name="T30" fmla="*/ 61 w 76"/>
                  <a:gd name="T31" fmla="*/ 66 h 154"/>
                  <a:gd name="T32" fmla="*/ 72 w 76"/>
                  <a:gd name="T33" fmla="*/ 10 h 154"/>
                  <a:gd name="T34" fmla="*/ 72 w 76"/>
                  <a:gd name="T35" fmla="*/ 9 h 154"/>
                  <a:gd name="T36" fmla="*/ 72 w 76"/>
                  <a:gd name="T37" fmla="*/ 9 h 154"/>
                  <a:gd name="T38" fmla="*/ 38 w 76"/>
                  <a:gd name="T39" fmla="*/ 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 h="154">
                    <a:moveTo>
                      <a:pt x="38" y="1"/>
                    </a:moveTo>
                    <a:cubicBezTo>
                      <a:pt x="18" y="1"/>
                      <a:pt x="1" y="9"/>
                      <a:pt x="1" y="9"/>
                    </a:cubicBezTo>
                    <a:cubicBezTo>
                      <a:pt x="0" y="9"/>
                      <a:pt x="0" y="9"/>
                      <a:pt x="0" y="9"/>
                    </a:cubicBezTo>
                    <a:cubicBezTo>
                      <a:pt x="1" y="10"/>
                      <a:pt x="1" y="10"/>
                      <a:pt x="1" y="10"/>
                    </a:cubicBezTo>
                    <a:cubicBezTo>
                      <a:pt x="1" y="11"/>
                      <a:pt x="12" y="67"/>
                      <a:pt x="13" y="69"/>
                    </a:cubicBezTo>
                    <a:cubicBezTo>
                      <a:pt x="13" y="71"/>
                      <a:pt x="11" y="131"/>
                      <a:pt x="10" y="154"/>
                    </a:cubicBezTo>
                    <a:cubicBezTo>
                      <a:pt x="13" y="154"/>
                      <a:pt x="13" y="154"/>
                      <a:pt x="13" y="154"/>
                    </a:cubicBezTo>
                    <a:cubicBezTo>
                      <a:pt x="13" y="141"/>
                      <a:pt x="15" y="80"/>
                      <a:pt x="15" y="70"/>
                    </a:cubicBezTo>
                    <a:cubicBezTo>
                      <a:pt x="15" y="69"/>
                      <a:pt x="15" y="69"/>
                      <a:pt x="15" y="69"/>
                    </a:cubicBezTo>
                    <a:cubicBezTo>
                      <a:pt x="14" y="67"/>
                      <a:pt x="4" y="18"/>
                      <a:pt x="3" y="10"/>
                    </a:cubicBezTo>
                    <a:cubicBezTo>
                      <a:pt x="6" y="9"/>
                      <a:pt x="21" y="3"/>
                      <a:pt x="38" y="3"/>
                    </a:cubicBezTo>
                    <a:cubicBezTo>
                      <a:pt x="55" y="3"/>
                      <a:pt x="67" y="8"/>
                      <a:pt x="70" y="10"/>
                    </a:cubicBezTo>
                    <a:cubicBezTo>
                      <a:pt x="66" y="27"/>
                      <a:pt x="59" y="65"/>
                      <a:pt x="59" y="66"/>
                    </a:cubicBezTo>
                    <a:cubicBezTo>
                      <a:pt x="59" y="67"/>
                      <a:pt x="70" y="131"/>
                      <a:pt x="73" y="151"/>
                    </a:cubicBezTo>
                    <a:cubicBezTo>
                      <a:pt x="76" y="150"/>
                      <a:pt x="76" y="150"/>
                      <a:pt x="76" y="150"/>
                    </a:cubicBezTo>
                    <a:cubicBezTo>
                      <a:pt x="71" y="122"/>
                      <a:pt x="61" y="69"/>
                      <a:pt x="61" y="66"/>
                    </a:cubicBezTo>
                    <a:cubicBezTo>
                      <a:pt x="61" y="64"/>
                      <a:pt x="69" y="25"/>
                      <a:pt x="72" y="10"/>
                    </a:cubicBezTo>
                    <a:cubicBezTo>
                      <a:pt x="72" y="9"/>
                      <a:pt x="72" y="9"/>
                      <a:pt x="72" y="9"/>
                    </a:cubicBezTo>
                    <a:cubicBezTo>
                      <a:pt x="72" y="9"/>
                      <a:pt x="72" y="9"/>
                      <a:pt x="72" y="9"/>
                    </a:cubicBezTo>
                    <a:cubicBezTo>
                      <a:pt x="71" y="8"/>
                      <a:pt x="58"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0" name="Freeform 115"/>
              <p:cNvSpPr>
                <a:spLocks/>
              </p:cNvSpPr>
              <p:nvPr/>
            </p:nvSpPr>
            <p:spPr bwMode="gray">
              <a:xfrm>
                <a:off x="3454" y="1276"/>
                <a:ext cx="860" cy="1639"/>
              </a:xfrm>
              <a:custGeom>
                <a:avLst/>
                <a:gdLst>
                  <a:gd name="T0" fmla="*/ 150 w 169"/>
                  <a:gd name="T1" fmla="*/ 88 h 322"/>
                  <a:gd name="T2" fmla="*/ 145 w 169"/>
                  <a:gd name="T3" fmla="*/ 84 h 322"/>
                  <a:gd name="T4" fmla="*/ 132 w 169"/>
                  <a:gd name="T5" fmla="*/ 89 h 322"/>
                  <a:gd name="T6" fmla="*/ 132 w 169"/>
                  <a:gd name="T7" fmla="*/ 90 h 322"/>
                  <a:gd name="T8" fmla="*/ 111 w 169"/>
                  <a:gd name="T9" fmla="*/ 91 h 322"/>
                  <a:gd name="T10" fmla="*/ 89 w 169"/>
                  <a:gd name="T11" fmla="*/ 79 h 322"/>
                  <a:gd name="T12" fmla="*/ 69 w 169"/>
                  <a:gd name="T13" fmla="*/ 59 h 322"/>
                  <a:gd name="T14" fmla="*/ 56 w 169"/>
                  <a:gd name="T15" fmla="*/ 53 h 322"/>
                  <a:gd name="T16" fmla="*/ 55 w 169"/>
                  <a:gd name="T17" fmla="*/ 51 h 322"/>
                  <a:gd name="T18" fmla="*/ 57 w 169"/>
                  <a:gd name="T19" fmla="*/ 39 h 322"/>
                  <a:gd name="T20" fmla="*/ 53 w 169"/>
                  <a:gd name="T21" fmla="*/ 8 h 322"/>
                  <a:gd name="T22" fmla="*/ 28 w 169"/>
                  <a:gd name="T23" fmla="*/ 25 h 322"/>
                  <a:gd name="T24" fmla="*/ 26 w 169"/>
                  <a:gd name="T25" fmla="*/ 34 h 322"/>
                  <a:gd name="T26" fmla="*/ 30 w 169"/>
                  <a:gd name="T27" fmla="*/ 46 h 322"/>
                  <a:gd name="T28" fmla="*/ 22 w 169"/>
                  <a:gd name="T29" fmla="*/ 56 h 322"/>
                  <a:gd name="T30" fmla="*/ 1 w 169"/>
                  <a:gd name="T31" fmla="*/ 70 h 322"/>
                  <a:gd name="T32" fmla="*/ 12 w 169"/>
                  <a:gd name="T33" fmla="*/ 116 h 322"/>
                  <a:gd name="T34" fmla="*/ 11 w 169"/>
                  <a:gd name="T35" fmla="*/ 138 h 322"/>
                  <a:gd name="T36" fmla="*/ 6 w 169"/>
                  <a:gd name="T37" fmla="*/ 178 h 322"/>
                  <a:gd name="T38" fmla="*/ 15 w 169"/>
                  <a:gd name="T39" fmla="*/ 194 h 322"/>
                  <a:gd name="T40" fmla="*/ 15 w 169"/>
                  <a:gd name="T41" fmla="*/ 205 h 322"/>
                  <a:gd name="T42" fmla="*/ 9 w 169"/>
                  <a:gd name="T43" fmla="*/ 278 h 322"/>
                  <a:gd name="T44" fmla="*/ 12 w 169"/>
                  <a:gd name="T45" fmla="*/ 306 h 322"/>
                  <a:gd name="T46" fmla="*/ 12 w 169"/>
                  <a:gd name="T47" fmla="*/ 310 h 322"/>
                  <a:gd name="T48" fmla="*/ 18 w 169"/>
                  <a:gd name="T49" fmla="*/ 321 h 322"/>
                  <a:gd name="T50" fmla="*/ 31 w 169"/>
                  <a:gd name="T51" fmla="*/ 314 h 322"/>
                  <a:gd name="T52" fmla="*/ 36 w 169"/>
                  <a:gd name="T53" fmla="*/ 281 h 322"/>
                  <a:gd name="T54" fmla="*/ 43 w 169"/>
                  <a:gd name="T55" fmla="*/ 219 h 322"/>
                  <a:gd name="T56" fmla="*/ 56 w 169"/>
                  <a:gd name="T57" fmla="*/ 210 h 322"/>
                  <a:gd name="T58" fmla="*/ 71 w 169"/>
                  <a:gd name="T59" fmla="*/ 297 h 322"/>
                  <a:gd name="T60" fmla="*/ 76 w 169"/>
                  <a:gd name="T61" fmla="*/ 308 h 322"/>
                  <a:gd name="T62" fmla="*/ 84 w 169"/>
                  <a:gd name="T63" fmla="*/ 311 h 322"/>
                  <a:gd name="T64" fmla="*/ 90 w 169"/>
                  <a:gd name="T65" fmla="*/ 317 h 322"/>
                  <a:gd name="T66" fmla="*/ 109 w 169"/>
                  <a:gd name="T67" fmla="*/ 314 h 322"/>
                  <a:gd name="T68" fmla="*/ 91 w 169"/>
                  <a:gd name="T69" fmla="*/ 275 h 322"/>
                  <a:gd name="T70" fmla="*/ 84 w 169"/>
                  <a:gd name="T71" fmla="*/ 178 h 322"/>
                  <a:gd name="T72" fmla="*/ 82 w 169"/>
                  <a:gd name="T73" fmla="*/ 131 h 322"/>
                  <a:gd name="T74" fmla="*/ 93 w 169"/>
                  <a:gd name="T75" fmla="*/ 127 h 322"/>
                  <a:gd name="T76" fmla="*/ 98 w 169"/>
                  <a:gd name="T77" fmla="*/ 125 h 322"/>
                  <a:gd name="T78" fmla="*/ 97 w 169"/>
                  <a:gd name="T79" fmla="*/ 121 h 322"/>
                  <a:gd name="T80" fmla="*/ 88 w 169"/>
                  <a:gd name="T81" fmla="*/ 118 h 322"/>
                  <a:gd name="T82" fmla="*/ 81 w 169"/>
                  <a:gd name="T83" fmla="*/ 103 h 322"/>
                  <a:gd name="T84" fmla="*/ 134 w 169"/>
                  <a:gd name="T85" fmla="*/ 109 h 322"/>
                  <a:gd name="T86" fmla="*/ 140 w 169"/>
                  <a:gd name="T87" fmla="*/ 103 h 322"/>
                  <a:gd name="T88" fmla="*/ 157 w 169"/>
                  <a:gd name="T89" fmla="*/ 99 h 322"/>
                  <a:gd name="T90" fmla="*/ 165 w 169"/>
                  <a:gd name="T91" fmla="*/ 9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9" h="322">
                    <a:moveTo>
                      <a:pt x="156" y="90"/>
                    </a:moveTo>
                    <a:cubicBezTo>
                      <a:pt x="156" y="90"/>
                      <a:pt x="151" y="89"/>
                      <a:pt x="150" y="88"/>
                    </a:cubicBezTo>
                    <a:cubicBezTo>
                      <a:pt x="150" y="88"/>
                      <a:pt x="158" y="88"/>
                      <a:pt x="158" y="86"/>
                    </a:cubicBezTo>
                    <a:cubicBezTo>
                      <a:pt x="158" y="86"/>
                      <a:pt x="159" y="83"/>
                      <a:pt x="145" y="84"/>
                    </a:cubicBezTo>
                    <a:cubicBezTo>
                      <a:pt x="145" y="84"/>
                      <a:pt x="138" y="85"/>
                      <a:pt x="135" y="90"/>
                    </a:cubicBezTo>
                    <a:cubicBezTo>
                      <a:pt x="132" y="89"/>
                      <a:pt x="132" y="89"/>
                      <a:pt x="132" y="89"/>
                    </a:cubicBezTo>
                    <a:cubicBezTo>
                      <a:pt x="132" y="90"/>
                      <a:pt x="132" y="90"/>
                      <a:pt x="132" y="90"/>
                    </a:cubicBezTo>
                    <a:cubicBezTo>
                      <a:pt x="132" y="90"/>
                      <a:pt x="132" y="90"/>
                      <a:pt x="132" y="90"/>
                    </a:cubicBezTo>
                    <a:cubicBezTo>
                      <a:pt x="131" y="90"/>
                      <a:pt x="131" y="90"/>
                      <a:pt x="131" y="90"/>
                    </a:cubicBezTo>
                    <a:cubicBezTo>
                      <a:pt x="129" y="90"/>
                      <a:pt x="119" y="91"/>
                      <a:pt x="111" y="91"/>
                    </a:cubicBezTo>
                    <a:cubicBezTo>
                      <a:pt x="111" y="91"/>
                      <a:pt x="104" y="91"/>
                      <a:pt x="100" y="88"/>
                    </a:cubicBezTo>
                    <a:cubicBezTo>
                      <a:pt x="89" y="79"/>
                      <a:pt x="89" y="79"/>
                      <a:pt x="89" y="79"/>
                    </a:cubicBezTo>
                    <a:cubicBezTo>
                      <a:pt x="89" y="79"/>
                      <a:pt x="89" y="76"/>
                      <a:pt x="86" y="76"/>
                    </a:cubicBezTo>
                    <a:cubicBezTo>
                      <a:pt x="86" y="76"/>
                      <a:pt x="80" y="62"/>
                      <a:pt x="69" y="59"/>
                    </a:cubicBezTo>
                    <a:cubicBezTo>
                      <a:pt x="60" y="57"/>
                      <a:pt x="60" y="57"/>
                      <a:pt x="60" y="57"/>
                    </a:cubicBezTo>
                    <a:cubicBezTo>
                      <a:pt x="60" y="57"/>
                      <a:pt x="58" y="56"/>
                      <a:pt x="56" y="53"/>
                    </a:cubicBezTo>
                    <a:cubicBezTo>
                      <a:pt x="56" y="53"/>
                      <a:pt x="56" y="53"/>
                      <a:pt x="56" y="53"/>
                    </a:cubicBezTo>
                    <a:cubicBezTo>
                      <a:pt x="56" y="52"/>
                      <a:pt x="55" y="51"/>
                      <a:pt x="55" y="51"/>
                    </a:cubicBezTo>
                    <a:cubicBezTo>
                      <a:pt x="55" y="50"/>
                      <a:pt x="54" y="49"/>
                      <a:pt x="54" y="48"/>
                    </a:cubicBezTo>
                    <a:cubicBezTo>
                      <a:pt x="54" y="48"/>
                      <a:pt x="56" y="43"/>
                      <a:pt x="57" y="39"/>
                    </a:cubicBezTo>
                    <a:cubicBezTo>
                      <a:pt x="57" y="39"/>
                      <a:pt x="63" y="31"/>
                      <a:pt x="60" y="28"/>
                    </a:cubicBezTo>
                    <a:cubicBezTo>
                      <a:pt x="60" y="28"/>
                      <a:pt x="62" y="13"/>
                      <a:pt x="53" y="8"/>
                    </a:cubicBezTo>
                    <a:cubicBezTo>
                      <a:pt x="53" y="8"/>
                      <a:pt x="41" y="0"/>
                      <a:pt x="33" y="11"/>
                    </a:cubicBezTo>
                    <a:cubicBezTo>
                      <a:pt x="33" y="11"/>
                      <a:pt x="27" y="12"/>
                      <a:pt x="28" y="25"/>
                    </a:cubicBezTo>
                    <a:cubicBezTo>
                      <a:pt x="28" y="28"/>
                      <a:pt x="28" y="28"/>
                      <a:pt x="28" y="28"/>
                    </a:cubicBezTo>
                    <a:cubicBezTo>
                      <a:pt x="28" y="28"/>
                      <a:pt x="24" y="27"/>
                      <a:pt x="26" y="34"/>
                    </a:cubicBezTo>
                    <a:cubicBezTo>
                      <a:pt x="26" y="34"/>
                      <a:pt x="29" y="40"/>
                      <a:pt x="30" y="40"/>
                    </a:cubicBezTo>
                    <a:cubicBezTo>
                      <a:pt x="30" y="40"/>
                      <a:pt x="32" y="44"/>
                      <a:pt x="30" y="46"/>
                    </a:cubicBezTo>
                    <a:cubicBezTo>
                      <a:pt x="29" y="49"/>
                      <a:pt x="29" y="49"/>
                      <a:pt x="29" y="49"/>
                    </a:cubicBezTo>
                    <a:cubicBezTo>
                      <a:pt x="29" y="49"/>
                      <a:pt x="25" y="54"/>
                      <a:pt x="22" y="56"/>
                    </a:cubicBezTo>
                    <a:cubicBezTo>
                      <a:pt x="22" y="56"/>
                      <a:pt x="16" y="59"/>
                      <a:pt x="11" y="60"/>
                    </a:cubicBezTo>
                    <a:cubicBezTo>
                      <a:pt x="11" y="60"/>
                      <a:pt x="1" y="63"/>
                      <a:pt x="1" y="70"/>
                    </a:cubicBezTo>
                    <a:cubicBezTo>
                      <a:pt x="1" y="70"/>
                      <a:pt x="0" y="82"/>
                      <a:pt x="3" y="96"/>
                    </a:cubicBezTo>
                    <a:cubicBezTo>
                      <a:pt x="3" y="96"/>
                      <a:pt x="8" y="111"/>
                      <a:pt x="12" y="116"/>
                    </a:cubicBezTo>
                    <a:cubicBezTo>
                      <a:pt x="14" y="119"/>
                      <a:pt x="14" y="119"/>
                      <a:pt x="14" y="119"/>
                    </a:cubicBezTo>
                    <a:cubicBezTo>
                      <a:pt x="14" y="119"/>
                      <a:pt x="15" y="125"/>
                      <a:pt x="11" y="138"/>
                    </a:cubicBezTo>
                    <a:cubicBezTo>
                      <a:pt x="11" y="138"/>
                      <a:pt x="7" y="155"/>
                      <a:pt x="7" y="163"/>
                    </a:cubicBezTo>
                    <a:cubicBezTo>
                      <a:pt x="6" y="178"/>
                      <a:pt x="6" y="178"/>
                      <a:pt x="6" y="178"/>
                    </a:cubicBezTo>
                    <a:cubicBezTo>
                      <a:pt x="6" y="178"/>
                      <a:pt x="12" y="182"/>
                      <a:pt x="13" y="183"/>
                    </a:cubicBezTo>
                    <a:cubicBezTo>
                      <a:pt x="13" y="183"/>
                      <a:pt x="13" y="191"/>
                      <a:pt x="15" y="194"/>
                    </a:cubicBezTo>
                    <a:cubicBezTo>
                      <a:pt x="15" y="195"/>
                      <a:pt x="15" y="195"/>
                      <a:pt x="15" y="195"/>
                    </a:cubicBezTo>
                    <a:cubicBezTo>
                      <a:pt x="15" y="195"/>
                      <a:pt x="15" y="203"/>
                      <a:pt x="15" y="205"/>
                    </a:cubicBezTo>
                    <a:cubicBezTo>
                      <a:pt x="15" y="205"/>
                      <a:pt x="14" y="220"/>
                      <a:pt x="15" y="224"/>
                    </a:cubicBezTo>
                    <a:cubicBezTo>
                      <a:pt x="15" y="224"/>
                      <a:pt x="11" y="260"/>
                      <a:pt x="9" y="278"/>
                    </a:cubicBezTo>
                    <a:cubicBezTo>
                      <a:pt x="9" y="299"/>
                      <a:pt x="9" y="299"/>
                      <a:pt x="9" y="299"/>
                    </a:cubicBezTo>
                    <a:cubicBezTo>
                      <a:pt x="9" y="299"/>
                      <a:pt x="11" y="306"/>
                      <a:pt x="12" y="306"/>
                    </a:cubicBezTo>
                    <a:cubicBezTo>
                      <a:pt x="12" y="306"/>
                      <a:pt x="12" y="306"/>
                      <a:pt x="12" y="306"/>
                    </a:cubicBezTo>
                    <a:cubicBezTo>
                      <a:pt x="12" y="310"/>
                      <a:pt x="12" y="310"/>
                      <a:pt x="12" y="310"/>
                    </a:cubicBezTo>
                    <a:cubicBezTo>
                      <a:pt x="12" y="314"/>
                      <a:pt x="12" y="314"/>
                      <a:pt x="12" y="314"/>
                    </a:cubicBezTo>
                    <a:cubicBezTo>
                      <a:pt x="12" y="314"/>
                      <a:pt x="9" y="317"/>
                      <a:pt x="18" y="321"/>
                    </a:cubicBezTo>
                    <a:cubicBezTo>
                      <a:pt x="18" y="321"/>
                      <a:pt x="23" y="322"/>
                      <a:pt x="29" y="321"/>
                    </a:cubicBezTo>
                    <a:cubicBezTo>
                      <a:pt x="29" y="321"/>
                      <a:pt x="33" y="319"/>
                      <a:pt x="31" y="314"/>
                    </a:cubicBezTo>
                    <a:cubicBezTo>
                      <a:pt x="31" y="314"/>
                      <a:pt x="29" y="308"/>
                      <a:pt x="30" y="307"/>
                    </a:cubicBezTo>
                    <a:cubicBezTo>
                      <a:pt x="30" y="307"/>
                      <a:pt x="40" y="301"/>
                      <a:pt x="36" y="281"/>
                    </a:cubicBezTo>
                    <a:cubicBezTo>
                      <a:pt x="36" y="281"/>
                      <a:pt x="35" y="270"/>
                      <a:pt x="37" y="253"/>
                    </a:cubicBezTo>
                    <a:cubicBezTo>
                      <a:pt x="37" y="253"/>
                      <a:pt x="41" y="220"/>
                      <a:pt x="43" y="219"/>
                    </a:cubicBezTo>
                    <a:cubicBezTo>
                      <a:pt x="43" y="219"/>
                      <a:pt x="48" y="193"/>
                      <a:pt x="50" y="192"/>
                    </a:cubicBezTo>
                    <a:cubicBezTo>
                      <a:pt x="50" y="192"/>
                      <a:pt x="54" y="206"/>
                      <a:pt x="56" y="210"/>
                    </a:cubicBezTo>
                    <a:cubicBezTo>
                      <a:pt x="56" y="210"/>
                      <a:pt x="60" y="226"/>
                      <a:pt x="60" y="227"/>
                    </a:cubicBezTo>
                    <a:cubicBezTo>
                      <a:pt x="60" y="227"/>
                      <a:pt x="66" y="290"/>
                      <a:pt x="71" y="297"/>
                    </a:cubicBezTo>
                    <a:cubicBezTo>
                      <a:pt x="71" y="297"/>
                      <a:pt x="72" y="303"/>
                      <a:pt x="73" y="306"/>
                    </a:cubicBezTo>
                    <a:cubicBezTo>
                      <a:pt x="74" y="307"/>
                      <a:pt x="76" y="308"/>
                      <a:pt x="76" y="308"/>
                    </a:cubicBezTo>
                    <a:cubicBezTo>
                      <a:pt x="80" y="309"/>
                      <a:pt x="80" y="309"/>
                      <a:pt x="80" y="309"/>
                    </a:cubicBezTo>
                    <a:cubicBezTo>
                      <a:pt x="84" y="311"/>
                      <a:pt x="84" y="311"/>
                      <a:pt x="84" y="311"/>
                    </a:cubicBezTo>
                    <a:cubicBezTo>
                      <a:pt x="84" y="311"/>
                      <a:pt x="86" y="313"/>
                      <a:pt x="87" y="315"/>
                    </a:cubicBezTo>
                    <a:cubicBezTo>
                      <a:pt x="89" y="317"/>
                      <a:pt x="90" y="317"/>
                      <a:pt x="90" y="317"/>
                    </a:cubicBezTo>
                    <a:cubicBezTo>
                      <a:pt x="91" y="317"/>
                      <a:pt x="105" y="319"/>
                      <a:pt x="106" y="319"/>
                    </a:cubicBezTo>
                    <a:cubicBezTo>
                      <a:pt x="106" y="319"/>
                      <a:pt x="113" y="319"/>
                      <a:pt x="109" y="314"/>
                    </a:cubicBezTo>
                    <a:cubicBezTo>
                      <a:pt x="109" y="314"/>
                      <a:pt x="99" y="306"/>
                      <a:pt x="99" y="302"/>
                    </a:cubicBezTo>
                    <a:cubicBezTo>
                      <a:pt x="99" y="302"/>
                      <a:pt x="90" y="280"/>
                      <a:pt x="91" y="275"/>
                    </a:cubicBezTo>
                    <a:cubicBezTo>
                      <a:pt x="91" y="275"/>
                      <a:pt x="87" y="237"/>
                      <a:pt x="85" y="228"/>
                    </a:cubicBezTo>
                    <a:cubicBezTo>
                      <a:pt x="84" y="178"/>
                      <a:pt x="84" y="178"/>
                      <a:pt x="84" y="178"/>
                    </a:cubicBezTo>
                    <a:cubicBezTo>
                      <a:pt x="84" y="178"/>
                      <a:pt x="90" y="176"/>
                      <a:pt x="90" y="175"/>
                    </a:cubicBezTo>
                    <a:cubicBezTo>
                      <a:pt x="90" y="175"/>
                      <a:pt x="87" y="143"/>
                      <a:pt x="82" y="131"/>
                    </a:cubicBezTo>
                    <a:cubicBezTo>
                      <a:pt x="82" y="127"/>
                      <a:pt x="82" y="127"/>
                      <a:pt x="82" y="127"/>
                    </a:cubicBezTo>
                    <a:cubicBezTo>
                      <a:pt x="82" y="127"/>
                      <a:pt x="93" y="128"/>
                      <a:pt x="93" y="127"/>
                    </a:cubicBezTo>
                    <a:cubicBezTo>
                      <a:pt x="93" y="127"/>
                      <a:pt x="94" y="127"/>
                      <a:pt x="95" y="126"/>
                    </a:cubicBezTo>
                    <a:cubicBezTo>
                      <a:pt x="95" y="126"/>
                      <a:pt x="98" y="126"/>
                      <a:pt x="98" y="125"/>
                    </a:cubicBezTo>
                    <a:cubicBezTo>
                      <a:pt x="98" y="125"/>
                      <a:pt x="101" y="125"/>
                      <a:pt x="101" y="123"/>
                    </a:cubicBezTo>
                    <a:cubicBezTo>
                      <a:pt x="101" y="123"/>
                      <a:pt x="102" y="121"/>
                      <a:pt x="97" y="121"/>
                    </a:cubicBezTo>
                    <a:cubicBezTo>
                      <a:pt x="97" y="121"/>
                      <a:pt x="97" y="119"/>
                      <a:pt x="94" y="120"/>
                    </a:cubicBezTo>
                    <a:cubicBezTo>
                      <a:pt x="88" y="118"/>
                      <a:pt x="88" y="118"/>
                      <a:pt x="88" y="118"/>
                    </a:cubicBezTo>
                    <a:cubicBezTo>
                      <a:pt x="82" y="117"/>
                      <a:pt x="82" y="117"/>
                      <a:pt x="82" y="117"/>
                    </a:cubicBezTo>
                    <a:cubicBezTo>
                      <a:pt x="81" y="103"/>
                      <a:pt x="81" y="103"/>
                      <a:pt x="81" y="103"/>
                    </a:cubicBezTo>
                    <a:cubicBezTo>
                      <a:pt x="81" y="103"/>
                      <a:pt x="99" y="110"/>
                      <a:pt x="107" y="110"/>
                    </a:cubicBezTo>
                    <a:cubicBezTo>
                      <a:pt x="134" y="109"/>
                      <a:pt x="134" y="109"/>
                      <a:pt x="134" y="109"/>
                    </a:cubicBezTo>
                    <a:cubicBezTo>
                      <a:pt x="134" y="109"/>
                      <a:pt x="137" y="107"/>
                      <a:pt x="137" y="105"/>
                    </a:cubicBezTo>
                    <a:cubicBezTo>
                      <a:pt x="137" y="105"/>
                      <a:pt x="139" y="104"/>
                      <a:pt x="140" y="103"/>
                    </a:cubicBezTo>
                    <a:cubicBezTo>
                      <a:pt x="140" y="103"/>
                      <a:pt x="151" y="104"/>
                      <a:pt x="152" y="102"/>
                    </a:cubicBezTo>
                    <a:cubicBezTo>
                      <a:pt x="152" y="102"/>
                      <a:pt x="157" y="101"/>
                      <a:pt x="157" y="99"/>
                    </a:cubicBezTo>
                    <a:cubicBezTo>
                      <a:pt x="157" y="99"/>
                      <a:pt x="160" y="99"/>
                      <a:pt x="160" y="98"/>
                    </a:cubicBezTo>
                    <a:cubicBezTo>
                      <a:pt x="160" y="98"/>
                      <a:pt x="166" y="97"/>
                      <a:pt x="165" y="94"/>
                    </a:cubicBezTo>
                    <a:cubicBezTo>
                      <a:pt x="165" y="94"/>
                      <a:pt x="169" y="90"/>
                      <a:pt x="156"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1" name="Freeform 116"/>
              <p:cNvSpPr>
                <a:spLocks/>
              </p:cNvSpPr>
              <p:nvPr/>
            </p:nvSpPr>
            <p:spPr bwMode="gray">
              <a:xfrm>
                <a:off x="2863" y="2482"/>
                <a:ext cx="25" cy="372"/>
              </a:xfrm>
              <a:custGeom>
                <a:avLst/>
                <a:gdLst>
                  <a:gd name="T0" fmla="*/ 25 w 25"/>
                  <a:gd name="T1" fmla="*/ 372 h 372"/>
                  <a:gd name="T2" fmla="*/ 15 w 25"/>
                  <a:gd name="T3" fmla="*/ 372 h 372"/>
                  <a:gd name="T4" fmla="*/ 0 w 25"/>
                  <a:gd name="T5" fmla="*/ 0 h 372"/>
                  <a:gd name="T6" fmla="*/ 10 w 25"/>
                  <a:gd name="T7" fmla="*/ 0 h 372"/>
                  <a:gd name="T8" fmla="*/ 25 w 25"/>
                  <a:gd name="T9" fmla="*/ 372 h 372"/>
                </a:gdLst>
                <a:ahLst/>
                <a:cxnLst>
                  <a:cxn ang="0">
                    <a:pos x="T0" y="T1"/>
                  </a:cxn>
                  <a:cxn ang="0">
                    <a:pos x="T2" y="T3"/>
                  </a:cxn>
                  <a:cxn ang="0">
                    <a:pos x="T4" y="T5"/>
                  </a:cxn>
                  <a:cxn ang="0">
                    <a:pos x="T6" y="T7"/>
                  </a:cxn>
                  <a:cxn ang="0">
                    <a:pos x="T8" y="T9"/>
                  </a:cxn>
                </a:cxnLst>
                <a:rect l="0" t="0" r="r" b="b"/>
                <a:pathLst>
                  <a:path w="25" h="372">
                    <a:moveTo>
                      <a:pt x="25" y="372"/>
                    </a:moveTo>
                    <a:lnTo>
                      <a:pt x="15" y="372"/>
                    </a:lnTo>
                    <a:lnTo>
                      <a:pt x="0" y="0"/>
                    </a:lnTo>
                    <a:lnTo>
                      <a:pt x="10" y="0"/>
                    </a:lnTo>
                    <a:lnTo>
                      <a:pt x="25" y="3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2" name="Rectangle 117"/>
              <p:cNvSpPr>
                <a:spLocks noChangeArrowheads="1"/>
              </p:cNvSpPr>
              <p:nvPr/>
            </p:nvSpPr>
            <p:spPr bwMode="gray">
              <a:xfrm>
                <a:off x="2552" y="2513"/>
                <a:ext cx="219"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13" name="Freeform 118"/>
              <p:cNvSpPr>
                <a:spLocks/>
              </p:cNvSpPr>
              <p:nvPr/>
            </p:nvSpPr>
            <p:spPr bwMode="gray">
              <a:xfrm>
                <a:off x="2756" y="2513"/>
                <a:ext cx="112" cy="25"/>
              </a:xfrm>
              <a:custGeom>
                <a:avLst/>
                <a:gdLst>
                  <a:gd name="T0" fmla="*/ 3 w 22"/>
                  <a:gd name="T1" fmla="*/ 2 h 5"/>
                  <a:gd name="T2" fmla="*/ 22 w 22"/>
                  <a:gd name="T3" fmla="*/ 2 h 5"/>
                  <a:gd name="T4" fmla="*/ 22 w 22"/>
                  <a:gd name="T5" fmla="*/ 4 h 5"/>
                  <a:gd name="T6" fmla="*/ 1 w 22"/>
                  <a:gd name="T7" fmla="*/ 4 h 5"/>
                  <a:gd name="T8" fmla="*/ 0 w 22"/>
                  <a:gd name="T9" fmla="*/ 2 h 5"/>
                  <a:gd name="T10" fmla="*/ 0 w 22"/>
                  <a:gd name="T11" fmla="*/ 2 h 5"/>
                  <a:gd name="T12" fmla="*/ 1 w 22"/>
                  <a:gd name="T13" fmla="*/ 0 h 5"/>
                  <a:gd name="T14" fmla="*/ 3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3" y="2"/>
                    </a:moveTo>
                    <a:cubicBezTo>
                      <a:pt x="4" y="3"/>
                      <a:pt x="13" y="2"/>
                      <a:pt x="22" y="2"/>
                    </a:cubicBezTo>
                    <a:cubicBezTo>
                      <a:pt x="22" y="4"/>
                      <a:pt x="22" y="4"/>
                      <a:pt x="22" y="4"/>
                    </a:cubicBezTo>
                    <a:cubicBezTo>
                      <a:pt x="13" y="5"/>
                      <a:pt x="3" y="5"/>
                      <a:pt x="1" y="4"/>
                    </a:cubicBezTo>
                    <a:cubicBezTo>
                      <a:pt x="0" y="2"/>
                      <a:pt x="0" y="2"/>
                      <a:pt x="0" y="2"/>
                    </a:cubicBezTo>
                    <a:cubicBezTo>
                      <a:pt x="0" y="2"/>
                      <a:pt x="0" y="2"/>
                      <a:pt x="0" y="2"/>
                    </a:cubicBezTo>
                    <a:cubicBezTo>
                      <a:pt x="1" y="0"/>
                      <a:pt x="1" y="0"/>
                      <a:pt x="1" y="0"/>
                    </a:cubicBezTo>
                    <a:cubicBezTo>
                      <a:pt x="1" y="0"/>
                      <a:pt x="2"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4" name="Freeform 119"/>
              <p:cNvSpPr>
                <a:spLocks/>
              </p:cNvSpPr>
              <p:nvPr/>
            </p:nvSpPr>
            <p:spPr bwMode="gray">
              <a:xfrm>
                <a:off x="2491" y="2136"/>
                <a:ext cx="341" cy="748"/>
              </a:xfrm>
              <a:custGeom>
                <a:avLst/>
                <a:gdLst>
                  <a:gd name="T0" fmla="*/ 34 w 67"/>
                  <a:gd name="T1" fmla="*/ 0 h 147"/>
                  <a:gd name="T2" fmla="*/ 66 w 67"/>
                  <a:gd name="T3" fmla="*/ 8 h 147"/>
                  <a:gd name="T4" fmla="*/ 67 w 67"/>
                  <a:gd name="T5" fmla="*/ 8 h 147"/>
                  <a:gd name="T6" fmla="*/ 67 w 67"/>
                  <a:gd name="T7" fmla="*/ 9 h 147"/>
                  <a:gd name="T8" fmla="*/ 56 w 67"/>
                  <a:gd name="T9" fmla="*/ 65 h 147"/>
                  <a:gd name="T10" fmla="*/ 58 w 67"/>
                  <a:gd name="T11" fmla="*/ 147 h 147"/>
                  <a:gd name="T12" fmla="*/ 56 w 67"/>
                  <a:gd name="T13" fmla="*/ 147 h 147"/>
                  <a:gd name="T14" fmla="*/ 54 w 67"/>
                  <a:gd name="T15" fmla="*/ 66 h 147"/>
                  <a:gd name="T16" fmla="*/ 54 w 67"/>
                  <a:gd name="T17" fmla="*/ 65 h 147"/>
                  <a:gd name="T18" fmla="*/ 65 w 67"/>
                  <a:gd name="T19" fmla="*/ 9 h 147"/>
                  <a:gd name="T20" fmla="*/ 34 w 67"/>
                  <a:gd name="T21" fmla="*/ 2 h 147"/>
                  <a:gd name="T22" fmla="*/ 5 w 67"/>
                  <a:gd name="T23" fmla="*/ 9 h 147"/>
                  <a:gd name="T24" fmla="*/ 15 w 67"/>
                  <a:gd name="T25" fmla="*/ 63 h 147"/>
                  <a:gd name="T26" fmla="*/ 2 w 67"/>
                  <a:gd name="T27" fmla="*/ 143 h 147"/>
                  <a:gd name="T28" fmla="*/ 0 w 67"/>
                  <a:gd name="T29" fmla="*/ 143 h 147"/>
                  <a:gd name="T30" fmla="*/ 13 w 67"/>
                  <a:gd name="T31" fmla="*/ 63 h 147"/>
                  <a:gd name="T32" fmla="*/ 3 w 67"/>
                  <a:gd name="T33" fmla="*/ 9 h 147"/>
                  <a:gd name="T34" fmla="*/ 3 w 67"/>
                  <a:gd name="T35" fmla="*/ 8 h 147"/>
                  <a:gd name="T36" fmla="*/ 4 w 67"/>
                  <a:gd name="T37" fmla="*/ 8 h 147"/>
                  <a:gd name="T38" fmla="*/ 34 w 67"/>
                  <a:gd name="T3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147">
                    <a:moveTo>
                      <a:pt x="34" y="0"/>
                    </a:moveTo>
                    <a:cubicBezTo>
                      <a:pt x="51" y="0"/>
                      <a:pt x="66" y="8"/>
                      <a:pt x="66" y="8"/>
                    </a:cubicBezTo>
                    <a:cubicBezTo>
                      <a:pt x="67" y="8"/>
                      <a:pt x="67" y="8"/>
                      <a:pt x="67" y="8"/>
                    </a:cubicBezTo>
                    <a:cubicBezTo>
                      <a:pt x="67" y="9"/>
                      <a:pt x="67" y="9"/>
                      <a:pt x="67" y="9"/>
                    </a:cubicBezTo>
                    <a:cubicBezTo>
                      <a:pt x="67" y="10"/>
                      <a:pt x="56" y="64"/>
                      <a:pt x="56" y="65"/>
                    </a:cubicBezTo>
                    <a:cubicBezTo>
                      <a:pt x="56" y="67"/>
                      <a:pt x="57" y="125"/>
                      <a:pt x="58" y="147"/>
                    </a:cubicBezTo>
                    <a:cubicBezTo>
                      <a:pt x="56" y="147"/>
                      <a:pt x="56" y="147"/>
                      <a:pt x="56" y="147"/>
                    </a:cubicBezTo>
                    <a:cubicBezTo>
                      <a:pt x="56" y="134"/>
                      <a:pt x="54" y="76"/>
                      <a:pt x="54" y="66"/>
                    </a:cubicBezTo>
                    <a:cubicBezTo>
                      <a:pt x="54" y="66"/>
                      <a:pt x="54" y="65"/>
                      <a:pt x="54" y="65"/>
                    </a:cubicBezTo>
                    <a:cubicBezTo>
                      <a:pt x="54" y="63"/>
                      <a:pt x="63" y="16"/>
                      <a:pt x="65" y="9"/>
                    </a:cubicBezTo>
                    <a:cubicBezTo>
                      <a:pt x="62" y="8"/>
                      <a:pt x="49" y="2"/>
                      <a:pt x="34" y="2"/>
                    </a:cubicBezTo>
                    <a:cubicBezTo>
                      <a:pt x="19" y="2"/>
                      <a:pt x="8" y="8"/>
                      <a:pt x="5" y="9"/>
                    </a:cubicBezTo>
                    <a:cubicBezTo>
                      <a:pt x="8" y="26"/>
                      <a:pt x="15" y="62"/>
                      <a:pt x="15" y="63"/>
                    </a:cubicBezTo>
                    <a:cubicBezTo>
                      <a:pt x="15" y="64"/>
                      <a:pt x="5" y="125"/>
                      <a:pt x="2" y="143"/>
                    </a:cubicBezTo>
                    <a:cubicBezTo>
                      <a:pt x="0" y="143"/>
                      <a:pt x="0" y="143"/>
                      <a:pt x="0" y="143"/>
                    </a:cubicBezTo>
                    <a:cubicBezTo>
                      <a:pt x="4" y="116"/>
                      <a:pt x="13" y="65"/>
                      <a:pt x="13" y="63"/>
                    </a:cubicBezTo>
                    <a:cubicBezTo>
                      <a:pt x="13" y="61"/>
                      <a:pt x="6" y="23"/>
                      <a:pt x="3" y="9"/>
                    </a:cubicBezTo>
                    <a:cubicBezTo>
                      <a:pt x="3" y="8"/>
                      <a:pt x="3" y="8"/>
                      <a:pt x="3" y="8"/>
                    </a:cubicBezTo>
                    <a:cubicBezTo>
                      <a:pt x="4" y="8"/>
                      <a:pt x="4" y="8"/>
                      <a:pt x="4" y="8"/>
                    </a:cubicBezTo>
                    <a:cubicBezTo>
                      <a:pt x="4" y="7"/>
                      <a:pt x="16"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5" name="Freeform 120"/>
              <p:cNvSpPr>
                <a:spLocks/>
              </p:cNvSpPr>
              <p:nvPr/>
            </p:nvSpPr>
            <p:spPr bwMode="gray">
              <a:xfrm>
                <a:off x="2516" y="2172"/>
                <a:ext cx="311" cy="56"/>
              </a:xfrm>
              <a:custGeom>
                <a:avLst/>
                <a:gdLst>
                  <a:gd name="T0" fmla="*/ 58 w 61"/>
                  <a:gd name="T1" fmla="*/ 1 h 11"/>
                  <a:gd name="T2" fmla="*/ 30 w 61"/>
                  <a:gd name="T3" fmla="*/ 2 h 11"/>
                  <a:gd name="T4" fmla="*/ 4 w 61"/>
                  <a:gd name="T5" fmla="*/ 0 h 11"/>
                  <a:gd name="T6" fmla="*/ 0 w 61"/>
                  <a:gd name="T7" fmla="*/ 2 h 11"/>
                  <a:gd name="T8" fmla="*/ 1 w 61"/>
                  <a:gd name="T9" fmla="*/ 9 h 11"/>
                  <a:gd name="T10" fmla="*/ 29 w 61"/>
                  <a:gd name="T11" fmla="*/ 11 h 11"/>
                  <a:gd name="T12" fmla="*/ 59 w 61"/>
                  <a:gd name="T13" fmla="*/ 10 h 11"/>
                  <a:gd name="T14" fmla="*/ 61 w 61"/>
                  <a:gd name="T15" fmla="*/ 3 h 11"/>
                  <a:gd name="T16" fmla="*/ 58 w 61"/>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
                    <a:moveTo>
                      <a:pt x="58" y="1"/>
                    </a:moveTo>
                    <a:cubicBezTo>
                      <a:pt x="58" y="1"/>
                      <a:pt x="49" y="2"/>
                      <a:pt x="30" y="2"/>
                    </a:cubicBezTo>
                    <a:cubicBezTo>
                      <a:pt x="10" y="2"/>
                      <a:pt x="4" y="0"/>
                      <a:pt x="4" y="0"/>
                    </a:cubicBezTo>
                    <a:cubicBezTo>
                      <a:pt x="0" y="2"/>
                      <a:pt x="0" y="2"/>
                      <a:pt x="0" y="2"/>
                    </a:cubicBezTo>
                    <a:cubicBezTo>
                      <a:pt x="1" y="9"/>
                      <a:pt x="1" y="9"/>
                      <a:pt x="1" y="9"/>
                    </a:cubicBezTo>
                    <a:cubicBezTo>
                      <a:pt x="1" y="9"/>
                      <a:pt x="13" y="11"/>
                      <a:pt x="29" y="11"/>
                    </a:cubicBezTo>
                    <a:cubicBezTo>
                      <a:pt x="44" y="11"/>
                      <a:pt x="59" y="10"/>
                      <a:pt x="59" y="10"/>
                    </a:cubicBezTo>
                    <a:cubicBezTo>
                      <a:pt x="61" y="3"/>
                      <a:pt x="61" y="3"/>
                      <a:pt x="61" y="3"/>
                    </a:cubicBezTo>
                    <a:lnTo>
                      <a:pt x="5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6" name="Freeform 121"/>
              <p:cNvSpPr>
                <a:spLocks/>
              </p:cNvSpPr>
              <p:nvPr/>
            </p:nvSpPr>
            <p:spPr bwMode="gray">
              <a:xfrm>
                <a:off x="2527" y="2233"/>
                <a:ext cx="285" cy="66"/>
              </a:xfrm>
              <a:custGeom>
                <a:avLst/>
                <a:gdLst>
                  <a:gd name="T0" fmla="*/ 56 w 56"/>
                  <a:gd name="T1" fmla="*/ 2 h 13"/>
                  <a:gd name="T2" fmla="*/ 25 w 56"/>
                  <a:gd name="T3" fmla="*/ 3 h 13"/>
                  <a:gd name="T4" fmla="*/ 0 w 56"/>
                  <a:gd name="T5" fmla="*/ 0 h 13"/>
                  <a:gd name="T6" fmla="*/ 2 w 56"/>
                  <a:gd name="T7" fmla="*/ 11 h 13"/>
                  <a:gd name="T8" fmla="*/ 27 w 56"/>
                  <a:gd name="T9" fmla="*/ 13 h 13"/>
                  <a:gd name="T10" fmla="*/ 54 w 56"/>
                  <a:gd name="T11" fmla="*/ 12 h 13"/>
                  <a:gd name="T12" fmla="*/ 56 w 56"/>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6" h="13">
                    <a:moveTo>
                      <a:pt x="56" y="2"/>
                    </a:moveTo>
                    <a:cubicBezTo>
                      <a:pt x="56" y="2"/>
                      <a:pt x="41" y="3"/>
                      <a:pt x="25" y="3"/>
                    </a:cubicBezTo>
                    <a:cubicBezTo>
                      <a:pt x="9" y="2"/>
                      <a:pt x="0" y="0"/>
                      <a:pt x="0" y="0"/>
                    </a:cubicBezTo>
                    <a:cubicBezTo>
                      <a:pt x="2" y="11"/>
                      <a:pt x="2" y="11"/>
                      <a:pt x="2" y="11"/>
                    </a:cubicBezTo>
                    <a:cubicBezTo>
                      <a:pt x="2" y="11"/>
                      <a:pt x="14" y="13"/>
                      <a:pt x="27" y="13"/>
                    </a:cubicBezTo>
                    <a:cubicBezTo>
                      <a:pt x="40" y="13"/>
                      <a:pt x="54" y="12"/>
                      <a:pt x="54" y="12"/>
                    </a:cubicBezTo>
                    <a:lnTo>
                      <a:pt x="5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7" name="Freeform 122"/>
              <p:cNvSpPr>
                <a:spLocks/>
              </p:cNvSpPr>
              <p:nvPr/>
            </p:nvSpPr>
            <p:spPr bwMode="gray">
              <a:xfrm>
                <a:off x="2537" y="2304"/>
                <a:ext cx="259" cy="71"/>
              </a:xfrm>
              <a:custGeom>
                <a:avLst/>
                <a:gdLst>
                  <a:gd name="T0" fmla="*/ 51 w 51"/>
                  <a:gd name="T1" fmla="*/ 2 h 14"/>
                  <a:gd name="T2" fmla="*/ 24 w 51"/>
                  <a:gd name="T3" fmla="*/ 2 h 14"/>
                  <a:gd name="T4" fmla="*/ 0 w 51"/>
                  <a:gd name="T5" fmla="*/ 0 h 14"/>
                  <a:gd name="T6" fmla="*/ 2 w 51"/>
                  <a:gd name="T7" fmla="*/ 12 h 14"/>
                  <a:gd name="T8" fmla="*/ 24 w 51"/>
                  <a:gd name="T9" fmla="*/ 14 h 14"/>
                  <a:gd name="T10" fmla="*/ 49 w 51"/>
                  <a:gd name="T11" fmla="*/ 13 h 14"/>
                  <a:gd name="T12" fmla="*/ 51 w 51"/>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51" h="14">
                    <a:moveTo>
                      <a:pt x="51" y="2"/>
                    </a:moveTo>
                    <a:cubicBezTo>
                      <a:pt x="51" y="2"/>
                      <a:pt x="41" y="3"/>
                      <a:pt x="24" y="2"/>
                    </a:cubicBezTo>
                    <a:cubicBezTo>
                      <a:pt x="6" y="2"/>
                      <a:pt x="0" y="0"/>
                      <a:pt x="0" y="0"/>
                    </a:cubicBezTo>
                    <a:cubicBezTo>
                      <a:pt x="2" y="12"/>
                      <a:pt x="2" y="12"/>
                      <a:pt x="2" y="12"/>
                    </a:cubicBezTo>
                    <a:cubicBezTo>
                      <a:pt x="2" y="12"/>
                      <a:pt x="10" y="14"/>
                      <a:pt x="24" y="14"/>
                    </a:cubicBezTo>
                    <a:cubicBezTo>
                      <a:pt x="37" y="14"/>
                      <a:pt x="49" y="13"/>
                      <a:pt x="49" y="13"/>
                    </a:cubicBezTo>
                    <a:lnTo>
                      <a:pt x="5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8" name="Freeform 123"/>
              <p:cNvSpPr>
                <a:spLocks/>
              </p:cNvSpPr>
              <p:nvPr/>
            </p:nvSpPr>
            <p:spPr bwMode="gray">
              <a:xfrm>
                <a:off x="2450" y="1734"/>
                <a:ext cx="392" cy="779"/>
              </a:xfrm>
              <a:custGeom>
                <a:avLst/>
                <a:gdLst>
                  <a:gd name="T0" fmla="*/ 1 w 77"/>
                  <a:gd name="T1" fmla="*/ 123 h 153"/>
                  <a:gd name="T2" fmla="*/ 0 w 77"/>
                  <a:gd name="T3" fmla="*/ 116 h 153"/>
                  <a:gd name="T4" fmla="*/ 4 w 77"/>
                  <a:gd name="T5" fmla="*/ 108 h 153"/>
                  <a:gd name="T6" fmla="*/ 3 w 77"/>
                  <a:gd name="T7" fmla="*/ 104 h 153"/>
                  <a:gd name="T8" fmla="*/ 7 w 77"/>
                  <a:gd name="T9" fmla="*/ 100 h 153"/>
                  <a:gd name="T10" fmla="*/ 7 w 77"/>
                  <a:gd name="T11" fmla="*/ 98 h 153"/>
                  <a:gd name="T12" fmla="*/ 5 w 77"/>
                  <a:gd name="T13" fmla="*/ 92 h 153"/>
                  <a:gd name="T14" fmla="*/ 5 w 77"/>
                  <a:gd name="T15" fmla="*/ 86 h 153"/>
                  <a:gd name="T16" fmla="*/ 6 w 77"/>
                  <a:gd name="T17" fmla="*/ 75 h 153"/>
                  <a:gd name="T18" fmla="*/ 10 w 77"/>
                  <a:gd name="T19" fmla="*/ 56 h 153"/>
                  <a:gd name="T20" fmla="*/ 14 w 77"/>
                  <a:gd name="T21" fmla="*/ 44 h 153"/>
                  <a:gd name="T22" fmla="*/ 26 w 77"/>
                  <a:gd name="T23" fmla="*/ 41 h 153"/>
                  <a:gd name="T24" fmla="*/ 24 w 77"/>
                  <a:gd name="T25" fmla="*/ 39 h 153"/>
                  <a:gd name="T26" fmla="*/ 24 w 77"/>
                  <a:gd name="T27" fmla="*/ 36 h 153"/>
                  <a:gd name="T28" fmla="*/ 27 w 77"/>
                  <a:gd name="T29" fmla="*/ 39 h 153"/>
                  <a:gd name="T30" fmla="*/ 30 w 77"/>
                  <a:gd name="T31" fmla="*/ 35 h 153"/>
                  <a:gd name="T32" fmla="*/ 31 w 77"/>
                  <a:gd name="T33" fmla="*/ 23 h 153"/>
                  <a:gd name="T34" fmla="*/ 38 w 77"/>
                  <a:gd name="T35" fmla="*/ 11 h 153"/>
                  <a:gd name="T36" fmla="*/ 43 w 77"/>
                  <a:gd name="T37" fmla="*/ 4 h 153"/>
                  <a:gd name="T38" fmla="*/ 46 w 77"/>
                  <a:gd name="T39" fmla="*/ 4 h 153"/>
                  <a:gd name="T40" fmla="*/ 57 w 77"/>
                  <a:gd name="T41" fmla="*/ 3 h 153"/>
                  <a:gd name="T42" fmla="*/ 68 w 77"/>
                  <a:gd name="T43" fmla="*/ 22 h 153"/>
                  <a:gd name="T44" fmla="*/ 69 w 77"/>
                  <a:gd name="T45" fmla="*/ 35 h 153"/>
                  <a:gd name="T46" fmla="*/ 71 w 77"/>
                  <a:gd name="T47" fmla="*/ 48 h 153"/>
                  <a:gd name="T48" fmla="*/ 75 w 77"/>
                  <a:gd name="T49" fmla="*/ 48 h 153"/>
                  <a:gd name="T50" fmla="*/ 72 w 77"/>
                  <a:gd name="T51" fmla="*/ 50 h 153"/>
                  <a:gd name="T52" fmla="*/ 75 w 77"/>
                  <a:gd name="T53" fmla="*/ 61 h 153"/>
                  <a:gd name="T54" fmla="*/ 74 w 77"/>
                  <a:gd name="T55" fmla="*/ 90 h 153"/>
                  <a:gd name="T56" fmla="*/ 68 w 77"/>
                  <a:gd name="T57" fmla="*/ 107 h 153"/>
                  <a:gd name="T58" fmla="*/ 75 w 77"/>
                  <a:gd name="T59" fmla="*/ 121 h 153"/>
                  <a:gd name="T60" fmla="*/ 39 w 77"/>
                  <a:gd name="T61" fmla="*/ 151 h 153"/>
                  <a:gd name="T62" fmla="*/ 1 w 77"/>
                  <a:gd name="T63" fmla="*/ 12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153">
                    <a:moveTo>
                      <a:pt x="1" y="123"/>
                    </a:moveTo>
                    <a:cubicBezTo>
                      <a:pt x="1" y="123"/>
                      <a:pt x="0" y="120"/>
                      <a:pt x="0" y="116"/>
                    </a:cubicBezTo>
                    <a:cubicBezTo>
                      <a:pt x="0" y="112"/>
                      <a:pt x="4" y="108"/>
                      <a:pt x="4" y="108"/>
                    </a:cubicBezTo>
                    <a:cubicBezTo>
                      <a:pt x="4" y="108"/>
                      <a:pt x="0" y="108"/>
                      <a:pt x="3" y="104"/>
                    </a:cubicBezTo>
                    <a:cubicBezTo>
                      <a:pt x="5" y="101"/>
                      <a:pt x="7" y="100"/>
                      <a:pt x="7" y="100"/>
                    </a:cubicBezTo>
                    <a:cubicBezTo>
                      <a:pt x="7" y="98"/>
                      <a:pt x="7" y="98"/>
                      <a:pt x="7" y="98"/>
                    </a:cubicBezTo>
                    <a:cubicBezTo>
                      <a:pt x="7" y="98"/>
                      <a:pt x="5" y="95"/>
                      <a:pt x="5" y="92"/>
                    </a:cubicBezTo>
                    <a:cubicBezTo>
                      <a:pt x="5" y="89"/>
                      <a:pt x="4" y="88"/>
                      <a:pt x="5" y="86"/>
                    </a:cubicBezTo>
                    <a:cubicBezTo>
                      <a:pt x="6" y="83"/>
                      <a:pt x="4" y="80"/>
                      <a:pt x="6" y="75"/>
                    </a:cubicBezTo>
                    <a:cubicBezTo>
                      <a:pt x="8" y="70"/>
                      <a:pt x="8" y="61"/>
                      <a:pt x="10" y="56"/>
                    </a:cubicBezTo>
                    <a:cubicBezTo>
                      <a:pt x="12" y="52"/>
                      <a:pt x="10" y="46"/>
                      <a:pt x="14" y="44"/>
                    </a:cubicBezTo>
                    <a:cubicBezTo>
                      <a:pt x="17" y="41"/>
                      <a:pt x="26" y="41"/>
                      <a:pt x="26" y="41"/>
                    </a:cubicBezTo>
                    <a:cubicBezTo>
                      <a:pt x="26" y="41"/>
                      <a:pt x="25" y="41"/>
                      <a:pt x="24" y="39"/>
                    </a:cubicBezTo>
                    <a:cubicBezTo>
                      <a:pt x="23" y="38"/>
                      <a:pt x="24" y="36"/>
                      <a:pt x="24" y="36"/>
                    </a:cubicBezTo>
                    <a:cubicBezTo>
                      <a:pt x="24" y="36"/>
                      <a:pt x="25" y="39"/>
                      <a:pt x="27" y="39"/>
                    </a:cubicBezTo>
                    <a:cubicBezTo>
                      <a:pt x="28" y="39"/>
                      <a:pt x="30" y="36"/>
                      <a:pt x="30" y="35"/>
                    </a:cubicBezTo>
                    <a:cubicBezTo>
                      <a:pt x="30" y="34"/>
                      <a:pt x="28" y="28"/>
                      <a:pt x="31" y="23"/>
                    </a:cubicBezTo>
                    <a:cubicBezTo>
                      <a:pt x="34" y="17"/>
                      <a:pt x="37" y="14"/>
                      <a:pt x="38" y="11"/>
                    </a:cubicBezTo>
                    <a:cubicBezTo>
                      <a:pt x="39" y="8"/>
                      <a:pt x="40" y="5"/>
                      <a:pt x="43" y="4"/>
                    </a:cubicBezTo>
                    <a:cubicBezTo>
                      <a:pt x="46" y="3"/>
                      <a:pt x="46" y="4"/>
                      <a:pt x="46" y="4"/>
                    </a:cubicBezTo>
                    <a:cubicBezTo>
                      <a:pt x="46" y="4"/>
                      <a:pt x="52" y="0"/>
                      <a:pt x="57" y="3"/>
                    </a:cubicBezTo>
                    <a:cubicBezTo>
                      <a:pt x="61" y="7"/>
                      <a:pt x="66" y="16"/>
                      <a:pt x="68" y="22"/>
                    </a:cubicBezTo>
                    <a:cubicBezTo>
                      <a:pt x="71" y="28"/>
                      <a:pt x="70" y="28"/>
                      <a:pt x="69" y="35"/>
                    </a:cubicBezTo>
                    <a:cubicBezTo>
                      <a:pt x="67" y="42"/>
                      <a:pt x="69" y="47"/>
                      <a:pt x="71" y="48"/>
                    </a:cubicBezTo>
                    <a:cubicBezTo>
                      <a:pt x="74" y="49"/>
                      <a:pt x="75" y="48"/>
                      <a:pt x="75" y="48"/>
                    </a:cubicBezTo>
                    <a:cubicBezTo>
                      <a:pt x="72" y="50"/>
                      <a:pt x="72" y="50"/>
                      <a:pt x="72" y="50"/>
                    </a:cubicBezTo>
                    <a:cubicBezTo>
                      <a:pt x="72" y="50"/>
                      <a:pt x="75" y="52"/>
                      <a:pt x="75" y="61"/>
                    </a:cubicBezTo>
                    <a:cubicBezTo>
                      <a:pt x="75" y="70"/>
                      <a:pt x="77" y="80"/>
                      <a:pt x="74" y="90"/>
                    </a:cubicBezTo>
                    <a:cubicBezTo>
                      <a:pt x="70" y="100"/>
                      <a:pt x="68" y="105"/>
                      <a:pt x="68" y="107"/>
                    </a:cubicBezTo>
                    <a:cubicBezTo>
                      <a:pt x="69" y="110"/>
                      <a:pt x="77" y="113"/>
                      <a:pt x="75" y="121"/>
                    </a:cubicBezTo>
                    <a:cubicBezTo>
                      <a:pt x="74" y="129"/>
                      <a:pt x="59" y="153"/>
                      <a:pt x="39" y="151"/>
                    </a:cubicBezTo>
                    <a:cubicBezTo>
                      <a:pt x="20" y="149"/>
                      <a:pt x="1" y="123"/>
                      <a:pt x="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9" name="Freeform 124"/>
              <p:cNvSpPr>
                <a:spLocks/>
              </p:cNvSpPr>
              <p:nvPr/>
            </p:nvSpPr>
            <p:spPr bwMode="gray">
              <a:xfrm>
                <a:off x="2394" y="2253"/>
                <a:ext cx="1151" cy="41"/>
              </a:xfrm>
              <a:custGeom>
                <a:avLst/>
                <a:gdLst>
                  <a:gd name="T0" fmla="*/ 226 w 226"/>
                  <a:gd name="T1" fmla="*/ 4 h 8"/>
                  <a:gd name="T2" fmla="*/ 222 w 226"/>
                  <a:gd name="T3" fmla="*/ 8 h 8"/>
                  <a:gd name="T4" fmla="*/ 4 w 226"/>
                  <a:gd name="T5" fmla="*/ 8 h 8"/>
                  <a:gd name="T6" fmla="*/ 0 w 226"/>
                  <a:gd name="T7" fmla="*/ 4 h 8"/>
                  <a:gd name="T8" fmla="*/ 4 w 226"/>
                  <a:gd name="T9" fmla="*/ 0 h 8"/>
                  <a:gd name="T10" fmla="*/ 222 w 226"/>
                  <a:gd name="T11" fmla="*/ 0 h 8"/>
                  <a:gd name="T12" fmla="*/ 226 w 22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26" h="8">
                    <a:moveTo>
                      <a:pt x="226" y="4"/>
                    </a:moveTo>
                    <a:cubicBezTo>
                      <a:pt x="226" y="7"/>
                      <a:pt x="224" y="8"/>
                      <a:pt x="222" y="8"/>
                    </a:cubicBezTo>
                    <a:cubicBezTo>
                      <a:pt x="4" y="8"/>
                      <a:pt x="4" y="8"/>
                      <a:pt x="4" y="8"/>
                    </a:cubicBezTo>
                    <a:cubicBezTo>
                      <a:pt x="2" y="8"/>
                      <a:pt x="0" y="7"/>
                      <a:pt x="0" y="4"/>
                    </a:cubicBezTo>
                    <a:cubicBezTo>
                      <a:pt x="0" y="2"/>
                      <a:pt x="2" y="0"/>
                      <a:pt x="4" y="0"/>
                    </a:cubicBezTo>
                    <a:cubicBezTo>
                      <a:pt x="222" y="0"/>
                      <a:pt x="222" y="0"/>
                      <a:pt x="222" y="0"/>
                    </a:cubicBezTo>
                    <a:cubicBezTo>
                      <a:pt x="224" y="0"/>
                      <a:pt x="226" y="2"/>
                      <a:pt x="2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0" name="Freeform 125"/>
              <p:cNvSpPr>
                <a:spLocks/>
              </p:cNvSpPr>
              <p:nvPr/>
            </p:nvSpPr>
            <p:spPr bwMode="gray">
              <a:xfrm>
                <a:off x="2618" y="2589"/>
                <a:ext cx="285" cy="336"/>
              </a:xfrm>
              <a:custGeom>
                <a:avLst/>
                <a:gdLst>
                  <a:gd name="T0" fmla="*/ 16 w 56"/>
                  <a:gd name="T1" fmla="*/ 20 h 66"/>
                  <a:gd name="T2" fmla="*/ 0 w 56"/>
                  <a:gd name="T3" fmla="*/ 66 h 66"/>
                  <a:gd name="T4" fmla="*/ 3 w 56"/>
                  <a:gd name="T5" fmla="*/ 66 h 66"/>
                  <a:gd name="T6" fmla="*/ 18 w 56"/>
                  <a:gd name="T7" fmla="*/ 22 h 66"/>
                  <a:gd name="T8" fmla="*/ 56 w 56"/>
                  <a:gd name="T9" fmla="*/ 3 h 66"/>
                  <a:gd name="T10" fmla="*/ 56 w 56"/>
                  <a:gd name="T11" fmla="*/ 0 h 66"/>
                  <a:gd name="T12" fmla="*/ 16 w 56"/>
                  <a:gd name="T13" fmla="*/ 20 h 66"/>
                </a:gdLst>
                <a:ahLst/>
                <a:cxnLst>
                  <a:cxn ang="0">
                    <a:pos x="T0" y="T1"/>
                  </a:cxn>
                  <a:cxn ang="0">
                    <a:pos x="T2" y="T3"/>
                  </a:cxn>
                  <a:cxn ang="0">
                    <a:pos x="T4" y="T5"/>
                  </a:cxn>
                  <a:cxn ang="0">
                    <a:pos x="T6" y="T7"/>
                  </a:cxn>
                  <a:cxn ang="0">
                    <a:pos x="T8" y="T9"/>
                  </a:cxn>
                  <a:cxn ang="0">
                    <a:pos x="T10" y="T11"/>
                  </a:cxn>
                  <a:cxn ang="0">
                    <a:pos x="T12" y="T13"/>
                  </a:cxn>
                </a:cxnLst>
                <a:rect l="0" t="0" r="r" b="b"/>
                <a:pathLst>
                  <a:path w="56" h="66">
                    <a:moveTo>
                      <a:pt x="16" y="20"/>
                    </a:moveTo>
                    <a:cubicBezTo>
                      <a:pt x="0" y="38"/>
                      <a:pt x="0" y="65"/>
                      <a:pt x="0" y="66"/>
                    </a:cubicBezTo>
                    <a:cubicBezTo>
                      <a:pt x="3" y="66"/>
                      <a:pt x="3" y="66"/>
                      <a:pt x="3" y="66"/>
                    </a:cubicBezTo>
                    <a:cubicBezTo>
                      <a:pt x="3" y="66"/>
                      <a:pt x="4" y="40"/>
                      <a:pt x="18" y="22"/>
                    </a:cubicBezTo>
                    <a:cubicBezTo>
                      <a:pt x="33" y="5"/>
                      <a:pt x="56" y="3"/>
                      <a:pt x="56" y="3"/>
                    </a:cubicBezTo>
                    <a:cubicBezTo>
                      <a:pt x="56" y="0"/>
                      <a:pt x="56" y="0"/>
                      <a:pt x="56" y="0"/>
                    </a:cubicBezTo>
                    <a:cubicBezTo>
                      <a:pt x="55" y="0"/>
                      <a:pt x="31" y="2"/>
                      <a:pt x="1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1" name="Freeform 126"/>
              <p:cNvSpPr>
                <a:spLocks/>
              </p:cNvSpPr>
              <p:nvPr/>
            </p:nvSpPr>
            <p:spPr bwMode="gray">
              <a:xfrm>
                <a:off x="2674" y="2594"/>
                <a:ext cx="235" cy="346"/>
              </a:xfrm>
              <a:custGeom>
                <a:avLst/>
                <a:gdLst>
                  <a:gd name="T0" fmla="*/ 13 w 46"/>
                  <a:gd name="T1" fmla="*/ 23 h 68"/>
                  <a:gd name="T2" fmla="*/ 3 w 46"/>
                  <a:gd name="T3" fmla="*/ 68 h 68"/>
                  <a:gd name="T4" fmla="*/ 6 w 46"/>
                  <a:gd name="T5" fmla="*/ 68 h 68"/>
                  <a:gd name="T6" fmla="*/ 15 w 46"/>
                  <a:gd name="T7" fmla="*/ 25 h 68"/>
                  <a:gd name="T8" fmla="*/ 46 w 46"/>
                  <a:gd name="T9" fmla="*/ 3 h 68"/>
                  <a:gd name="T10" fmla="*/ 45 w 46"/>
                  <a:gd name="T11" fmla="*/ 0 h 68"/>
                  <a:gd name="T12" fmla="*/ 13 w 46"/>
                  <a:gd name="T13" fmla="*/ 23 h 68"/>
                </a:gdLst>
                <a:ahLst/>
                <a:cxnLst>
                  <a:cxn ang="0">
                    <a:pos x="T0" y="T1"/>
                  </a:cxn>
                  <a:cxn ang="0">
                    <a:pos x="T2" y="T3"/>
                  </a:cxn>
                  <a:cxn ang="0">
                    <a:pos x="T4" y="T5"/>
                  </a:cxn>
                  <a:cxn ang="0">
                    <a:pos x="T6" y="T7"/>
                  </a:cxn>
                  <a:cxn ang="0">
                    <a:pos x="T8" y="T9"/>
                  </a:cxn>
                  <a:cxn ang="0">
                    <a:pos x="T10" y="T11"/>
                  </a:cxn>
                  <a:cxn ang="0">
                    <a:pos x="T12" y="T13"/>
                  </a:cxn>
                </a:cxnLst>
                <a:rect l="0" t="0" r="r" b="b"/>
                <a:pathLst>
                  <a:path w="46" h="68">
                    <a:moveTo>
                      <a:pt x="13" y="23"/>
                    </a:moveTo>
                    <a:cubicBezTo>
                      <a:pt x="0" y="44"/>
                      <a:pt x="3" y="67"/>
                      <a:pt x="3" y="68"/>
                    </a:cubicBezTo>
                    <a:cubicBezTo>
                      <a:pt x="6" y="68"/>
                      <a:pt x="6" y="68"/>
                      <a:pt x="6" y="68"/>
                    </a:cubicBezTo>
                    <a:cubicBezTo>
                      <a:pt x="6" y="67"/>
                      <a:pt x="3" y="45"/>
                      <a:pt x="15" y="25"/>
                    </a:cubicBezTo>
                    <a:cubicBezTo>
                      <a:pt x="27" y="5"/>
                      <a:pt x="46" y="3"/>
                      <a:pt x="46" y="3"/>
                    </a:cubicBezTo>
                    <a:cubicBezTo>
                      <a:pt x="45" y="0"/>
                      <a:pt x="45" y="0"/>
                      <a:pt x="45" y="0"/>
                    </a:cubicBezTo>
                    <a:cubicBezTo>
                      <a:pt x="45" y="0"/>
                      <a:pt x="26" y="2"/>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2" name="Freeform 127"/>
              <p:cNvSpPr>
                <a:spLocks/>
              </p:cNvSpPr>
              <p:nvPr/>
            </p:nvSpPr>
            <p:spPr bwMode="gray">
              <a:xfrm>
                <a:off x="2929" y="2599"/>
                <a:ext cx="285" cy="352"/>
              </a:xfrm>
              <a:custGeom>
                <a:avLst/>
                <a:gdLst>
                  <a:gd name="T0" fmla="*/ 0 w 56"/>
                  <a:gd name="T1" fmla="*/ 3 h 69"/>
                  <a:gd name="T2" fmla="*/ 34 w 56"/>
                  <a:gd name="T3" fmla="*/ 23 h 69"/>
                  <a:gd name="T4" fmla="*/ 51 w 56"/>
                  <a:gd name="T5" fmla="*/ 69 h 69"/>
                  <a:gd name="T6" fmla="*/ 54 w 56"/>
                  <a:gd name="T7" fmla="*/ 69 h 69"/>
                  <a:gd name="T8" fmla="*/ 37 w 56"/>
                  <a:gd name="T9" fmla="*/ 21 h 69"/>
                  <a:gd name="T10" fmla="*/ 0 w 56"/>
                  <a:gd name="T11" fmla="*/ 0 h 69"/>
                  <a:gd name="T12" fmla="*/ 0 w 56"/>
                  <a:gd name="T13" fmla="*/ 3 h 69"/>
                </a:gdLst>
                <a:ahLst/>
                <a:cxnLst>
                  <a:cxn ang="0">
                    <a:pos x="T0" y="T1"/>
                  </a:cxn>
                  <a:cxn ang="0">
                    <a:pos x="T2" y="T3"/>
                  </a:cxn>
                  <a:cxn ang="0">
                    <a:pos x="T4" y="T5"/>
                  </a:cxn>
                  <a:cxn ang="0">
                    <a:pos x="T6" y="T7"/>
                  </a:cxn>
                  <a:cxn ang="0">
                    <a:pos x="T8" y="T9"/>
                  </a:cxn>
                  <a:cxn ang="0">
                    <a:pos x="T10" y="T11"/>
                  </a:cxn>
                  <a:cxn ang="0">
                    <a:pos x="T12" y="T13"/>
                  </a:cxn>
                </a:cxnLst>
                <a:rect l="0" t="0" r="r" b="b"/>
                <a:pathLst>
                  <a:path w="56" h="69">
                    <a:moveTo>
                      <a:pt x="0" y="3"/>
                    </a:moveTo>
                    <a:cubicBezTo>
                      <a:pt x="0" y="3"/>
                      <a:pt x="19" y="4"/>
                      <a:pt x="34" y="23"/>
                    </a:cubicBezTo>
                    <a:cubicBezTo>
                      <a:pt x="53" y="44"/>
                      <a:pt x="51" y="69"/>
                      <a:pt x="51" y="69"/>
                    </a:cubicBezTo>
                    <a:cubicBezTo>
                      <a:pt x="54" y="69"/>
                      <a:pt x="54" y="69"/>
                      <a:pt x="54" y="69"/>
                    </a:cubicBezTo>
                    <a:cubicBezTo>
                      <a:pt x="54" y="68"/>
                      <a:pt x="56" y="43"/>
                      <a:pt x="37" y="21"/>
                    </a:cubicBezTo>
                    <a:cubicBezTo>
                      <a:pt x="20" y="1"/>
                      <a:pt x="1" y="0"/>
                      <a:pt x="0" y="0"/>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3" name="Freeform 128"/>
              <p:cNvSpPr>
                <a:spLocks/>
              </p:cNvSpPr>
              <p:nvPr/>
            </p:nvSpPr>
            <p:spPr bwMode="gray">
              <a:xfrm>
                <a:off x="2919" y="2589"/>
                <a:ext cx="234" cy="316"/>
              </a:xfrm>
              <a:custGeom>
                <a:avLst/>
                <a:gdLst>
                  <a:gd name="T0" fmla="*/ 0 w 46"/>
                  <a:gd name="T1" fmla="*/ 3 h 62"/>
                  <a:gd name="T2" fmla="*/ 1 w 46"/>
                  <a:gd name="T3" fmla="*/ 6 h 62"/>
                  <a:gd name="T4" fmla="*/ 30 w 46"/>
                  <a:gd name="T5" fmla="*/ 23 h 62"/>
                  <a:gd name="T6" fmla="*/ 40 w 46"/>
                  <a:gd name="T7" fmla="*/ 62 h 62"/>
                  <a:gd name="T8" fmla="*/ 43 w 46"/>
                  <a:gd name="T9" fmla="*/ 62 h 62"/>
                  <a:gd name="T10" fmla="*/ 32 w 46"/>
                  <a:gd name="T11" fmla="*/ 22 h 62"/>
                  <a:gd name="T12" fmla="*/ 0 w 46"/>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46" h="62">
                    <a:moveTo>
                      <a:pt x="0" y="3"/>
                    </a:moveTo>
                    <a:cubicBezTo>
                      <a:pt x="1" y="6"/>
                      <a:pt x="1" y="6"/>
                      <a:pt x="1" y="6"/>
                    </a:cubicBezTo>
                    <a:cubicBezTo>
                      <a:pt x="2" y="6"/>
                      <a:pt x="17" y="4"/>
                      <a:pt x="30" y="23"/>
                    </a:cubicBezTo>
                    <a:cubicBezTo>
                      <a:pt x="43" y="43"/>
                      <a:pt x="40" y="62"/>
                      <a:pt x="40" y="62"/>
                    </a:cubicBezTo>
                    <a:cubicBezTo>
                      <a:pt x="43" y="62"/>
                      <a:pt x="43" y="62"/>
                      <a:pt x="43" y="62"/>
                    </a:cubicBezTo>
                    <a:cubicBezTo>
                      <a:pt x="43" y="62"/>
                      <a:pt x="46" y="43"/>
                      <a:pt x="32" y="22"/>
                    </a:cubicBezTo>
                    <a:cubicBezTo>
                      <a:pt x="18" y="0"/>
                      <a:pt x="1"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4" name="Freeform 129"/>
              <p:cNvSpPr>
                <a:spLocks/>
              </p:cNvSpPr>
              <p:nvPr/>
            </p:nvSpPr>
            <p:spPr bwMode="gray">
              <a:xfrm>
                <a:off x="2577" y="1703"/>
                <a:ext cx="612" cy="1304"/>
              </a:xfrm>
              <a:custGeom>
                <a:avLst/>
                <a:gdLst>
                  <a:gd name="T0" fmla="*/ 31 w 120"/>
                  <a:gd name="T1" fmla="*/ 114 h 256"/>
                  <a:gd name="T2" fmla="*/ 28 w 120"/>
                  <a:gd name="T3" fmla="*/ 89 h 256"/>
                  <a:gd name="T4" fmla="*/ 49 w 120"/>
                  <a:gd name="T5" fmla="*/ 57 h 256"/>
                  <a:gd name="T6" fmla="*/ 59 w 120"/>
                  <a:gd name="T7" fmla="*/ 51 h 256"/>
                  <a:gd name="T8" fmla="*/ 56 w 120"/>
                  <a:gd name="T9" fmla="*/ 48 h 256"/>
                  <a:gd name="T10" fmla="*/ 51 w 120"/>
                  <a:gd name="T11" fmla="*/ 29 h 256"/>
                  <a:gd name="T12" fmla="*/ 50 w 120"/>
                  <a:gd name="T13" fmla="*/ 19 h 256"/>
                  <a:gd name="T14" fmla="*/ 54 w 120"/>
                  <a:gd name="T15" fmla="*/ 7 h 256"/>
                  <a:gd name="T16" fmla="*/ 88 w 120"/>
                  <a:gd name="T17" fmla="*/ 15 h 256"/>
                  <a:gd name="T18" fmla="*/ 84 w 120"/>
                  <a:gd name="T19" fmla="*/ 42 h 256"/>
                  <a:gd name="T20" fmla="*/ 88 w 120"/>
                  <a:gd name="T21" fmla="*/ 49 h 256"/>
                  <a:gd name="T22" fmla="*/ 119 w 120"/>
                  <a:gd name="T23" fmla="*/ 74 h 256"/>
                  <a:gd name="T24" fmla="*/ 111 w 120"/>
                  <a:gd name="T25" fmla="*/ 115 h 256"/>
                  <a:gd name="T26" fmla="*/ 113 w 120"/>
                  <a:gd name="T27" fmla="*/ 161 h 256"/>
                  <a:gd name="T28" fmla="*/ 108 w 120"/>
                  <a:gd name="T29" fmla="*/ 190 h 256"/>
                  <a:gd name="T30" fmla="*/ 101 w 120"/>
                  <a:gd name="T31" fmla="*/ 220 h 256"/>
                  <a:gd name="T32" fmla="*/ 94 w 120"/>
                  <a:gd name="T33" fmla="*/ 225 h 256"/>
                  <a:gd name="T34" fmla="*/ 100 w 120"/>
                  <a:gd name="T35" fmla="*/ 248 h 256"/>
                  <a:gd name="T36" fmla="*/ 82 w 120"/>
                  <a:gd name="T37" fmla="*/ 248 h 256"/>
                  <a:gd name="T38" fmla="*/ 78 w 120"/>
                  <a:gd name="T39" fmla="*/ 244 h 256"/>
                  <a:gd name="T40" fmla="*/ 78 w 120"/>
                  <a:gd name="T41" fmla="*/ 233 h 256"/>
                  <a:gd name="T42" fmla="*/ 84 w 120"/>
                  <a:gd name="T43" fmla="*/ 219 h 256"/>
                  <a:gd name="T44" fmla="*/ 85 w 120"/>
                  <a:gd name="T45" fmla="*/ 207 h 256"/>
                  <a:gd name="T46" fmla="*/ 86 w 120"/>
                  <a:gd name="T47" fmla="*/ 176 h 256"/>
                  <a:gd name="T48" fmla="*/ 54 w 120"/>
                  <a:gd name="T49" fmla="*/ 183 h 256"/>
                  <a:gd name="T50" fmla="*/ 30 w 120"/>
                  <a:gd name="T51" fmla="*/ 182 h 256"/>
                  <a:gd name="T52" fmla="*/ 27 w 120"/>
                  <a:gd name="T53" fmla="*/ 229 h 256"/>
                  <a:gd name="T54" fmla="*/ 24 w 120"/>
                  <a:gd name="T55" fmla="*/ 242 h 256"/>
                  <a:gd name="T56" fmla="*/ 23 w 120"/>
                  <a:gd name="T57" fmla="*/ 255 h 256"/>
                  <a:gd name="T58" fmla="*/ 7 w 120"/>
                  <a:gd name="T59" fmla="*/ 252 h 256"/>
                  <a:gd name="T60" fmla="*/ 4 w 120"/>
                  <a:gd name="T61" fmla="*/ 244 h 256"/>
                  <a:gd name="T62" fmla="*/ 9 w 120"/>
                  <a:gd name="T63" fmla="*/ 230 h 256"/>
                  <a:gd name="T64" fmla="*/ 5 w 120"/>
                  <a:gd name="T65" fmla="*/ 209 h 256"/>
                  <a:gd name="T66" fmla="*/ 7 w 120"/>
                  <a:gd name="T67" fmla="*/ 162 h 256"/>
                  <a:gd name="T68" fmla="*/ 36 w 120"/>
                  <a:gd name="T69" fmla="*/ 133 h 256"/>
                  <a:gd name="T70" fmla="*/ 38 w 120"/>
                  <a:gd name="T71" fmla="*/ 11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256">
                    <a:moveTo>
                      <a:pt x="38" y="115"/>
                    </a:moveTo>
                    <a:cubicBezTo>
                      <a:pt x="38" y="115"/>
                      <a:pt x="35" y="117"/>
                      <a:pt x="31" y="114"/>
                    </a:cubicBezTo>
                    <a:cubicBezTo>
                      <a:pt x="27" y="111"/>
                      <a:pt x="24" y="102"/>
                      <a:pt x="24" y="99"/>
                    </a:cubicBezTo>
                    <a:cubicBezTo>
                      <a:pt x="25" y="96"/>
                      <a:pt x="27" y="97"/>
                      <a:pt x="28" y="89"/>
                    </a:cubicBezTo>
                    <a:cubicBezTo>
                      <a:pt x="29" y="82"/>
                      <a:pt x="27" y="71"/>
                      <a:pt x="30" y="66"/>
                    </a:cubicBezTo>
                    <a:cubicBezTo>
                      <a:pt x="32" y="61"/>
                      <a:pt x="43" y="59"/>
                      <a:pt x="49" y="57"/>
                    </a:cubicBezTo>
                    <a:cubicBezTo>
                      <a:pt x="55" y="55"/>
                      <a:pt x="58" y="54"/>
                      <a:pt x="58" y="54"/>
                    </a:cubicBezTo>
                    <a:cubicBezTo>
                      <a:pt x="58" y="54"/>
                      <a:pt x="58" y="52"/>
                      <a:pt x="59" y="51"/>
                    </a:cubicBezTo>
                    <a:cubicBezTo>
                      <a:pt x="60" y="49"/>
                      <a:pt x="60" y="49"/>
                      <a:pt x="60" y="49"/>
                    </a:cubicBezTo>
                    <a:cubicBezTo>
                      <a:pt x="60" y="49"/>
                      <a:pt x="57" y="51"/>
                      <a:pt x="56" y="48"/>
                    </a:cubicBezTo>
                    <a:cubicBezTo>
                      <a:pt x="55" y="45"/>
                      <a:pt x="54" y="41"/>
                      <a:pt x="52" y="38"/>
                    </a:cubicBezTo>
                    <a:cubicBezTo>
                      <a:pt x="51" y="34"/>
                      <a:pt x="52" y="32"/>
                      <a:pt x="51" y="29"/>
                    </a:cubicBezTo>
                    <a:cubicBezTo>
                      <a:pt x="51" y="27"/>
                      <a:pt x="49" y="24"/>
                      <a:pt x="49" y="22"/>
                    </a:cubicBezTo>
                    <a:cubicBezTo>
                      <a:pt x="49" y="19"/>
                      <a:pt x="50" y="19"/>
                      <a:pt x="50" y="19"/>
                    </a:cubicBezTo>
                    <a:cubicBezTo>
                      <a:pt x="50" y="19"/>
                      <a:pt x="47" y="17"/>
                      <a:pt x="50" y="12"/>
                    </a:cubicBezTo>
                    <a:cubicBezTo>
                      <a:pt x="54" y="7"/>
                      <a:pt x="54" y="7"/>
                      <a:pt x="54" y="7"/>
                    </a:cubicBezTo>
                    <a:cubicBezTo>
                      <a:pt x="54" y="7"/>
                      <a:pt x="55" y="2"/>
                      <a:pt x="66" y="1"/>
                    </a:cubicBezTo>
                    <a:cubicBezTo>
                      <a:pt x="78" y="0"/>
                      <a:pt x="84" y="4"/>
                      <a:pt x="88" y="15"/>
                    </a:cubicBezTo>
                    <a:cubicBezTo>
                      <a:pt x="92" y="25"/>
                      <a:pt x="87" y="36"/>
                      <a:pt x="86" y="39"/>
                    </a:cubicBezTo>
                    <a:cubicBezTo>
                      <a:pt x="84" y="41"/>
                      <a:pt x="84" y="42"/>
                      <a:pt x="84" y="42"/>
                    </a:cubicBezTo>
                    <a:cubicBezTo>
                      <a:pt x="84" y="42"/>
                      <a:pt x="85" y="43"/>
                      <a:pt x="86" y="45"/>
                    </a:cubicBezTo>
                    <a:cubicBezTo>
                      <a:pt x="88" y="48"/>
                      <a:pt x="88" y="49"/>
                      <a:pt x="88" y="49"/>
                    </a:cubicBezTo>
                    <a:cubicBezTo>
                      <a:pt x="88" y="49"/>
                      <a:pt x="99" y="52"/>
                      <a:pt x="109" y="55"/>
                    </a:cubicBezTo>
                    <a:cubicBezTo>
                      <a:pt x="119" y="59"/>
                      <a:pt x="118" y="62"/>
                      <a:pt x="119" y="74"/>
                    </a:cubicBezTo>
                    <a:cubicBezTo>
                      <a:pt x="120" y="86"/>
                      <a:pt x="118" y="95"/>
                      <a:pt x="116" y="98"/>
                    </a:cubicBezTo>
                    <a:cubicBezTo>
                      <a:pt x="115" y="102"/>
                      <a:pt x="112" y="109"/>
                      <a:pt x="111" y="115"/>
                    </a:cubicBezTo>
                    <a:cubicBezTo>
                      <a:pt x="111" y="122"/>
                      <a:pt x="111" y="133"/>
                      <a:pt x="115" y="142"/>
                    </a:cubicBezTo>
                    <a:cubicBezTo>
                      <a:pt x="118" y="150"/>
                      <a:pt x="113" y="154"/>
                      <a:pt x="113" y="161"/>
                    </a:cubicBezTo>
                    <a:cubicBezTo>
                      <a:pt x="113" y="169"/>
                      <a:pt x="112" y="170"/>
                      <a:pt x="110" y="172"/>
                    </a:cubicBezTo>
                    <a:cubicBezTo>
                      <a:pt x="109" y="174"/>
                      <a:pt x="110" y="180"/>
                      <a:pt x="108" y="190"/>
                    </a:cubicBezTo>
                    <a:cubicBezTo>
                      <a:pt x="106" y="201"/>
                      <a:pt x="104" y="213"/>
                      <a:pt x="103" y="216"/>
                    </a:cubicBezTo>
                    <a:cubicBezTo>
                      <a:pt x="103" y="219"/>
                      <a:pt x="103" y="219"/>
                      <a:pt x="101" y="220"/>
                    </a:cubicBezTo>
                    <a:cubicBezTo>
                      <a:pt x="98" y="220"/>
                      <a:pt x="95" y="220"/>
                      <a:pt x="95" y="220"/>
                    </a:cubicBezTo>
                    <a:cubicBezTo>
                      <a:pt x="95" y="220"/>
                      <a:pt x="96" y="221"/>
                      <a:pt x="94" y="225"/>
                    </a:cubicBezTo>
                    <a:cubicBezTo>
                      <a:pt x="93" y="229"/>
                      <a:pt x="92" y="233"/>
                      <a:pt x="94" y="236"/>
                    </a:cubicBezTo>
                    <a:cubicBezTo>
                      <a:pt x="96" y="240"/>
                      <a:pt x="100" y="244"/>
                      <a:pt x="100" y="248"/>
                    </a:cubicBezTo>
                    <a:cubicBezTo>
                      <a:pt x="100" y="251"/>
                      <a:pt x="98" y="253"/>
                      <a:pt x="92" y="254"/>
                    </a:cubicBezTo>
                    <a:cubicBezTo>
                      <a:pt x="86" y="254"/>
                      <a:pt x="82" y="251"/>
                      <a:pt x="82" y="248"/>
                    </a:cubicBezTo>
                    <a:cubicBezTo>
                      <a:pt x="81" y="246"/>
                      <a:pt x="81" y="245"/>
                      <a:pt x="81" y="245"/>
                    </a:cubicBezTo>
                    <a:cubicBezTo>
                      <a:pt x="78" y="244"/>
                      <a:pt x="78" y="244"/>
                      <a:pt x="78" y="244"/>
                    </a:cubicBezTo>
                    <a:cubicBezTo>
                      <a:pt x="78" y="244"/>
                      <a:pt x="75" y="240"/>
                      <a:pt x="75" y="238"/>
                    </a:cubicBezTo>
                    <a:cubicBezTo>
                      <a:pt x="75" y="236"/>
                      <a:pt x="77" y="234"/>
                      <a:pt x="78" y="233"/>
                    </a:cubicBezTo>
                    <a:cubicBezTo>
                      <a:pt x="79" y="231"/>
                      <a:pt x="79" y="226"/>
                      <a:pt x="81" y="223"/>
                    </a:cubicBezTo>
                    <a:cubicBezTo>
                      <a:pt x="82" y="221"/>
                      <a:pt x="84" y="219"/>
                      <a:pt x="84" y="219"/>
                    </a:cubicBezTo>
                    <a:cubicBezTo>
                      <a:pt x="84" y="219"/>
                      <a:pt x="83" y="219"/>
                      <a:pt x="83" y="217"/>
                    </a:cubicBezTo>
                    <a:cubicBezTo>
                      <a:pt x="83" y="215"/>
                      <a:pt x="84" y="217"/>
                      <a:pt x="85" y="207"/>
                    </a:cubicBezTo>
                    <a:cubicBezTo>
                      <a:pt x="85" y="196"/>
                      <a:pt x="85" y="190"/>
                      <a:pt x="85" y="184"/>
                    </a:cubicBezTo>
                    <a:cubicBezTo>
                      <a:pt x="85" y="178"/>
                      <a:pt x="86" y="176"/>
                      <a:pt x="86" y="176"/>
                    </a:cubicBezTo>
                    <a:cubicBezTo>
                      <a:pt x="86" y="176"/>
                      <a:pt x="84" y="175"/>
                      <a:pt x="77" y="175"/>
                    </a:cubicBezTo>
                    <a:cubicBezTo>
                      <a:pt x="71" y="175"/>
                      <a:pt x="65" y="183"/>
                      <a:pt x="54" y="183"/>
                    </a:cubicBezTo>
                    <a:cubicBezTo>
                      <a:pt x="44" y="184"/>
                      <a:pt x="37" y="181"/>
                      <a:pt x="37" y="181"/>
                    </a:cubicBezTo>
                    <a:cubicBezTo>
                      <a:pt x="37" y="181"/>
                      <a:pt x="30" y="182"/>
                      <a:pt x="30" y="182"/>
                    </a:cubicBezTo>
                    <a:cubicBezTo>
                      <a:pt x="29" y="183"/>
                      <a:pt x="29" y="187"/>
                      <a:pt x="29" y="202"/>
                    </a:cubicBezTo>
                    <a:cubicBezTo>
                      <a:pt x="29" y="217"/>
                      <a:pt x="27" y="227"/>
                      <a:pt x="27" y="229"/>
                    </a:cubicBezTo>
                    <a:cubicBezTo>
                      <a:pt x="27" y="231"/>
                      <a:pt x="23" y="231"/>
                      <a:pt x="23" y="231"/>
                    </a:cubicBezTo>
                    <a:cubicBezTo>
                      <a:pt x="23" y="231"/>
                      <a:pt x="24" y="234"/>
                      <a:pt x="24" y="242"/>
                    </a:cubicBezTo>
                    <a:cubicBezTo>
                      <a:pt x="23" y="250"/>
                      <a:pt x="22" y="249"/>
                      <a:pt x="22" y="249"/>
                    </a:cubicBezTo>
                    <a:cubicBezTo>
                      <a:pt x="22" y="249"/>
                      <a:pt x="24" y="255"/>
                      <a:pt x="23" y="255"/>
                    </a:cubicBezTo>
                    <a:cubicBezTo>
                      <a:pt x="21" y="255"/>
                      <a:pt x="7" y="256"/>
                      <a:pt x="7" y="254"/>
                    </a:cubicBezTo>
                    <a:cubicBezTo>
                      <a:pt x="7" y="253"/>
                      <a:pt x="7" y="252"/>
                      <a:pt x="7" y="252"/>
                    </a:cubicBezTo>
                    <a:cubicBezTo>
                      <a:pt x="7" y="252"/>
                      <a:pt x="1" y="252"/>
                      <a:pt x="1" y="251"/>
                    </a:cubicBezTo>
                    <a:cubicBezTo>
                      <a:pt x="1" y="250"/>
                      <a:pt x="0" y="247"/>
                      <a:pt x="4" y="244"/>
                    </a:cubicBezTo>
                    <a:cubicBezTo>
                      <a:pt x="7" y="241"/>
                      <a:pt x="9" y="235"/>
                      <a:pt x="9" y="232"/>
                    </a:cubicBezTo>
                    <a:cubicBezTo>
                      <a:pt x="9" y="228"/>
                      <a:pt x="9" y="230"/>
                      <a:pt x="9" y="230"/>
                    </a:cubicBezTo>
                    <a:cubicBezTo>
                      <a:pt x="9" y="230"/>
                      <a:pt x="6" y="229"/>
                      <a:pt x="6" y="228"/>
                    </a:cubicBezTo>
                    <a:cubicBezTo>
                      <a:pt x="6" y="226"/>
                      <a:pt x="5" y="218"/>
                      <a:pt x="5" y="209"/>
                    </a:cubicBezTo>
                    <a:cubicBezTo>
                      <a:pt x="5" y="199"/>
                      <a:pt x="3" y="189"/>
                      <a:pt x="3" y="181"/>
                    </a:cubicBezTo>
                    <a:cubicBezTo>
                      <a:pt x="3" y="174"/>
                      <a:pt x="2" y="167"/>
                      <a:pt x="7" y="162"/>
                    </a:cubicBezTo>
                    <a:cubicBezTo>
                      <a:pt x="13" y="158"/>
                      <a:pt x="16" y="151"/>
                      <a:pt x="21" y="146"/>
                    </a:cubicBezTo>
                    <a:cubicBezTo>
                      <a:pt x="27" y="141"/>
                      <a:pt x="32" y="136"/>
                      <a:pt x="36" y="133"/>
                    </a:cubicBezTo>
                    <a:cubicBezTo>
                      <a:pt x="37" y="132"/>
                      <a:pt x="39" y="127"/>
                      <a:pt x="39" y="123"/>
                    </a:cubicBezTo>
                    <a:cubicBezTo>
                      <a:pt x="39" y="119"/>
                      <a:pt x="38" y="115"/>
                      <a:pt x="38"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5" name="Rectangle 130"/>
              <p:cNvSpPr>
                <a:spLocks noChangeArrowheads="1"/>
              </p:cNvSpPr>
              <p:nvPr/>
            </p:nvSpPr>
            <p:spPr bwMode="gray">
              <a:xfrm>
                <a:off x="2842" y="2640"/>
                <a:ext cx="245"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26" name="Freeform 132"/>
              <p:cNvSpPr>
                <a:spLocks/>
              </p:cNvSpPr>
              <p:nvPr/>
            </p:nvSpPr>
            <p:spPr bwMode="gray">
              <a:xfrm>
                <a:off x="2781" y="2284"/>
                <a:ext cx="352" cy="56"/>
              </a:xfrm>
              <a:custGeom>
                <a:avLst/>
                <a:gdLst>
                  <a:gd name="T0" fmla="*/ 3 w 69"/>
                  <a:gd name="T1" fmla="*/ 1 h 11"/>
                  <a:gd name="T2" fmla="*/ 35 w 69"/>
                  <a:gd name="T3" fmla="*/ 1 h 11"/>
                  <a:gd name="T4" fmla="*/ 64 w 69"/>
                  <a:gd name="T5" fmla="*/ 0 h 11"/>
                  <a:gd name="T6" fmla="*/ 69 w 69"/>
                  <a:gd name="T7" fmla="*/ 2 h 11"/>
                  <a:gd name="T8" fmla="*/ 67 w 69"/>
                  <a:gd name="T9" fmla="*/ 9 h 11"/>
                  <a:gd name="T10" fmla="*/ 36 w 69"/>
                  <a:gd name="T11" fmla="*/ 11 h 11"/>
                  <a:gd name="T12" fmla="*/ 2 w 69"/>
                  <a:gd name="T13" fmla="*/ 10 h 11"/>
                  <a:gd name="T14" fmla="*/ 0 w 69"/>
                  <a:gd name="T15" fmla="*/ 3 h 11"/>
                  <a:gd name="T16" fmla="*/ 3 w 69"/>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
                    <a:moveTo>
                      <a:pt x="3" y="1"/>
                    </a:moveTo>
                    <a:cubicBezTo>
                      <a:pt x="3" y="1"/>
                      <a:pt x="12" y="1"/>
                      <a:pt x="35" y="1"/>
                    </a:cubicBezTo>
                    <a:cubicBezTo>
                      <a:pt x="57" y="1"/>
                      <a:pt x="64" y="0"/>
                      <a:pt x="64" y="0"/>
                    </a:cubicBezTo>
                    <a:cubicBezTo>
                      <a:pt x="69" y="2"/>
                      <a:pt x="69" y="2"/>
                      <a:pt x="69" y="2"/>
                    </a:cubicBezTo>
                    <a:cubicBezTo>
                      <a:pt x="67" y="9"/>
                      <a:pt x="67" y="9"/>
                      <a:pt x="67" y="9"/>
                    </a:cubicBezTo>
                    <a:cubicBezTo>
                      <a:pt x="67" y="9"/>
                      <a:pt x="53" y="11"/>
                      <a:pt x="36" y="11"/>
                    </a:cubicBezTo>
                    <a:cubicBezTo>
                      <a:pt x="19" y="11"/>
                      <a:pt x="2" y="10"/>
                      <a:pt x="2" y="10"/>
                    </a:cubicBezTo>
                    <a:cubicBezTo>
                      <a:pt x="0" y="3"/>
                      <a:pt x="0" y="3"/>
                      <a:pt x="0" y="3"/>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7" name="Freeform 133"/>
              <p:cNvSpPr>
                <a:spLocks/>
              </p:cNvSpPr>
              <p:nvPr/>
            </p:nvSpPr>
            <p:spPr bwMode="gray">
              <a:xfrm>
                <a:off x="2791" y="2330"/>
                <a:ext cx="331" cy="112"/>
              </a:xfrm>
              <a:custGeom>
                <a:avLst/>
                <a:gdLst>
                  <a:gd name="T0" fmla="*/ 0 w 65"/>
                  <a:gd name="T1" fmla="*/ 0 h 22"/>
                  <a:gd name="T2" fmla="*/ 36 w 65"/>
                  <a:gd name="T3" fmla="*/ 0 h 22"/>
                  <a:gd name="T4" fmla="*/ 65 w 65"/>
                  <a:gd name="T5" fmla="*/ 0 h 22"/>
                  <a:gd name="T6" fmla="*/ 61 w 65"/>
                  <a:gd name="T7" fmla="*/ 19 h 22"/>
                  <a:gd name="T8" fmla="*/ 33 w 65"/>
                  <a:gd name="T9" fmla="*/ 22 h 22"/>
                  <a:gd name="T10" fmla="*/ 3 w 65"/>
                  <a:gd name="T11" fmla="*/ 21 h 22"/>
                  <a:gd name="T12" fmla="*/ 0 w 6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5" h="22">
                    <a:moveTo>
                      <a:pt x="0" y="0"/>
                    </a:moveTo>
                    <a:cubicBezTo>
                      <a:pt x="0" y="0"/>
                      <a:pt x="18" y="1"/>
                      <a:pt x="36" y="0"/>
                    </a:cubicBezTo>
                    <a:cubicBezTo>
                      <a:pt x="54" y="0"/>
                      <a:pt x="65" y="0"/>
                      <a:pt x="65" y="0"/>
                    </a:cubicBezTo>
                    <a:cubicBezTo>
                      <a:pt x="61" y="19"/>
                      <a:pt x="61" y="19"/>
                      <a:pt x="61" y="19"/>
                    </a:cubicBezTo>
                    <a:cubicBezTo>
                      <a:pt x="61" y="19"/>
                      <a:pt x="48" y="22"/>
                      <a:pt x="33" y="22"/>
                    </a:cubicBezTo>
                    <a:cubicBezTo>
                      <a:pt x="18" y="22"/>
                      <a:pt x="3" y="21"/>
                      <a:pt x="3" y="2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8" name="Freeform 134"/>
              <p:cNvSpPr>
                <a:spLocks/>
              </p:cNvSpPr>
              <p:nvPr/>
            </p:nvSpPr>
            <p:spPr bwMode="gray">
              <a:xfrm>
                <a:off x="2812" y="2421"/>
                <a:ext cx="290" cy="77"/>
              </a:xfrm>
              <a:custGeom>
                <a:avLst/>
                <a:gdLst>
                  <a:gd name="T0" fmla="*/ 0 w 57"/>
                  <a:gd name="T1" fmla="*/ 2 h 15"/>
                  <a:gd name="T2" fmla="*/ 31 w 57"/>
                  <a:gd name="T3" fmla="*/ 3 h 15"/>
                  <a:gd name="T4" fmla="*/ 57 w 57"/>
                  <a:gd name="T5" fmla="*/ 0 h 15"/>
                  <a:gd name="T6" fmla="*/ 55 w 57"/>
                  <a:gd name="T7" fmla="*/ 13 h 15"/>
                  <a:gd name="T8" fmla="*/ 31 w 57"/>
                  <a:gd name="T9" fmla="*/ 15 h 15"/>
                  <a:gd name="T10" fmla="*/ 2 w 57"/>
                  <a:gd name="T11" fmla="*/ 14 h 15"/>
                  <a:gd name="T12" fmla="*/ 0 w 57"/>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7" h="15">
                    <a:moveTo>
                      <a:pt x="0" y="2"/>
                    </a:moveTo>
                    <a:cubicBezTo>
                      <a:pt x="0" y="2"/>
                      <a:pt x="11" y="3"/>
                      <a:pt x="31" y="3"/>
                    </a:cubicBezTo>
                    <a:cubicBezTo>
                      <a:pt x="50" y="2"/>
                      <a:pt x="57" y="0"/>
                      <a:pt x="57" y="0"/>
                    </a:cubicBezTo>
                    <a:cubicBezTo>
                      <a:pt x="55" y="13"/>
                      <a:pt x="55" y="13"/>
                      <a:pt x="55" y="13"/>
                    </a:cubicBezTo>
                    <a:cubicBezTo>
                      <a:pt x="55" y="13"/>
                      <a:pt x="46" y="15"/>
                      <a:pt x="31" y="15"/>
                    </a:cubicBezTo>
                    <a:cubicBezTo>
                      <a:pt x="16" y="15"/>
                      <a:pt x="2" y="14"/>
                      <a:pt x="2" y="14"/>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9" name="Freeform 135"/>
              <p:cNvSpPr>
                <a:spLocks/>
              </p:cNvSpPr>
              <p:nvPr/>
            </p:nvSpPr>
            <p:spPr bwMode="gray">
              <a:xfrm>
                <a:off x="2710" y="2610"/>
                <a:ext cx="30" cy="386"/>
              </a:xfrm>
              <a:custGeom>
                <a:avLst/>
                <a:gdLst>
                  <a:gd name="T0" fmla="*/ 0 w 30"/>
                  <a:gd name="T1" fmla="*/ 386 h 386"/>
                  <a:gd name="T2" fmla="*/ 10 w 30"/>
                  <a:gd name="T3" fmla="*/ 386 h 386"/>
                  <a:gd name="T4" fmla="*/ 30 w 30"/>
                  <a:gd name="T5" fmla="*/ 0 h 386"/>
                  <a:gd name="T6" fmla="*/ 20 w 30"/>
                  <a:gd name="T7" fmla="*/ 0 h 386"/>
                  <a:gd name="T8" fmla="*/ 0 w 30"/>
                  <a:gd name="T9" fmla="*/ 386 h 386"/>
                </a:gdLst>
                <a:ahLst/>
                <a:cxnLst>
                  <a:cxn ang="0">
                    <a:pos x="T0" y="T1"/>
                  </a:cxn>
                  <a:cxn ang="0">
                    <a:pos x="T2" y="T3"/>
                  </a:cxn>
                  <a:cxn ang="0">
                    <a:pos x="T4" y="T5"/>
                  </a:cxn>
                  <a:cxn ang="0">
                    <a:pos x="T6" y="T7"/>
                  </a:cxn>
                  <a:cxn ang="0">
                    <a:pos x="T8" y="T9"/>
                  </a:cxn>
                </a:cxnLst>
                <a:rect l="0" t="0" r="r" b="b"/>
                <a:pathLst>
                  <a:path w="30" h="386">
                    <a:moveTo>
                      <a:pt x="0" y="386"/>
                    </a:moveTo>
                    <a:lnTo>
                      <a:pt x="10" y="386"/>
                    </a:lnTo>
                    <a:lnTo>
                      <a:pt x="30" y="0"/>
                    </a:lnTo>
                    <a:lnTo>
                      <a:pt x="20" y="0"/>
                    </a:lnTo>
                    <a:lnTo>
                      <a:pt x="0" y="3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0" name="Freeform 136"/>
              <p:cNvSpPr>
                <a:spLocks/>
              </p:cNvSpPr>
              <p:nvPr/>
            </p:nvSpPr>
            <p:spPr bwMode="gray">
              <a:xfrm>
                <a:off x="3036" y="2589"/>
                <a:ext cx="51" cy="402"/>
              </a:xfrm>
              <a:custGeom>
                <a:avLst/>
                <a:gdLst>
                  <a:gd name="T0" fmla="*/ 0 w 51"/>
                  <a:gd name="T1" fmla="*/ 5 h 402"/>
                  <a:gd name="T2" fmla="*/ 41 w 51"/>
                  <a:gd name="T3" fmla="*/ 402 h 402"/>
                  <a:gd name="T4" fmla="*/ 51 w 51"/>
                  <a:gd name="T5" fmla="*/ 397 h 402"/>
                  <a:gd name="T6" fmla="*/ 10 w 51"/>
                  <a:gd name="T7" fmla="*/ 0 h 402"/>
                  <a:gd name="T8" fmla="*/ 0 w 51"/>
                  <a:gd name="T9" fmla="*/ 5 h 402"/>
                </a:gdLst>
                <a:ahLst/>
                <a:cxnLst>
                  <a:cxn ang="0">
                    <a:pos x="T0" y="T1"/>
                  </a:cxn>
                  <a:cxn ang="0">
                    <a:pos x="T2" y="T3"/>
                  </a:cxn>
                  <a:cxn ang="0">
                    <a:pos x="T4" y="T5"/>
                  </a:cxn>
                  <a:cxn ang="0">
                    <a:pos x="T6" y="T7"/>
                  </a:cxn>
                  <a:cxn ang="0">
                    <a:pos x="T8" y="T9"/>
                  </a:cxn>
                </a:cxnLst>
                <a:rect l="0" t="0" r="r" b="b"/>
                <a:pathLst>
                  <a:path w="51" h="402">
                    <a:moveTo>
                      <a:pt x="0" y="5"/>
                    </a:moveTo>
                    <a:lnTo>
                      <a:pt x="41" y="402"/>
                    </a:lnTo>
                    <a:lnTo>
                      <a:pt x="51" y="397"/>
                    </a:lnTo>
                    <a:lnTo>
                      <a:pt x="10"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1" name="Freeform 137"/>
              <p:cNvSpPr>
                <a:spLocks/>
              </p:cNvSpPr>
              <p:nvPr/>
            </p:nvSpPr>
            <p:spPr bwMode="gray">
              <a:xfrm>
                <a:off x="2730" y="2640"/>
                <a:ext cx="128" cy="26"/>
              </a:xfrm>
              <a:custGeom>
                <a:avLst/>
                <a:gdLst>
                  <a:gd name="T0" fmla="*/ 22 w 25"/>
                  <a:gd name="T1" fmla="*/ 2 h 5"/>
                  <a:gd name="T2" fmla="*/ 1 w 25"/>
                  <a:gd name="T3" fmla="*/ 2 h 5"/>
                  <a:gd name="T4" fmla="*/ 0 w 25"/>
                  <a:gd name="T5" fmla="*/ 4 h 5"/>
                  <a:gd name="T6" fmla="*/ 24 w 25"/>
                  <a:gd name="T7" fmla="*/ 4 h 5"/>
                  <a:gd name="T8" fmla="*/ 25 w 25"/>
                  <a:gd name="T9" fmla="*/ 2 h 5"/>
                  <a:gd name="T10" fmla="*/ 25 w 25"/>
                  <a:gd name="T11" fmla="*/ 2 h 5"/>
                  <a:gd name="T12" fmla="*/ 24 w 25"/>
                  <a:gd name="T13" fmla="*/ 0 h 5"/>
                  <a:gd name="T14" fmla="*/ 22 w 2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5">
                    <a:moveTo>
                      <a:pt x="22" y="2"/>
                    </a:moveTo>
                    <a:cubicBezTo>
                      <a:pt x="21" y="3"/>
                      <a:pt x="10" y="3"/>
                      <a:pt x="1" y="2"/>
                    </a:cubicBezTo>
                    <a:cubicBezTo>
                      <a:pt x="0" y="4"/>
                      <a:pt x="0" y="4"/>
                      <a:pt x="0" y="4"/>
                    </a:cubicBezTo>
                    <a:cubicBezTo>
                      <a:pt x="10" y="5"/>
                      <a:pt x="22" y="5"/>
                      <a:pt x="24" y="4"/>
                    </a:cubicBezTo>
                    <a:cubicBezTo>
                      <a:pt x="25" y="3"/>
                      <a:pt x="25" y="2"/>
                      <a:pt x="25" y="2"/>
                    </a:cubicBezTo>
                    <a:cubicBezTo>
                      <a:pt x="25" y="2"/>
                      <a:pt x="25" y="2"/>
                      <a:pt x="25" y="2"/>
                    </a:cubicBezTo>
                    <a:cubicBezTo>
                      <a:pt x="24" y="0"/>
                      <a:pt x="24" y="0"/>
                      <a:pt x="24" y="0"/>
                    </a:cubicBezTo>
                    <a:cubicBezTo>
                      <a:pt x="24" y="0"/>
                      <a:pt x="23" y="1"/>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2" name="Freeform 138"/>
              <p:cNvSpPr>
                <a:spLocks/>
              </p:cNvSpPr>
              <p:nvPr/>
            </p:nvSpPr>
            <p:spPr bwMode="gray">
              <a:xfrm>
                <a:off x="1946" y="2518"/>
                <a:ext cx="112" cy="453"/>
              </a:xfrm>
              <a:custGeom>
                <a:avLst/>
                <a:gdLst>
                  <a:gd name="T0" fmla="*/ 0 w 112"/>
                  <a:gd name="T1" fmla="*/ 448 h 453"/>
                  <a:gd name="T2" fmla="*/ 10 w 112"/>
                  <a:gd name="T3" fmla="*/ 453 h 453"/>
                  <a:gd name="T4" fmla="*/ 112 w 112"/>
                  <a:gd name="T5" fmla="*/ 5 h 453"/>
                  <a:gd name="T6" fmla="*/ 102 w 112"/>
                  <a:gd name="T7" fmla="*/ 0 h 453"/>
                  <a:gd name="T8" fmla="*/ 0 w 112"/>
                  <a:gd name="T9" fmla="*/ 448 h 453"/>
                </a:gdLst>
                <a:ahLst/>
                <a:cxnLst>
                  <a:cxn ang="0">
                    <a:pos x="T0" y="T1"/>
                  </a:cxn>
                  <a:cxn ang="0">
                    <a:pos x="T2" y="T3"/>
                  </a:cxn>
                  <a:cxn ang="0">
                    <a:pos x="T4" y="T5"/>
                  </a:cxn>
                  <a:cxn ang="0">
                    <a:pos x="T6" y="T7"/>
                  </a:cxn>
                  <a:cxn ang="0">
                    <a:pos x="T8" y="T9"/>
                  </a:cxn>
                </a:cxnLst>
                <a:rect l="0" t="0" r="r" b="b"/>
                <a:pathLst>
                  <a:path w="112" h="453">
                    <a:moveTo>
                      <a:pt x="0" y="448"/>
                    </a:moveTo>
                    <a:lnTo>
                      <a:pt x="10" y="453"/>
                    </a:lnTo>
                    <a:lnTo>
                      <a:pt x="112" y="5"/>
                    </a:lnTo>
                    <a:lnTo>
                      <a:pt x="102" y="0"/>
                    </a:lnTo>
                    <a:lnTo>
                      <a:pt x="0" y="4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3" name="Freeform 139"/>
              <p:cNvSpPr>
                <a:spLocks/>
              </p:cNvSpPr>
              <p:nvPr/>
            </p:nvSpPr>
            <p:spPr bwMode="gray">
              <a:xfrm>
                <a:off x="2343" y="2523"/>
                <a:ext cx="31" cy="423"/>
              </a:xfrm>
              <a:custGeom>
                <a:avLst/>
                <a:gdLst>
                  <a:gd name="T0" fmla="*/ 3 w 6"/>
                  <a:gd name="T1" fmla="*/ 1 h 83"/>
                  <a:gd name="T2" fmla="*/ 0 w 6"/>
                  <a:gd name="T3" fmla="*/ 0 h 83"/>
                  <a:gd name="T4" fmla="*/ 4 w 6"/>
                  <a:gd name="T5" fmla="*/ 83 h 83"/>
                  <a:gd name="T6" fmla="*/ 6 w 6"/>
                  <a:gd name="T7" fmla="*/ 82 h 83"/>
                  <a:gd name="T8" fmla="*/ 3 w 6"/>
                  <a:gd name="T9" fmla="*/ 1 h 83"/>
                </a:gdLst>
                <a:ahLst/>
                <a:cxnLst>
                  <a:cxn ang="0">
                    <a:pos x="T0" y="T1"/>
                  </a:cxn>
                  <a:cxn ang="0">
                    <a:pos x="T2" y="T3"/>
                  </a:cxn>
                  <a:cxn ang="0">
                    <a:pos x="T4" y="T5"/>
                  </a:cxn>
                  <a:cxn ang="0">
                    <a:pos x="T6" y="T7"/>
                  </a:cxn>
                  <a:cxn ang="0">
                    <a:pos x="T8" y="T9"/>
                  </a:cxn>
                </a:cxnLst>
                <a:rect l="0" t="0" r="r" b="b"/>
                <a:pathLst>
                  <a:path w="6" h="83">
                    <a:moveTo>
                      <a:pt x="3" y="1"/>
                    </a:moveTo>
                    <a:cubicBezTo>
                      <a:pt x="2" y="1"/>
                      <a:pt x="1" y="1"/>
                      <a:pt x="0" y="0"/>
                    </a:cubicBezTo>
                    <a:cubicBezTo>
                      <a:pt x="4" y="83"/>
                      <a:pt x="4" y="83"/>
                      <a:pt x="4" y="83"/>
                    </a:cubicBezTo>
                    <a:cubicBezTo>
                      <a:pt x="6" y="82"/>
                      <a:pt x="6" y="82"/>
                      <a:pt x="6" y="82"/>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4" name="Freeform 140"/>
              <p:cNvSpPr>
                <a:spLocks/>
              </p:cNvSpPr>
              <p:nvPr/>
            </p:nvSpPr>
            <p:spPr bwMode="gray">
              <a:xfrm>
                <a:off x="1971" y="2513"/>
                <a:ext cx="107" cy="433"/>
              </a:xfrm>
              <a:custGeom>
                <a:avLst/>
                <a:gdLst>
                  <a:gd name="T0" fmla="*/ 0 w 107"/>
                  <a:gd name="T1" fmla="*/ 427 h 433"/>
                  <a:gd name="T2" fmla="*/ 10 w 107"/>
                  <a:gd name="T3" fmla="*/ 433 h 433"/>
                  <a:gd name="T4" fmla="*/ 107 w 107"/>
                  <a:gd name="T5" fmla="*/ 0 h 433"/>
                  <a:gd name="T6" fmla="*/ 97 w 107"/>
                  <a:gd name="T7" fmla="*/ 5 h 433"/>
                  <a:gd name="T8" fmla="*/ 0 w 107"/>
                  <a:gd name="T9" fmla="*/ 427 h 433"/>
                </a:gdLst>
                <a:ahLst/>
                <a:cxnLst>
                  <a:cxn ang="0">
                    <a:pos x="T0" y="T1"/>
                  </a:cxn>
                  <a:cxn ang="0">
                    <a:pos x="T2" y="T3"/>
                  </a:cxn>
                  <a:cxn ang="0">
                    <a:pos x="T4" y="T5"/>
                  </a:cxn>
                  <a:cxn ang="0">
                    <a:pos x="T6" y="T7"/>
                  </a:cxn>
                  <a:cxn ang="0">
                    <a:pos x="T8" y="T9"/>
                  </a:cxn>
                </a:cxnLst>
                <a:rect l="0" t="0" r="r" b="b"/>
                <a:pathLst>
                  <a:path w="107" h="433">
                    <a:moveTo>
                      <a:pt x="0" y="427"/>
                    </a:moveTo>
                    <a:lnTo>
                      <a:pt x="10" y="433"/>
                    </a:lnTo>
                    <a:lnTo>
                      <a:pt x="107" y="0"/>
                    </a:lnTo>
                    <a:lnTo>
                      <a:pt x="97" y="5"/>
                    </a:lnTo>
                    <a:lnTo>
                      <a:pt x="0"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5" name="Freeform 141"/>
              <p:cNvSpPr>
                <a:spLocks/>
              </p:cNvSpPr>
              <p:nvPr/>
            </p:nvSpPr>
            <p:spPr bwMode="gray">
              <a:xfrm>
                <a:off x="2313" y="2518"/>
                <a:ext cx="30" cy="448"/>
              </a:xfrm>
              <a:custGeom>
                <a:avLst/>
                <a:gdLst>
                  <a:gd name="T0" fmla="*/ 0 w 30"/>
                  <a:gd name="T1" fmla="*/ 0 h 448"/>
                  <a:gd name="T2" fmla="*/ 20 w 30"/>
                  <a:gd name="T3" fmla="*/ 448 h 448"/>
                  <a:gd name="T4" fmla="*/ 30 w 30"/>
                  <a:gd name="T5" fmla="*/ 448 h 448"/>
                  <a:gd name="T6" fmla="*/ 15 w 30"/>
                  <a:gd name="T7" fmla="*/ 0 h 448"/>
                  <a:gd name="T8" fmla="*/ 0 w 30"/>
                  <a:gd name="T9" fmla="*/ 0 h 448"/>
                </a:gdLst>
                <a:ahLst/>
                <a:cxnLst>
                  <a:cxn ang="0">
                    <a:pos x="T0" y="T1"/>
                  </a:cxn>
                  <a:cxn ang="0">
                    <a:pos x="T2" y="T3"/>
                  </a:cxn>
                  <a:cxn ang="0">
                    <a:pos x="T4" y="T5"/>
                  </a:cxn>
                  <a:cxn ang="0">
                    <a:pos x="T6" y="T7"/>
                  </a:cxn>
                  <a:cxn ang="0">
                    <a:pos x="T8" y="T9"/>
                  </a:cxn>
                </a:cxnLst>
                <a:rect l="0" t="0" r="r" b="b"/>
                <a:pathLst>
                  <a:path w="30" h="448">
                    <a:moveTo>
                      <a:pt x="0" y="0"/>
                    </a:moveTo>
                    <a:lnTo>
                      <a:pt x="20" y="448"/>
                    </a:lnTo>
                    <a:lnTo>
                      <a:pt x="30" y="448"/>
                    </a:lnTo>
                    <a:lnTo>
                      <a:pt x="1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6" name="Freeform 142"/>
              <p:cNvSpPr>
                <a:spLocks/>
              </p:cNvSpPr>
              <p:nvPr/>
            </p:nvSpPr>
            <p:spPr bwMode="gray">
              <a:xfrm>
                <a:off x="2048" y="2599"/>
                <a:ext cx="305" cy="21"/>
              </a:xfrm>
              <a:custGeom>
                <a:avLst/>
                <a:gdLst>
                  <a:gd name="T0" fmla="*/ 30 w 60"/>
                  <a:gd name="T1" fmla="*/ 0 h 4"/>
                  <a:gd name="T2" fmla="*/ 1 w 60"/>
                  <a:gd name="T3" fmla="*/ 1 h 4"/>
                  <a:gd name="T4" fmla="*/ 0 w 60"/>
                  <a:gd name="T5" fmla="*/ 4 h 4"/>
                  <a:gd name="T6" fmla="*/ 30 w 60"/>
                  <a:gd name="T7" fmla="*/ 2 h 4"/>
                  <a:gd name="T8" fmla="*/ 60 w 60"/>
                  <a:gd name="T9" fmla="*/ 2 h 4"/>
                  <a:gd name="T10" fmla="*/ 60 w 60"/>
                  <a:gd name="T11" fmla="*/ 0 h 4"/>
                  <a:gd name="T12" fmla="*/ 30 w 6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0" h="4">
                    <a:moveTo>
                      <a:pt x="30" y="0"/>
                    </a:moveTo>
                    <a:cubicBezTo>
                      <a:pt x="12" y="0"/>
                      <a:pt x="1" y="1"/>
                      <a:pt x="1" y="1"/>
                    </a:cubicBezTo>
                    <a:cubicBezTo>
                      <a:pt x="0" y="4"/>
                      <a:pt x="0" y="4"/>
                      <a:pt x="0" y="4"/>
                    </a:cubicBezTo>
                    <a:cubicBezTo>
                      <a:pt x="0" y="4"/>
                      <a:pt x="12" y="2"/>
                      <a:pt x="30" y="2"/>
                    </a:cubicBezTo>
                    <a:cubicBezTo>
                      <a:pt x="60" y="2"/>
                      <a:pt x="60" y="2"/>
                      <a:pt x="60" y="2"/>
                    </a:cubicBezTo>
                    <a:cubicBezTo>
                      <a:pt x="60" y="0"/>
                      <a:pt x="60" y="0"/>
                      <a:pt x="60" y="0"/>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7" name="Freeform 143"/>
              <p:cNvSpPr>
                <a:spLocks/>
              </p:cNvSpPr>
              <p:nvPr/>
            </p:nvSpPr>
            <p:spPr bwMode="gray">
              <a:xfrm>
                <a:off x="1981" y="1734"/>
                <a:ext cx="449" cy="845"/>
              </a:xfrm>
              <a:custGeom>
                <a:avLst/>
                <a:gdLst>
                  <a:gd name="T0" fmla="*/ 64 w 88"/>
                  <a:gd name="T1" fmla="*/ 154 h 166"/>
                  <a:gd name="T2" fmla="*/ 62 w 88"/>
                  <a:gd name="T3" fmla="*/ 163 h 166"/>
                  <a:gd name="T4" fmla="*/ 43 w 88"/>
                  <a:gd name="T5" fmla="*/ 163 h 166"/>
                  <a:gd name="T6" fmla="*/ 17 w 88"/>
                  <a:gd name="T7" fmla="*/ 158 h 166"/>
                  <a:gd name="T8" fmla="*/ 2 w 88"/>
                  <a:gd name="T9" fmla="*/ 152 h 166"/>
                  <a:gd name="T10" fmla="*/ 5 w 88"/>
                  <a:gd name="T11" fmla="*/ 122 h 166"/>
                  <a:gd name="T12" fmla="*/ 6 w 88"/>
                  <a:gd name="T13" fmla="*/ 111 h 166"/>
                  <a:gd name="T14" fmla="*/ 0 w 88"/>
                  <a:gd name="T15" fmla="*/ 85 h 166"/>
                  <a:gd name="T16" fmla="*/ 8 w 88"/>
                  <a:gd name="T17" fmla="*/ 53 h 166"/>
                  <a:gd name="T18" fmla="*/ 23 w 88"/>
                  <a:gd name="T19" fmla="*/ 40 h 166"/>
                  <a:gd name="T20" fmla="*/ 26 w 88"/>
                  <a:gd name="T21" fmla="*/ 36 h 166"/>
                  <a:gd name="T22" fmla="*/ 32 w 88"/>
                  <a:gd name="T23" fmla="*/ 32 h 166"/>
                  <a:gd name="T24" fmla="*/ 32 w 88"/>
                  <a:gd name="T25" fmla="*/ 13 h 166"/>
                  <a:gd name="T26" fmla="*/ 50 w 88"/>
                  <a:gd name="T27" fmla="*/ 0 h 166"/>
                  <a:gd name="T28" fmla="*/ 67 w 88"/>
                  <a:gd name="T29" fmla="*/ 8 h 166"/>
                  <a:gd name="T30" fmla="*/ 68 w 88"/>
                  <a:gd name="T31" fmla="*/ 14 h 166"/>
                  <a:gd name="T32" fmla="*/ 69 w 88"/>
                  <a:gd name="T33" fmla="*/ 21 h 166"/>
                  <a:gd name="T34" fmla="*/ 68 w 88"/>
                  <a:gd name="T35" fmla="*/ 28 h 166"/>
                  <a:gd name="T36" fmla="*/ 69 w 88"/>
                  <a:gd name="T37" fmla="*/ 34 h 166"/>
                  <a:gd name="T38" fmla="*/ 66 w 88"/>
                  <a:gd name="T39" fmla="*/ 35 h 166"/>
                  <a:gd name="T40" fmla="*/ 65 w 88"/>
                  <a:gd name="T41" fmla="*/ 38 h 166"/>
                  <a:gd name="T42" fmla="*/ 64 w 88"/>
                  <a:gd name="T43" fmla="*/ 39 h 166"/>
                  <a:gd name="T44" fmla="*/ 64 w 88"/>
                  <a:gd name="T45" fmla="*/ 42 h 166"/>
                  <a:gd name="T46" fmla="*/ 63 w 88"/>
                  <a:gd name="T47" fmla="*/ 48 h 166"/>
                  <a:gd name="T48" fmla="*/ 54 w 88"/>
                  <a:gd name="T49" fmla="*/ 50 h 166"/>
                  <a:gd name="T50" fmla="*/ 51 w 88"/>
                  <a:gd name="T51" fmla="*/ 53 h 166"/>
                  <a:gd name="T52" fmla="*/ 55 w 88"/>
                  <a:gd name="T53" fmla="*/ 59 h 166"/>
                  <a:gd name="T54" fmla="*/ 57 w 88"/>
                  <a:gd name="T55" fmla="*/ 70 h 166"/>
                  <a:gd name="T56" fmla="*/ 64 w 88"/>
                  <a:gd name="T57" fmla="*/ 91 h 166"/>
                  <a:gd name="T58" fmla="*/ 75 w 88"/>
                  <a:gd name="T59" fmla="*/ 106 h 166"/>
                  <a:gd name="T60" fmla="*/ 80 w 88"/>
                  <a:gd name="T61" fmla="*/ 114 h 166"/>
                  <a:gd name="T62" fmla="*/ 88 w 88"/>
                  <a:gd name="T63" fmla="*/ 120 h 166"/>
                  <a:gd name="T64" fmla="*/ 64 w 88"/>
                  <a:gd name="T65" fmla="*/ 15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66">
                    <a:moveTo>
                      <a:pt x="64" y="154"/>
                    </a:moveTo>
                    <a:cubicBezTo>
                      <a:pt x="64" y="154"/>
                      <a:pt x="62" y="161"/>
                      <a:pt x="62" y="163"/>
                    </a:cubicBezTo>
                    <a:cubicBezTo>
                      <a:pt x="62" y="166"/>
                      <a:pt x="53" y="164"/>
                      <a:pt x="43" y="163"/>
                    </a:cubicBezTo>
                    <a:cubicBezTo>
                      <a:pt x="34" y="163"/>
                      <a:pt x="25" y="162"/>
                      <a:pt x="17" y="158"/>
                    </a:cubicBezTo>
                    <a:cubicBezTo>
                      <a:pt x="9" y="154"/>
                      <a:pt x="2" y="152"/>
                      <a:pt x="2" y="152"/>
                    </a:cubicBezTo>
                    <a:cubicBezTo>
                      <a:pt x="2" y="152"/>
                      <a:pt x="4" y="130"/>
                      <a:pt x="5" y="122"/>
                    </a:cubicBezTo>
                    <a:cubicBezTo>
                      <a:pt x="6" y="113"/>
                      <a:pt x="6" y="111"/>
                      <a:pt x="6" y="111"/>
                    </a:cubicBezTo>
                    <a:cubicBezTo>
                      <a:pt x="6" y="111"/>
                      <a:pt x="1" y="100"/>
                      <a:pt x="0" y="85"/>
                    </a:cubicBezTo>
                    <a:cubicBezTo>
                      <a:pt x="0" y="70"/>
                      <a:pt x="1" y="60"/>
                      <a:pt x="8" y="53"/>
                    </a:cubicBezTo>
                    <a:cubicBezTo>
                      <a:pt x="14" y="45"/>
                      <a:pt x="21" y="40"/>
                      <a:pt x="23" y="40"/>
                    </a:cubicBezTo>
                    <a:cubicBezTo>
                      <a:pt x="24" y="40"/>
                      <a:pt x="24" y="37"/>
                      <a:pt x="26" y="36"/>
                    </a:cubicBezTo>
                    <a:cubicBezTo>
                      <a:pt x="28" y="35"/>
                      <a:pt x="30" y="31"/>
                      <a:pt x="32" y="32"/>
                    </a:cubicBezTo>
                    <a:cubicBezTo>
                      <a:pt x="35" y="33"/>
                      <a:pt x="29" y="21"/>
                      <a:pt x="32" y="13"/>
                    </a:cubicBezTo>
                    <a:cubicBezTo>
                      <a:pt x="36" y="2"/>
                      <a:pt x="42" y="0"/>
                      <a:pt x="50" y="0"/>
                    </a:cubicBezTo>
                    <a:cubicBezTo>
                      <a:pt x="57" y="0"/>
                      <a:pt x="65" y="7"/>
                      <a:pt x="67" y="8"/>
                    </a:cubicBezTo>
                    <a:cubicBezTo>
                      <a:pt x="70" y="9"/>
                      <a:pt x="68" y="14"/>
                      <a:pt x="68" y="14"/>
                    </a:cubicBezTo>
                    <a:cubicBezTo>
                      <a:pt x="68" y="14"/>
                      <a:pt x="69" y="18"/>
                      <a:pt x="69" y="21"/>
                    </a:cubicBezTo>
                    <a:cubicBezTo>
                      <a:pt x="69" y="24"/>
                      <a:pt x="67" y="25"/>
                      <a:pt x="68" y="28"/>
                    </a:cubicBezTo>
                    <a:cubicBezTo>
                      <a:pt x="69" y="31"/>
                      <a:pt x="71" y="33"/>
                      <a:pt x="69" y="34"/>
                    </a:cubicBezTo>
                    <a:cubicBezTo>
                      <a:pt x="67" y="35"/>
                      <a:pt x="66" y="35"/>
                      <a:pt x="66" y="35"/>
                    </a:cubicBezTo>
                    <a:cubicBezTo>
                      <a:pt x="66" y="35"/>
                      <a:pt x="65" y="36"/>
                      <a:pt x="65" y="38"/>
                    </a:cubicBezTo>
                    <a:cubicBezTo>
                      <a:pt x="66" y="39"/>
                      <a:pt x="64" y="39"/>
                      <a:pt x="64" y="39"/>
                    </a:cubicBezTo>
                    <a:cubicBezTo>
                      <a:pt x="64" y="39"/>
                      <a:pt x="66" y="41"/>
                      <a:pt x="64" y="42"/>
                    </a:cubicBezTo>
                    <a:cubicBezTo>
                      <a:pt x="63" y="43"/>
                      <a:pt x="65" y="46"/>
                      <a:pt x="63" y="48"/>
                    </a:cubicBezTo>
                    <a:cubicBezTo>
                      <a:pt x="60" y="50"/>
                      <a:pt x="56" y="47"/>
                      <a:pt x="54" y="50"/>
                    </a:cubicBezTo>
                    <a:cubicBezTo>
                      <a:pt x="53" y="50"/>
                      <a:pt x="53" y="52"/>
                      <a:pt x="51" y="53"/>
                    </a:cubicBezTo>
                    <a:cubicBezTo>
                      <a:pt x="51" y="53"/>
                      <a:pt x="53" y="55"/>
                      <a:pt x="55" y="59"/>
                    </a:cubicBezTo>
                    <a:cubicBezTo>
                      <a:pt x="57" y="64"/>
                      <a:pt x="57" y="70"/>
                      <a:pt x="57" y="70"/>
                    </a:cubicBezTo>
                    <a:cubicBezTo>
                      <a:pt x="57" y="70"/>
                      <a:pt x="60" y="79"/>
                      <a:pt x="64" y="91"/>
                    </a:cubicBezTo>
                    <a:cubicBezTo>
                      <a:pt x="68" y="102"/>
                      <a:pt x="67" y="100"/>
                      <a:pt x="75" y="106"/>
                    </a:cubicBezTo>
                    <a:cubicBezTo>
                      <a:pt x="80" y="109"/>
                      <a:pt x="79" y="113"/>
                      <a:pt x="80" y="114"/>
                    </a:cubicBezTo>
                    <a:cubicBezTo>
                      <a:pt x="86" y="116"/>
                      <a:pt x="88" y="120"/>
                      <a:pt x="88" y="120"/>
                    </a:cubicBezTo>
                    <a:lnTo>
                      <a:pt x="64"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8" name="Freeform 144"/>
              <p:cNvSpPr>
                <a:spLocks/>
              </p:cNvSpPr>
              <p:nvPr/>
            </p:nvSpPr>
            <p:spPr bwMode="gray">
              <a:xfrm>
                <a:off x="2058" y="2503"/>
                <a:ext cx="382" cy="56"/>
              </a:xfrm>
              <a:custGeom>
                <a:avLst/>
                <a:gdLst>
                  <a:gd name="T0" fmla="*/ 72 w 75"/>
                  <a:gd name="T1" fmla="*/ 3 h 11"/>
                  <a:gd name="T2" fmla="*/ 71 w 75"/>
                  <a:gd name="T3" fmla="*/ 10 h 11"/>
                  <a:gd name="T4" fmla="*/ 12 w 75"/>
                  <a:gd name="T5" fmla="*/ 9 h 11"/>
                  <a:gd name="T6" fmla="*/ 0 w 75"/>
                  <a:gd name="T7" fmla="*/ 3 h 11"/>
                  <a:gd name="T8" fmla="*/ 52 w 75"/>
                  <a:gd name="T9" fmla="*/ 0 h 11"/>
                  <a:gd name="T10" fmla="*/ 72 w 75"/>
                  <a:gd name="T11" fmla="*/ 3 h 11"/>
                </a:gdLst>
                <a:ahLst/>
                <a:cxnLst>
                  <a:cxn ang="0">
                    <a:pos x="T0" y="T1"/>
                  </a:cxn>
                  <a:cxn ang="0">
                    <a:pos x="T2" y="T3"/>
                  </a:cxn>
                  <a:cxn ang="0">
                    <a:pos x="T4" y="T5"/>
                  </a:cxn>
                  <a:cxn ang="0">
                    <a:pos x="T6" y="T7"/>
                  </a:cxn>
                  <a:cxn ang="0">
                    <a:pos x="T8" y="T9"/>
                  </a:cxn>
                  <a:cxn ang="0">
                    <a:pos x="T10" y="T11"/>
                  </a:cxn>
                </a:cxnLst>
                <a:rect l="0" t="0" r="r" b="b"/>
                <a:pathLst>
                  <a:path w="75" h="11">
                    <a:moveTo>
                      <a:pt x="72" y="3"/>
                    </a:moveTo>
                    <a:cubicBezTo>
                      <a:pt x="72" y="3"/>
                      <a:pt x="75" y="9"/>
                      <a:pt x="71" y="10"/>
                    </a:cubicBezTo>
                    <a:cubicBezTo>
                      <a:pt x="67" y="11"/>
                      <a:pt x="23" y="9"/>
                      <a:pt x="12" y="9"/>
                    </a:cubicBezTo>
                    <a:cubicBezTo>
                      <a:pt x="0" y="9"/>
                      <a:pt x="0" y="5"/>
                      <a:pt x="0" y="3"/>
                    </a:cubicBezTo>
                    <a:cubicBezTo>
                      <a:pt x="1" y="1"/>
                      <a:pt x="38" y="0"/>
                      <a:pt x="52" y="0"/>
                    </a:cubicBezTo>
                    <a:cubicBezTo>
                      <a:pt x="66" y="0"/>
                      <a:pt x="72" y="3"/>
                      <a:pt x="7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9" name="Freeform 145"/>
              <p:cNvSpPr>
                <a:spLocks/>
              </p:cNvSpPr>
              <p:nvPr/>
            </p:nvSpPr>
            <p:spPr bwMode="gray">
              <a:xfrm>
                <a:off x="2257" y="1948"/>
                <a:ext cx="229" cy="275"/>
              </a:xfrm>
              <a:custGeom>
                <a:avLst/>
                <a:gdLst>
                  <a:gd name="T0" fmla="*/ 0 w 45"/>
                  <a:gd name="T1" fmla="*/ 29 h 54"/>
                  <a:gd name="T2" fmla="*/ 6 w 45"/>
                  <a:gd name="T3" fmla="*/ 25 h 54"/>
                  <a:gd name="T4" fmla="*/ 16 w 45"/>
                  <a:gd name="T5" fmla="*/ 17 h 54"/>
                  <a:gd name="T6" fmla="*/ 21 w 45"/>
                  <a:gd name="T7" fmla="*/ 15 h 54"/>
                  <a:gd name="T8" fmla="*/ 25 w 45"/>
                  <a:gd name="T9" fmla="*/ 10 h 54"/>
                  <a:gd name="T10" fmla="*/ 31 w 45"/>
                  <a:gd name="T11" fmla="*/ 4 h 54"/>
                  <a:gd name="T12" fmla="*/ 38 w 45"/>
                  <a:gd name="T13" fmla="*/ 2 h 54"/>
                  <a:gd name="T14" fmla="*/ 44 w 45"/>
                  <a:gd name="T15" fmla="*/ 7 h 54"/>
                  <a:gd name="T16" fmla="*/ 41 w 45"/>
                  <a:gd name="T17" fmla="*/ 7 h 54"/>
                  <a:gd name="T18" fmla="*/ 44 w 45"/>
                  <a:gd name="T19" fmla="*/ 12 h 54"/>
                  <a:gd name="T20" fmla="*/ 42 w 45"/>
                  <a:gd name="T21" fmla="*/ 12 h 54"/>
                  <a:gd name="T22" fmla="*/ 44 w 45"/>
                  <a:gd name="T23" fmla="*/ 16 h 54"/>
                  <a:gd name="T24" fmla="*/ 42 w 45"/>
                  <a:gd name="T25" fmla="*/ 17 h 54"/>
                  <a:gd name="T26" fmla="*/ 43 w 45"/>
                  <a:gd name="T27" fmla="*/ 20 h 54"/>
                  <a:gd name="T28" fmla="*/ 39 w 45"/>
                  <a:gd name="T29" fmla="*/ 19 h 54"/>
                  <a:gd name="T30" fmla="*/ 32 w 45"/>
                  <a:gd name="T31" fmla="*/ 23 h 54"/>
                  <a:gd name="T32" fmla="*/ 29 w 45"/>
                  <a:gd name="T33" fmla="*/ 24 h 54"/>
                  <a:gd name="T34" fmla="*/ 31 w 45"/>
                  <a:gd name="T35" fmla="*/ 30 h 54"/>
                  <a:gd name="T36" fmla="*/ 16 w 45"/>
                  <a:gd name="T37" fmla="*/ 47 h 54"/>
                  <a:gd name="T38" fmla="*/ 4 w 45"/>
                  <a:gd name="T39" fmla="*/ 54 h 54"/>
                  <a:gd name="T40" fmla="*/ 0 w 45"/>
                  <a:gd name="T4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54">
                    <a:moveTo>
                      <a:pt x="0" y="29"/>
                    </a:moveTo>
                    <a:cubicBezTo>
                      <a:pt x="0" y="29"/>
                      <a:pt x="3" y="26"/>
                      <a:pt x="6" y="25"/>
                    </a:cubicBezTo>
                    <a:cubicBezTo>
                      <a:pt x="10" y="23"/>
                      <a:pt x="13" y="19"/>
                      <a:pt x="16" y="17"/>
                    </a:cubicBezTo>
                    <a:cubicBezTo>
                      <a:pt x="20" y="14"/>
                      <a:pt x="21" y="15"/>
                      <a:pt x="21" y="15"/>
                    </a:cubicBezTo>
                    <a:cubicBezTo>
                      <a:pt x="21" y="15"/>
                      <a:pt x="24" y="12"/>
                      <a:pt x="25" y="10"/>
                    </a:cubicBezTo>
                    <a:cubicBezTo>
                      <a:pt x="26" y="9"/>
                      <a:pt x="29" y="5"/>
                      <a:pt x="31" y="4"/>
                    </a:cubicBezTo>
                    <a:cubicBezTo>
                      <a:pt x="32" y="3"/>
                      <a:pt x="35" y="0"/>
                      <a:pt x="38" y="2"/>
                    </a:cubicBezTo>
                    <a:cubicBezTo>
                      <a:pt x="41" y="4"/>
                      <a:pt x="45" y="5"/>
                      <a:pt x="44" y="7"/>
                    </a:cubicBezTo>
                    <a:cubicBezTo>
                      <a:pt x="43" y="8"/>
                      <a:pt x="41" y="7"/>
                      <a:pt x="41" y="7"/>
                    </a:cubicBezTo>
                    <a:cubicBezTo>
                      <a:pt x="41" y="7"/>
                      <a:pt x="45" y="10"/>
                      <a:pt x="44" y="12"/>
                    </a:cubicBezTo>
                    <a:cubicBezTo>
                      <a:pt x="44" y="13"/>
                      <a:pt x="42" y="12"/>
                      <a:pt x="42" y="12"/>
                    </a:cubicBezTo>
                    <a:cubicBezTo>
                      <a:pt x="42" y="12"/>
                      <a:pt x="44" y="14"/>
                      <a:pt x="44" y="16"/>
                    </a:cubicBezTo>
                    <a:cubicBezTo>
                      <a:pt x="43" y="17"/>
                      <a:pt x="42" y="17"/>
                      <a:pt x="42" y="17"/>
                    </a:cubicBezTo>
                    <a:cubicBezTo>
                      <a:pt x="42" y="17"/>
                      <a:pt x="44" y="19"/>
                      <a:pt x="43" y="20"/>
                    </a:cubicBezTo>
                    <a:cubicBezTo>
                      <a:pt x="42" y="21"/>
                      <a:pt x="41" y="19"/>
                      <a:pt x="39" y="19"/>
                    </a:cubicBezTo>
                    <a:cubicBezTo>
                      <a:pt x="37" y="19"/>
                      <a:pt x="35" y="22"/>
                      <a:pt x="32" y="23"/>
                    </a:cubicBezTo>
                    <a:cubicBezTo>
                      <a:pt x="29" y="24"/>
                      <a:pt x="29" y="24"/>
                      <a:pt x="29" y="24"/>
                    </a:cubicBezTo>
                    <a:cubicBezTo>
                      <a:pt x="29" y="24"/>
                      <a:pt x="33" y="27"/>
                      <a:pt x="31" y="30"/>
                    </a:cubicBezTo>
                    <a:cubicBezTo>
                      <a:pt x="27" y="36"/>
                      <a:pt x="24" y="40"/>
                      <a:pt x="16" y="47"/>
                    </a:cubicBezTo>
                    <a:cubicBezTo>
                      <a:pt x="7" y="53"/>
                      <a:pt x="4" y="54"/>
                      <a:pt x="4" y="54"/>
                    </a:cubicBez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0" name="Freeform 146"/>
              <p:cNvSpPr>
                <a:spLocks/>
              </p:cNvSpPr>
              <p:nvPr/>
            </p:nvSpPr>
            <p:spPr bwMode="gray">
              <a:xfrm>
                <a:off x="2282" y="2340"/>
                <a:ext cx="377" cy="626"/>
              </a:xfrm>
              <a:custGeom>
                <a:avLst/>
                <a:gdLst>
                  <a:gd name="T0" fmla="*/ 41 w 74"/>
                  <a:gd name="T1" fmla="*/ 2 h 123"/>
                  <a:gd name="T2" fmla="*/ 10 w 74"/>
                  <a:gd name="T3" fmla="*/ 0 h 123"/>
                  <a:gd name="T4" fmla="*/ 0 w 74"/>
                  <a:gd name="T5" fmla="*/ 34 h 123"/>
                  <a:gd name="T6" fmla="*/ 15 w 74"/>
                  <a:gd name="T7" fmla="*/ 36 h 123"/>
                  <a:gd name="T8" fmla="*/ 42 w 74"/>
                  <a:gd name="T9" fmla="*/ 36 h 123"/>
                  <a:gd name="T10" fmla="*/ 38 w 74"/>
                  <a:gd name="T11" fmla="*/ 47 h 123"/>
                  <a:gd name="T12" fmla="*/ 33 w 74"/>
                  <a:gd name="T13" fmla="*/ 69 h 123"/>
                  <a:gd name="T14" fmla="*/ 33 w 74"/>
                  <a:gd name="T15" fmla="*/ 72 h 123"/>
                  <a:gd name="T16" fmla="*/ 33 w 74"/>
                  <a:gd name="T17" fmla="*/ 71 h 123"/>
                  <a:gd name="T18" fmla="*/ 33 w 74"/>
                  <a:gd name="T19" fmla="*/ 72 h 123"/>
                  <a:gd name="T20" fmla="*/ 30 w 74"/>
                  <a:gd name="T21" fmla="*/ 75 h 123"/>
                  <a:gd name="T22" fmla="*/ 24 w 74"/>
                  <a:gd name="T23" fmla="*/ 79 h 123"/>
                  <a:gd name="T24" fmla="*/ 18 w 74"/>
                  <a:gd name="T25" fmla="*/ 82 h 123"/>
                  <a:gd name="T26" fmla="*/ 17 w 74"/>
                  <a:gd name="T27" fmla="*/ 82 h 123"/>
                  <a:gd name="T28" fmla="*/ 17 w 74"/>
                  <a:gd name="T29" fmla="*/ 92 h 123"/>
                  <a:gd name="T30" fmla="*/ 22 w 74"/>
                  <a:gd name="T31" fmla="*/ 99 h 123"/>
                  <a:gd name="T32" fmla="*/ 25 w 74"/>
                  <a:gd name="T33" fmla="*/ 99 h 123"/>
                  <a:gd name="T34" fmla="*/ 33 w 74"/>
                  <a:gd name="T35" fmla="*/ 115 h 123"/>
                  <a:gd name="T36" fmla="*/ 48 w 74"/>
                  <a:gd name="T37" fmla="*/ 123 h 123"/>
                  <a:gd name="T38" fmla="*/ 50 w 74"/>
                  <a:gd name="T39" fmla="*/ 114 h 123"/>
                  <a:gd name="T40" fmla="*/ 45 w 74"/>
                  <a:gd name="T41" fmla="*/ 107 h 123"/>
                  <a:gd name="T42" fmla="*/ 46 w 74"/>
                  <a:gd name="T43" fmla="*/ 99 h 123"/>
                  <a:gd name="T44" fmla="*/ 47 w 74"/>
                  <a:gd name="T45" fmla="*/ 95 h 123"/>
                  <a:gd name="T46" fmla="*/ 46 w 74"/>
                  <a:gd name="T47" fmla="*/ 91 h 123"/>
                  <a:gd name="T48" fmla="*/ 47 w 74"/>
                  <a:gd name="T49" fmla="*/ 86 h 123"/>
                  <a:gd name="T50" fmla="*/ 49 w 74"/>
                  <a:gd name="T51" fmla="*/ 76 h 123"/>
                  <a:gd name="T52" fmla="*/ 65 w 74"/>
                  <a:gd name="T53" fmla="*/ 74 h 123"/>
                  <a:gd name="T54" fmla="*/ 74 w 74"/>
                  <a:gd name="T55" fmla="*/ 17 h 123"/>
                  <a:gd name="T56" fmla="*/ 41 w 74"/>
                  <a:gd name="T57" fmla="*/ 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123">
                    <a:moveTo>
                      <a:pt x="41" y="2"/>
                    </a:moveTo>
                    <a:cubicBezTo>
                      <a:pt x="27" y="0"/>
                      <a:pt x="10" y="0"/>
                      <a:pt x="10" y="0"/>
                    </a:cubicBezTo>
                    <a:cubicBezTo>
                      <a:pt x="0" y="34"/>
                      <a:pt x="0" y="34"/>
                      <a:pt x="0" y="34"/>
                    </a:cubicBezTo>
                    <a:cubicBezTo>
                      <a:pt x="15" y="36"/>
                      <a:pt x="15" y="36"/>
                      <a:pt x="15" y="36"/>
                    </a:cubicBezTo>
                    <a:cubicBezTo>
                      <a:pt x="22" y="37"/>
                      <a:pt x="42" y="36"/>
                      <a:pt x="42" y="36"/>
                    </a:cubicBezTo>
                    <a:cubicBezTo>
                      <a:pt x="42" y="36"/>
                      <a:pt x="40" y="41"/>
                      <a:pt x="38" y="47"/>
                    </a:cubicBezTo>
                    <a:cubicBezTo>
                      <a:pt x="36" y="54"/>
                      <a:pt x="33" y="66"/>
                      <a:pt x="33" y="69"/>
                    </a:cubicBezTo>
                    <a:cubicBezTo>
                      <a:pt x="33" y="71"/>
                      <a:pt x="33" y="72"/>
                      <a:pt x="33" y="72"/>
                    </a:cubicBezTo>
                    <a:cubicBezTo>
                      <a:pt x="33" y="71"/>
                      <a:pt x="33" y="71"/>
                      <a:pt x="33" y="71"/>
                    </a:cubicBezTo>
                    <a:cubicBezTo>
                      <a:pt x="33" y="72"/>
                      <a:pt x="33" y="72"/>
                      <a:pt x="33" y="72"/>
                    </a:cubicBezTo>
                    <a:cubicBezTo>
                      <a:pt x="32" y="72"/>
                      <a:pt x="32" y="73"/>
                      <a:pt x="30" y="75"/>
                    </a:cubicBezTo>
                    <a:cubicBezTo>
                      <a:pt x="28" y="79"/>
                      <a:pt x="29" y="78"/>
                      <a:pt x="24" y="79"/>
                    </a:cubicBezTo>
                    <a:cubicBezTo>
                      <a:pt x="20" y="80"/>
                      <a:pt x="18" y="82"/>
                      <a:pt x="18" y="82"/>
                    </a:cubicBezTo>
                    <a:cubicBezTo>
                      <a:pt x="18" y="82"/>
                      <a:pt x="17" y="82"/>
                      <a:pt x="17" y="82"/>
                    </a:cubicBezTo>
                    <a:cubicBezTo>
                      <a:pt x="17" y="92"/>
                      <a:pt x="17" y="92"/>
                      <a:pt x="17" y="92"/>
                    </a:cubicBezTo>
                    <a:cubicBezTo>
                      <a:pt x="19" y="95"/>
                      <a:pt x="21" y="99"/>
                      <a:pt x="22" y="99"/>
                    </a:cubicBezTo>
                    <a:cubicBezTo>
                      <a:pt x="23" y="100"/>
                      <a:pt x="25" y="99"/>
                      <a:pt x="25" y="99"/>
                    </a:cubicBezTo>
                    <a:cubicBezTo>
                      <a:pt x="25" y="99"/>
                      <a:pt x="28" y="109"/>
                      <a:pt x="33" y="115"/>
                    </a:cubicBezTo>
                    <a:cubicBezTo>
                      <a:pt x="37" y="121"/>
                      <a:pt x="44" y="123"/>
                      <a:pt x="48" y="123"/>
                    </a:cubicBezTo>
                    <a:cubicBezTo>
                      <a:pt x="52" y="123"/>
                      <a:pt x="52" y="118"/>
                      <a:pt x="50" y="114"/>
                    </a:cubicBezTo>
                    <a:cubicBezTo>
                      <a:pt x="48" y="109"/>
                      <a:pt x="46" y="108"/>
                      <a:pt x="45" y="107"/>
                    </a:cubicBezTo>
                    <a:cubicBezTo>
                      <a:pt x="44" y="105"/>
                      <a:pt x="46" y="102"/>
                      <a:pt x="46" y="99"/>
                    </a:cubicBezTo>
                    <a:cubicBezTo>
                      <a:pt x="46" y="96"/>
                      <a:pt x="47" y="98"/>
                      <a:pt x="47" y="95"/>
                    </a:cubicBezTo>
                    <a:cubicBezTo>
                      <a:pt x="48" y="92"/>
                      <a:pt x="46" y="91"/>
                      <a:pt x="46" y="91"/>
                    </a:cubicBezTo>
                    <a:cubicBezTo>
                      <a:pt x="46" y="91"/>
                      <a:pt x="46" y="90"/>
                      <a:pt x="47" y="86"/>
                    </a:cubicBezTo>
                    <a:cubicBezTo>
                      <a:pt x="48" y="83"/>
                      <a:pt x="49" y="76"/>
                      <a:pt x="49" y="76"/>
                    </a:cubicBezTo>
                    <a:cubicBezTo>
                      <a:pt x="49" y="76"/>
                      <a:pt x="63" y="77"/>
                      <a:pt x="65" y="74"/>
                    </a:cubicBezTo>
                    <a:cubicBezTo>
                      <a:pt x="67" y="72"/>
                      <a:pt x="74" y="29"/>
                      <a:pt x="74" y="17"/>
                    </a:cubicBezTo>
                    <a:cubicBezTo>
                      <a:pt x="74" y="4"/>
                      <a:pt x="56" y="3"/>
                      <a:pt x="4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1" name="Freeform 147"/>
              <p:cNvSpPr>
                <a:spLocks/>
              </p:cNvSpPr>
              <p:nvPr/>
            </p:nvSpPr>
            <p:spPr bwMode="gray">
              <a:xfrm>
                <a:off x="1946" y="2202"/>
                <a:ext cx="112" cy="341"/>
              </a:xfrm>
              <a:custGeom>
                <a:avLst/>
                <a:gdLst>
                  <a:gd name="T0" fmla="*/ 22 w 22"/>
                  <a:gd name="T1" fmla="*/ 65 h 67"/>
                  <a:gd name="T2" fmla="*/ 18 w 22"/>
                  <a:gd name="T3" fmla="*/ 64 h 67"/>
                  <a:gd name="T4" fmla="*/ 17 w 22"/>
                  <a:gd name="T5" fmla="*/ 51 h 67"/>
                  <a:gd name="T6" fmla="*/ 19 w 22"/>
                  <a:gd name="T7" fmla="*/ 49 h 67"/>
                  <a:gd name="T8" fmla="*/ 19 w 22"/>
                  <a:gd name="T9" fmla="*/ 13 h 67"/>
                  <a:gd name="T10" fmla="*/ 13 w 22"/>
                  <a:gd name="T11" fmla="*/ 8 h 67"/>
                  <a:gd name="T12" fmla="*/ 2 w 22"/>
                  <a:gd name="T13" fmla="*/ 1 h 67"/>
                  <a:gd name="T14" fmla="*/ 0 w 22"/>
                  <a:gd name="T15" fmla="*/ 3 h 67"/>
                  <a:gd name="T16" fmla="*/ 5 w 22"/>
                  <a:gd name="T17" fmla="*/ 9 h 67"/>
                  <a:gd name="T18" fmla="*/ 9 w 22"/>
                  <a:gd name="T19" fmla="*/ 11 h 67"/>
                  <a:gd name="T20" fmla="*/ 9 w 22"/>
                  <a:gd name="T21" fmla="*/ 14 h 67"/>
                  <a:gd name="T22" fmla="*/ 10 w 22"/>
                  <a:gd name="T23" fmla="*/ 19 h 67"/>
                  <a:gd name="T24" fmla="*/ 11 w 22"/>
                  <a:gd name="T25" fmla="*/ 20 h 67"/>
                  <a:gd name="T26" fmla="*/ 11 w 22"/>
                  <a:gd name="T27" fmla="*/ 22 h 67"/>
                  <a:gd name="T28" fmla="*/ 10 w 22"/>
                  <a:gd name="T29" fmla="*/ 25 h 67"/>
                  <a:gd name="T30" fmla="*/ 11 w 22"/>
                  <a:gd name="T31" fmla="*/ 33 h 67"/>
                  <a:gd name="T32" fmla="*/ 12 w 22"/>
                  <a:gd name="T33" fmla="*/ 34 h 67"/>
                  <a:gd name="T34" fmla="*/ 13 w 22"/>
                  <a:gd name="T35" fmla="*/ 37 h 67"/>
                  <a:gd name="T36" fmla="*/ 12 w 22"/>
                  <a:gd name="T37" fmla="*/ 40 h 67"/>
                  <a:gd name="T38" fmla="*/ 13 w 22"/>
                  <a:gd name="T39" fmla="*/ 48 h 67"/>
                  <a:gd name="T40" fmla="*/ 14 w 22"/>
                  <a:gd name="T41" fmla="*/ 50 h 67"/>
                  <a:gd name="T42" fmla="*/ 15 w 22"/>
                  <a:gd name="T43" fmla="*/ 64 h 67"/>
                  <a:gd name="T44" fmla="*/ 18 w 22"/>
                  <a:gd name="T45" fmla="*/ 67 h 67"/>
                  <a:gd name="T46" fmla="*/ 20 w 22"/>
                  <a:gd name="T47" fmla="*/ 67 h 67"/>
                  <a:gd name="T48" fmla="*/ 22 w 22"/>
                  <a:gd name="T49" fmla="*/ 6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67">
                    <a:moveTo>
                      <a:pt x="22" y="65"/>
                    </a:moveTo>
                    <a:cubicBezTo>
                      <a:pt x="18" y="64"/>
                      <a:pt x="18" y="64"/>
                      <a:pt x="18" y="64"/>
                    </a:cubicBezTo>
                    <a:cubicBezTo>
                      <a:pt x="17" y="51"/>
                      <a:pt x="17" y="51"/>
                      <a:pt x="17" y="51"/>
                    </a:cubicBezTo>
                    <a:cubicBezTo>
                      <a:pt x="17" y="51"/>
                      <a:pt x="18" y="50"/>
                      <a:pt x="19" y="49"/>
                    </a:cubicBezTo>
                    <a:cubicBezTo>
                      <a:pt x="19" y="49"/>
                      <a:pt x="19" y="15"/>
                      <a:pt x="19" y="13"/>
                    </a:cubicBezTo>
                    <a:cubicBezTo>
                      <a:pt x="19" y="11"/>
                      <a:pt x="18" y="10"/>
                      <a:pt x="13" y="8"/>
                    </a:cubicBezTo>
                    <a:cubicBezTo>
                      <a:pt x="9" y="6"/>
                      <a:pt x="4" y="2"/>
                      <a:pt x="2" y="1"/>
                    </a:cubicBezTo>
                    <a:cubicBezTo>
                      <a:pt x="1" y="0"/>
                      <a:pt x="0" y="1"/>
                      <a:pt x="0" y="3"/>
                    </a:cubicBezTo>
                    <a:cubicBezTo>
                      <a:pt x="0" y="5"/>
                      <a:pt x="2" y="7"/>
                      <a:pt x="5" y="9"/>
                    </a:cubicBezTo>
                    <a:cubicBezTo>
                      <a:pt x="9" y="11"/>
                      <a:pt x="9" y="11"/>
                      <a:pt x="9" y="11"/>
                    </a:cubicBezTo>
                    <a:cubicBezTo>
                      <a:pt x="9" y="11"/>
                      <a:pt x="9" y="12"/>
                      <a:pt x="9" y="14"/>
                    </a:cubicBezTo>
                    <a:cubicBezTo>
                      <a:pt x="9" y="16"/>
                      <a:pt x="9" y="18"/>
                      <a:pt x="10" y="19"/>
                    </a:cubicBezTo>
                    <a:cubicBezTo>
                      <a:pt x="10" y="19"/>
                      <a:pt x="11" y="20"/>
                      <a:pt x="11" y="20"/>
                    </a:cubicBezTo>
                    <a:cubicBezTo>
                      <a:pt x="11" y="22"/>
                      <a:pt x="11" y="22"/>
                      <a:pt x="11" y="22"/>
                    </a:cubicBezTo>
                    <a:cubicBezTo>
                      <a:pt x="11" y="22"/>
                      <a:pt x="10" y="22"/>
                      <a:pt x="10" y="25"/>
                    </a:cubicBezTo>
                    <a:cubicBezTo>
                      <a:pt x="10" y="27"/>
                      <a:pt x="11" y="33"/>
                      <a:pt x="11" y="33"/>
                    </a:cubicBezTo>
                    <a:cubicBezTo>
                      <a:pt x="12" y="34"/>
                      <a:pt x="12" y="34"/>
                      <a:pt x="12" y="34"/>
                    </a:cubicBezTo>
                    <a:cubicBezTo>
                      <a:pt x="13" y="37"/>
                      <a:pt x="13" y="37"/>
                      <a:pt x="13" y="37"/>
                    </a:cubicBezTo>
                    <a:cubicBezTo>
                      <a:pt x="13" y="37"/>
                      <a:pt x="12" y="38"/>
                      <a:pt x="12" y="40"/>
                    </a:cubicBezTo>
                    <a:cubicBezTo>
                      <a:pt x="12" y="41"/>
                      <a:pt x="13" y="47"/>
                      <a:pt x="13" y="48"/>
                    </a:cubicBezTo>
                    <a:cubicBezTo>
                      <a:pt x="13" y="50"/>
                      <a:pt x="14" y="50"/>
                      <a:pt x="14" y="50"/>
                    </a:cubicBezTo>
                    <a:cubicBezTo>
                      <a:pt x="14" y="50"/>
                      <a:pt x="15" y="63"/>
                      <a:pt x="15" y="64"/>
                    </a:cubicBezTo>
                    <a:cubicBezTo>
                      <a:pt x="15" y="66"/>
                      <a:pt x="16" y="66"/>
                      <a:pt x="18" y="67"/>
                    </a:cubicBezTo>
                    <a:cubicBezTo>
                      <a:pt x="20" y="67"/>
                      <a:pt x="20" y="67"/>
                      <a:pt x="20" y="67"/>
                    </a:cubicBezTo>
                    <a:lnTo>
                      <a:pt x="22"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2" name="Rectangle 148"/>
              <p:cNvSpPr>
                <a:spLocks noChangeArrowheads="1"/>
              </p:cNvSpPr>
              <p:nvPr/>
            </p:nvSpPr>
            <p:spPr bwMode="gray">
              <a:xfrm>
                <a:off x="3469" y="2594"/>
                <a:ext cx="244"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43" name="Freeform 149"/>
              <p:cNvSpPr>
                <a:spLocks/>
              </p:cNvSpPr>
              <p:nvPr/>
            </p:nvSpPr>
            <p:spPr bwMode="gray">
              <a:xfrm>
                <a:off x="3398" y="2197"/>
                <a:ext cx="387" cy="784"/>
              </a:xfrm>
              <a:custGeom>
                <a:avLst/>
                <a:gdLst>
                  <a:gd name="T0" fmla="*/ 38 w 76"/>
                  <a:gd name="T1" fmla="*/ 1 h 154"/>
                  <a:gd name="T2" fmla="*/ 1 w 76"/>
                  <a:gd name="T3" fmla="*/ 9 h 154"/>
                  <a:gd name="T4" fmla="*/ 0 w 76"/>
                  <a:gd name="T5" fmla="*/ 9 h 154"/>
                  <a:gd name="T6" fmla="*/ 1 w 76"/>
                  <a:gd name="T7" fmla="*/ 10 h 154"/>
                  <a:gd name="T8" fmla="*/ 13 w 76"/>
                  <a:gd name="T9" fmla="*/ 69 h 154"/>
                  <a:gd name="T10" fmla="*/ 11 w 76"/>
                  <a:gd name="T11" fmla="*/ 154 h 154"/>
                  <a:gd name="T12" fmla="*/ 13 w 76"/>
                  <a:gd name="T13" fmla="*/ 154 h 154"/>
                  <a:gd name="T14" fmla="*/ 15 w 76"/>
                  <a:gd name="T15" fmla="*/ 70 h 154"/>
                  <a:gd name="T16" fmla="*/ 15 w 76"/>
                  <a:gd name="T17" fmla="*/ 69 h 154"/>
                  <a:gd name="T18" fmla="*/ 3 w 76"/>
                  <a:gd name="T19" fmla="*/ 10 h 154"/>
                  <a:gd name="T20" fmla="*/ 38 w 76"/>
                  <a:gd name="T21" fmla="*/ 3 h 154"/>
                  <a:gd name="T22" fmla="*/ 70 w 76"/>
                  <a:gd name="T23" fmla="*/ 10 h 154"/>
                  <a:gd name="T24" fmla="*/ 59 w 76"/>
                  <a:gd name="T25" fmla="*/ 66 h 154"/>
                  <a:gd name="T26" fmla="*/ 74 w 76"/>
                  <a:gd name="T27" fmla="*/ 151 h 154"/>
                  <a:gd name="T28" fmla="*/ 76 w 76"/>
                  <a:gd name="T29" fmla="*/ 150 h 154"/>
                  <a:gd name="T30" fmla="*/ 61 w 76"/>
                  <a:gd name="T31" fmla="*/ 66 h 154"/>
                  <a:gd name="T32" fmla="*/ 72 w 76"/>
                  <a:gd name="T33" fmla="*/ 10 h 154"/>
                  <a:gd name="T34" fmla="*/ 72 w 76"/>
                  <a:gd name="T35" fmla="*/ 9 h 154"/>
                  <a:gd name="T36" fmla="*/ 72 w 76"/>
                  <a:gd name="T37" fmla="*/ 9 h 154"/>
                  <a:gd name="T38" fmla="*/ 38 w 76"/>
                  <a:gd name="T39" fmla="*/ 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 h="154">
                    <a:moveTo>
                      <a:pt x="38" y="1"/>
                    </a:moveTo>
                    <a:cubicBezTo>
                      <a:pt x="18" y="1"/>
                      <a:pt x="1" y="9"/>
                      <a:pt x="1" y="9"/>
                    </a:cubicBezTo>
                    <a:cubicBezTo>
                      <a:pt x="0" y="9"/>
                      <a:pt x="0" y="9"/>
                      <a:pt x="0" y="9"/>
                    </a:cubicBezTo>
                    <a:cubicBezTo>
                      <a:pt x="1" y="10"/>
                      <a:pt x="1" y="10"/>
                      <a:pt x="1" y="10"/>
                    </a:cubicBezTo>
                    <a:cubicBezTo>
                      <a:pt x="1" y="11"/>
                      <a:pt x="12" y="67"/>
                      <a:pt x="13" y="69"/>
                    </a:cubicBezTo>
                    <a:cubicBezTo>
                      <a:pt x="13" y="71"/>
                      <a:pt x="11" y="131"/>
                      <a:pt x="11" y="154"/>
                    </a:cubicBezTo>
                    <a:cubicBezTo>
                      <a:pt x="13" y="154"/>
                      <a:pt x="13" y="154"/>
                      <a:pt x="13" y="154"/>
                    </a:cubicBezTo>
                    <a:cubicBezTo>
                      <a:pt x="13" y="141"/>
                      <a:pt x="15" y="80"/>
                      <a:pt x="15" y="70"/>
                    </a:cubicBezTo>
                    <a:cubicBezTo>
                      <a:pt x="15" y="69"/>
                      <a:pt x="15" y="69"/>
                      <a:pt x="15" y="69"/>
                    </a:cubicBezTo>
                    <a:cubicBezTo>
                      <a:pt x="15" y="67"/>
                      <a:pt x="4" y="18"/>
                      <a:pt x="3" y="10"/>
                    </a:cubicBezTo>
                    <a:cubicBezTo>
                      <a:pt x="6" y="9"/>
                      <a:pt x="21" y="3"/>
                      <a:pt x="38" y="3"/>
                    </a:cubicBezTo>
                    <a:cubicBezTo>
                      <a:pt x="55" y="2"/>
                      <a:pt x="67" y="8"/>
                      <a:pt x="70" y="10"/>
                    </a:cubicBezTo>
                    <a:cubicBezTo>
                      <a:pt x="67" y="27"/>
                      <a:pt x="59" y="65"/>
                      <a:pt x="59" y="66"/>
                    </a:cubicBezTo>
                    <a:cubicBezTo>
                      <a:pt x="59" y="67"/>
                      <a:pt x="70" y="131"/>
                      <a:pt x="74" y="151"/>
                    </a:cubicBezTo>
                    <a:cubicBezTo>
                      <a:pt x="76" y="150"/>
                      <a:pt x="76" y="150"/>
                      <a:pt x="76" y="150"/>
                    </a:cubicBezTo>
                    <a:cubicBezTo>
                      <a:pt x="71" y="122"/>
                      <a:pt x="61" y="69"/>
                      <a:pt x="61" y="66"/>
                    </a:cubicBezTo>
                    <a:cubicBezTo>
                      <a:pt x="61" y="64"/>
                      <a:pt x="69" y="25"/>
                      <a:pt x="72" y="10"/>
                    </a:cubicBezTo>
                    <a:cubicBezTo>
                      <a:pt x="72" y="9"/>
                      <a:pt x="72" y="9"/>
                      <a:pt x="72" y="9"/>
                    </a:cubicBezTo>
                    <a:cubicBezTo>
                      <a:pt x="72" y="9"/>
                      <a:pt x="72" y="9"/>
                      <a:pt x="72" y="9"/>
                    </a:cubicBezTo>
                    <a:cubicBezTo>
                      <a:pt x="71" y="8"/>
                      <a:pt x="58"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4" name="Freeform 150"/>
              <p:cNvSpPr>
                <a:spLocks/>
              </p:cNvSpPr>
              <p:nvPr/>
            </p:nvSpPr>
            <p:spPr bwMode="gray">
              <a:xfrm>
                <a:off x="3408" y="2238"/>
                <a:ext cx="351" cy="56"/>
              </a:xfrm>
              <a:custGeom>
                <a:avLst/>
                <a:gdLst>
                  <a:gd name="T0" fmla="*/ 3 w 69"/>
                  <a:gd name="T1" fmla="*/ 1 h 11"/>
                  <a:gd name="T2" fmla="*/ 35 w 69"/>
                  <a:gd name="T3" fmla="*/ 1 h 11"/>
                  <a:gd name="T4" fmla="*/ 64 w 69"/>
                  <a:gd name="T5" fmla="*/ 0 h 11"/>
                  <a:gd name="T6" fmla="*/ 69 w 69"/>
                  <a:gd name="T7" fmla="*/ 2 h 11"/>
                  <a:gd name="T8" fmla="*/ 67 w 69"/>
                  <a:gd name="T9" fmla="*/ 9 h 11"/>
                  <a:gd name="T10" fmla="*/ 36 w 69"/>
                  <a:gd name="T11" fmla="*/ 11 h 11"/>
                  <a:gd name="T12" fmla="*/ 2 w 69"/>
                  <a:gd name="T13" fmla="*/ 10 h 11"/>
                  <a:gd name="T14" fmla="*/ 0 w 69"/>
                  <a:gd name="T15" fmla="*/ 3 h 11"/>
                  <a:gd name="T16" fmla="*/ 3 w 69"/>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
                    <a:moveTo>
                      <a:pt x="3" y="1"/>
                    </a:moveTo>
                    <a:cubicBezTo>
                      <a:pt x="3" y="1"/>
                      <a:pt x="13" y="1"/>
                      <a:pt x="35" y="1"/>
                    </a:cubicBezTo>
                    <a:cubicBezTo>
                      <a:pt x="57" y="1"/>
                      <a:pt x="64" y="0"/>
                      <a:pt x="64" y="0"/>
                    </a:cubicBezTo>
                    <a:cubicBezTo>
                      <a:pt x="69" y="2"/>
                      <a:pt x="69" y="2"/>
                      <a:pt x="69" y="2"/>
                    </a:cubicBezTo>
                    <a:cubicBezTo>
                      <a:pt x="67" y="9"/>
                      <a:pt x="67" y="9"/>
                      <a:pt x="67" y="9"/>
                    </a:cubicBezTo>
                    <a:cubicBezTo>
                      <a:pt x="67" y="9"/>
                      <a:pt x="53" y="11"/>
                      <a:pt x="36" y="11"/>
                    </a:cubicBezTo>
                    <a:cubicBezTo>
                      <a:pt x="19" y="11"/>
                      <a:pt x="2" y="10"/>
                      <a:pt x="2" y="10"/>
                    </a:cubicBezTo>
                    <a:cubicBezTo>
                      <a:pt x="0" y="3"/>
                      <a:pt x="0" y="3"/>
                      <a:pt x="0" y="3"/>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5" name="Freeform 151"/>
              <p:cNvSpPr>
                <a:spLocks/>
              </p:cNvSpPr>
              <p:nvPr/>
            </p:nvSpPr>
            <p:spPr bwMode="gray">
              <a:xfrm>
                <a:off x="3438" y="2375"/>
                <a:ext cx="291" cy="77"/>
              </a:xfrm>
              <a:custGeom>
                <a:avLst/>
                <a:gdLst>
                  <a:gd name="T0" fmla="*/ 0 w 57"/>
                  <a:gd name="T1" fmla="*/ 2 h 15"/>
                  <a:gd name="T2" fmla="*/ 31 w 57"/>
                  <a:gd name="T3" fmla="*/ 3 h 15"/>
                  <a:gd name="T4" fmla="*/ 57 w 57"/>
                  <a:gd name="T5" fmla="*/ 0 h 15"/>
                  <a:gd name="T6" fmla="*/ 55 w 57"/>
                  <a:gd name="T7" fmla="*/ 13 h 15"/>
                  <a:gd name="T8" fmla="*/ 31 w 57"/>
                  <a:gd name="T9" fmla="*/ 15 h 15"/>
                  <a:gd name="T10" fmla="*/ 2 w 57"/>
                  <a:gd name="T11" fmla="*/ 14 h 15"/>
                  <a:gd name="T12" fmla="*/ 0 w 57"/>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7" h="15">
                    <a:moveTo>
                      <a:pt x="0" y="2"/>
                    </a:moveTo>
                    <a:cubicBezTo>
                      <a:pt x="0" y="2"/>
                      <a:pt x="11" y="3"/>
                      <a:pt x="31" y="3"/>
                    </a:cubicBezTo>
                    <a:cubicBezTo>
                      <a:pt x="51" y="2"/>
                      <a:pt x="57" y="0"/>
                      <a:pt x="57" y="0"/>
                    </a:cubicBezTo>
                    <a:cubicBezTo>
                      <a:pt x="55" y="13"/>
                      <a:pt x="55" y="13"/>
                      <a:pt x="55" y="13"/>
                    </a:cubicBezTo>
                    <a:cubicBezTo>
                      <a:pt x="55" y="13"/>
                      <a:pt x="46" y="15"/>
                      <a:pt x="31" y="15"/>
                    </a:cubicBezTo>
                    <a:cubicBezTo>
                      <a:pt x="16" y="15"/>
                      <a:pt x="2" y="14"/>
                      <a:pt x="2" y="14"/>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6" name="Freeform 152"/>
              <p:cNvSpPr>
                <a:spLocks/>
              </p:cNvSpPr>
              <p:nvPr/>
            </p:nvSpPr>
            <p:spPr bwMode="gray">
              <a:xfrm>
                <a:off x="3336" y="2564"/>
                <a:ext cx="31" cy="387"/>
              </a:xfrm>
              <a:custGeom>
                <a:avLst/>
                <a:gdLst>
                  <a:gd name="T0" fmla="*/ 0 w 31"/>
                  <a:gd name="T1" fmla="*/ 387 h 387"/>
                  <a:gd name="T2" fmla="*/ 11 w 31"/>
                  <a:gd name="T3" fmla="*/ 387 h 387"/>
                  <a:gd name="T4" fmla="*/ 31 w 31"/>
                  <a:gd name="T5" fmla="*/ 0 h 387"/>
                  <a:gd name="T6" fmla="*/ 21 w 31"/>
                  <a:gd name="T7" fmla="*/ 0 h 387"/>
                  <a:gd name="T8" fmla="*/ 0 w 31"/>
                  <a:gd name="T9" fmla="*/ 387 h 387"/>
                </a:gdLst>
                <a:ahLst/>
                <a:cxnLst>
                  <a:cxn ang="0">
                    <a:pos x="T0" y="T1"/>
                  </a:cxn>
                  <a:cxn ang="0">
                    <a:pos x="T2" y="T3"/>
                  </a:cxn>
                  <a:cxn ang="0">
                    <a:pos x="T4" y="T5"/>
                  </a:cxn>
                  <a:cxn ang="0">
                    <a:pos x="T6" y="T7"/>
                  </a:cxn>
                  <a:cxn ang="0">
                    <a:pos x="T8" y="T9"/>
                  </a:cxn>
                </a:cxnLst>
                <a:rect l="0" t="0" r="r" b="b"/>
                <a:pathLst>
                  <a:path w="31" h="387">
                    <a:moveTo>
                      <a:pt x="0" y="387"/>
                    </a:moveTo>
                    <a:lnTo>
                      <a:pt x="11" y="387"/>
                    </a:lnTo>
                    <a:lnTo>
                      <a:pt x="31" y="0"/>
                    </a:lnTo>
                    <a:lnTo>
                      <a:pt x="21" y="0"/>
                    </a:lnTo>
                    <a:lnTo>
                      <a:pt x="0" y="3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7" name="Freeform 153"/>
              <p:cNvSpPr>
                <a:spLocks/>
              </p:cNvSpPr>
              <p:nvPr/>
            </p:nvSpPr>
            <p:spPr bwMode="gray">
              <a:xfrm>
                <a:off x="3662" y="2543"/>
                <a:ext cx="51" cy="403"/>
              </a:xfrm>
              <a:custGeom>
                <a:avLst/>
                <a:gdLst>
                  <a:gd name="T0" fmla="*/ 0 w 51"/>
                  <a:gd name="T1" fmla="*/ 5 h 403"/>
                  <a:gd name="T2" fmla="*/ 41 w 51"/>
                  <a:gd name="T3" fmla="*/ 403 h 403"/>
                  <a:gd name="T4" fmla="*/ 51 w 51"/>
                  <a:gd name="T5" fmla="*/ 397 h 403"/>
                  <a:gd name="T6" fmla="*/ 11 w 51"/>
                  <a:gd name="T7" fmla="*/ 0 h 403"/>
                  <a:gd name="T8" fmla="*/ 0 w 51"/>
                  <a:gd name="T9" fmla="*/ 5 h 403"/>
                </a:gdLst>
                <a:ahLst/>
                <a:cxnLst>
                  <a:cxn ang="0">
                    <a:pos x="T0" y="T1"/>
                  </a:cxn>
                  <a:cxn ang="0">
                    <a:pos x="T2" y="T3"/>
                  </a:cxn>
                  <a:cxn ang="0">
                    <a:pos x="T4" y="T5"/>
                  </a:cxn>
                  <a:cxn ang="0">
                    <a:pos x="T6" y="T7"/>
                  </a:cxn>
                  <a:cxn ang="0">
                    <a:pos x="T8" y="T9"/>
                  </a:cxn>
                </a:cxnLst>
                <a:rect l="0" t="0" r="r" b="b"/>
                <a:pathLst>
                  <a:path w="51" h="403">
                    <a:moveTo>
                      <a:pt x="0" y="5"/>
                    </a:moveTo>
                    <a:lnTo>
                      <a:pt x="41" y="403"/>
                    </a:lnTo>
                    <a:lnTo>
                      <a:pt x="51" y="397"/>
                    </a:lnTo>
                    <a:lnTo>
                      <a:pt x="11"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8" name="Freeform 154"/>
              <p:cNvSpPr>
                <a:spLocks/>
              </p:cNvSpPr>
              <p:nvPr/>
            </p:nvSpPr>
            <p:spPr bwMode="gray">
              <a:xfrm>
                <a:off x="3357" y="2594"/>
                <a:ext cx="127" cy="26"/>
              </a:xfrm>
              <a:custGeom>
                <a:avLst/>
                <a:gdLst>
                  <a:gd name="T0" fmla="*/ 22 w 25"/>
                  <a:gd name="T1" fmla="*/ 2 h 5"/>
                  <a:gd name="T2" fmla="*/ 1 w 25"/>
                  <a:gd name="T3" fmla="*/ 2 h 5"/>
                  <a:gd name="T4" fmla="*/ 0 w 25"/>
                  <a:gd name="T5" fmla="*/ 4 h 5"/>
                  <a:gd name="T6" fmla="*/ 24 w 25"/>
                  <a:gd name="T7" fmla="*/ 4 h 5"/>
                  <a:gd name="T8" fmla="*/ 25 w 25"/>
                  <a:gd name="T9" fmla="*/ 2 h 5"/>
                  <a:gd name="T10" fmla="*/ 25 w 25"/>
                  <a:gd name="T11" fmla="*/ 2 h 5"/>
                  <a:gd name="T12" fmla="*/ 25 w 25"/>
                  <a:gd name="T13" fmla="*/ 0 h 5"/>
                  <a:gd name="T14" fmla="*/ 22 w 2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5">
                    <a:moveTo>
                      <a:pt x="22" y="2"/>
                    </a:moveTo>
                    <a:cubicBezTo>
                      <a:pt x="21" y="3"/>
                      <a:pt x="10" y="3"/>
                      <a:pt x="1" y="2"/>
                    </a:cubicBezTo>
                    <a:cubicBezTo>
                      <a:pt x="0" y="4"/>
                      <a:pt x="0" y="4"/>
                      <a:pt x="0" y="4"/>
                    </a:cubicBezTo>
                    <a:cubicBezTo>
                      <a:pt x="10" y="5"/>
                      <a:pt x="22" y="5"/>
                      <a:pt x="24" y="4"/>
                    </a:cubicBezTo>
                    <a:cubicBezTo>
                      <a:pt x="25" y="3"/>
                      <a:pt x="25" y="2"/>
                      <a:pt x="25" y="2"/>
                    </a:cubicBezTo>
                    <a:cubicBezTo>
                      <a:pt x="25" y="2"/>
                      <a:pt x="25" y="2"/>
                      <a:pt x="25" y="2"/>
                    </a:cubicBezTo>
                    <a:cubicBezTo>
                      <a:pt x="25" y="0"/>
                      <a:pt x="25" y="0"/>
                      <a:pt x="25" y="0"/>
                    </a:cubicBezTo>
                    <a:cubicBezTo>
                      <a:pt x="24" y="0"/>
                      <a:pt x="23" y="1"/>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9" name="Freeform 155"/>
              <p:cNvSpPr>
                <a:spLocks/>
              </p:cNvSpPr>
              <p:nvPr/>
            </p:nvSpPr>
            <p:spPr bwMode="gray">
              <a:xfrm>
                <a:off x="3357" y="2523"/>
                <a:ext cx="351" cy="46"/>
              </a:xfrm>
              <a:custGeom>
                <a:avLst/>
                <a:gdLst>
                  <a:gd name="T0" fmla="*/ 107 w 351"/>
                  <a:gd name="T1" fmla="*/ 15 h 46"/>
                  <a:gd name="T2" fmla="*/ 0 w 351"/>
                  <a:gd name="T3" fmla="*/ 31 h 46"/>
                  <a:gd name="T4" fmla="*/ 0 w 351"/>
                  <a:gd name="T5" fmla="*/ 46 h 46"/>
                  <a:gd name="T6" fmla="*/ 316 w 351"/>
                  <a:gd name="T7" fmla="*/ 25 h 46"/>
                  <a:gd name="T8" fmla="*/ 351 w 351"/>
                  <a:gd name="T9" fmla="*/ 15 h 46"/>
                  <a:gd name="T10" fmla="*/ 351 w 351"/>
                  <a:gd name="T11" fmla="*/ 0 h 46"/>
                  <a:gd name="T12" fmla="*/ 107 w 351"/>
                  <a:gd name="T13" fmla="*/ 15 h 46"/>
                </a:gdLst>
                <a:ahLst/>
                <a:cxnLst>
                  <a:cxn ang="0">
                    <a:pos x="T0" y="T1"/>
                  </a:cxn>
                  <a:cxn ang="0">
                    <a:pos x="T2" y="T3"/>
                  </a:cxn>
                  <a:cxn ang="0">
                    <a:pos x="T4" y="T5"/>
                  </a:cxn>
                  <a:cxn ang="0">
                    <a:pos x="T6" y="T7"/>
                  </a:cxn>
                  <a:cxn ang="0">
                    <a:pos x="T8" y="T9"/>
                  </a:cxn>
                  <a:cxn ang="0">
                    <a:pos x="T10" y="T11"/>
                  </a:cxn>
                  <a:cxn ang="0">
                    <a:pos x="T12" y="T13"/>
                  </a:cxn>
                </a:cxnLst>
                <a:rect l="0" t="0" r="r" b="b"/>
                <a:pathLst>
                  <a:path w="351" h="46">
                    <a:moveTo>
                      <a:pt x="107" y="15"/>
                    </a:moveTo>
                    <a:lnTo>
                      <a:pt x="0" y="31"/>
                    </a:lnTo>
                    <a:lnTo>
                      <a:pt x="0" y="46"/>
                    </a:lnTo>
                    <a:lnTo>
                      <a:pt x="316" y="25"/>
                    </a:lnTo>
                    <a:lnTo>
                      <a:pt x="351" y="15"/>
                    </a:lnTo>
                    <a:lnTo>
                      <a:pt x="351" y="0"/>
                    </a:lnTo>
                    <a:lnTo>
                      <a:pt x="10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50" name="Freeform 156"/>
              <p:cNvSpPr>
                <a:spLocks/>
              </p:cNvSpPr>
              <p:nvPr/>
            </p:nvSpPr>
            <p:spPr bwMode="gray">
              <a:xfrm>
                <a:off x="3418" y="2284"/>
                <a:ext cx="331" cy="112"/>
              </a:xfrm>
              <a:custGeom>
                <a:avLst/>
                <a:gdLst>
                  <a:gd name="T0" fmla="*/ 0 w 65"/>
                  <a:gd name="T1" fmla="*/ 1 h 22"/>
                  <a:gd name="T2" fmla="*/ 36 w 65"/>
                  <a:gd name="T3" fmla="*/ 1 h 22"/>
                  <a:gd name="T4" fmla="*/ 65 w 65"/>
                  <a:gd name="T5" fmla="*/ 0 h 22"/>
                  <a:gd name="T6" fmla="*/ 61 w 65"/>
                  <a:gd name="T7" fmla="*/ 19 h 22"/>
                  <a:gd name="T8" fmla="*/ 33 w 65"/>
                  <a:gd name="T9" fmla="*/ 22 h 22"/>
                  <a:gd name="T10" fmla="*/ 3 w 65"/>
                  <a:gd name="T11" fmla="*/ 21 h 22"/>
                  <a:gd name="T12" fmla="*/ 0 w 65"/>
                  <a:gd name="T13" fmla="*/ 1 h 22"/>
                </a:gdLst>
                <a:ahLst/>
                <a:cxnLst>
                  <a:cxn ang="0">
                    <a:pos x="T0" y="T1"/>
                  </a:cxn>
                  <a:cxn ang="0">
                    <a:pos x="T2" y="T3"/>
                  </a:cxn>
                  <a:cxn ang="0">
                    <a:pos x="T4" y="T5"/>
                  </a:cxn>
                  <a:cxn ang="0">
                    <a:pos x="T6" y="T7"/>
                  </a:cxn>
                  <a:cxn ang="0">
                    <a:pos x="T8" y="T9"/>
                  </a:cxn>
                  <a:cxn ang="0">
                    <a:pos x="T10" y="T11"/>
                  </a:cxn>
                  <a:cxn ang="0">
                    <a:pos x="T12" y="T13"/>
                  </a:cxn>
                </a:cxnLst>
                <a:rect l="0" t="0" r="r" b="b"/>
                <a:pathLst>
                  <a:path w="65" h="22">
                    <a:moveTo>
                      <a:pt x="0" y="1"/>
                    </a:moveTo>
                    <a:cubicBezTo>
                      <a:pt x="0" y="1"/>
                      <a:pt x="18" y="1"/>
                      <a:pt x="36" y="1"/>
                    </a:cubicBezTo>
                    <a:cubicBezTo>
                      <a:pt x="54" y="1"/>
                      <a:pt x="65" y="0"/>
                      <a:pt x="65" y="0"/>
                    </a:cubicBezTo>
                    <a:cubicBezTo>
                      <a:pt x="61" y="19"/>
                      <a:pt x="61" y="19"/>
                      <a:pt x="61" y="19"/>
                    </a:cubicBezTo>
                    <a:cubicBezTo>
                      <a:pt x="61" y="19"/>
                      <a:pt x="48" y="22"/>
                      <a:pt x="33" y="22"/>
                    </a:cubicBezTo>
                    <a:cubicBezTo>
                      <a:pt x="18" y="22"/>
                      <a:pt x="3" y="21"/>
                      <a:pt x="3" y="21"/>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grpSp>
      </p:grpSp>
      <p:sp>
        <p:nvSpPr>
          <p:cNvPr id="52"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4333531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Urteil_Entscheidung">
    <p:spTree>
      <p:nvGrpSpPr>
        <p:cNvPr id="1" name=""/>
        <p:cNvGrpSpPr/>
        <p:nvPr/>
      </p:nvGrpSpPr>
      <p:grpSpPr>
        <a:xfrm>
          <a:off x="0" y="0"/>
          <a:ext cx="0" cy="0"/>
          <a:chOff x="0" y="0"/>
          <a:chExt cx="0" cy="0"/>
        </a:xfrm>
      </p:grpSpPr>
      <p:pic>
        <p:nvPicPr>
          <p:cNvPr id="7" name="Picture 2" descr="C:\Users\a05l\AppData\Local\Microsoft\Windows\Temporary Internet Files\Content.IE5\HKKR4AO3\Gavel2[1].jpg"/>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7625144" y="428880"/>
            <a:ext cx="1103284" cy="827463"/>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Rechteck 2"/>
          <p:cNvSpPr/>
          <p:nvPr/>
        </p:nvSpPr>
        <p:spPr bwMode="auto">
          <a:xfrm flipH="1">
            <a:off x="4820952" y="205731"/>
            <a:ext cx="4302224" cy="3334680"/>
          </a:xfrm>
          <a:prstGeom prst="rect">
            <a:avLst/>
          </a:prstGeom>
          <a:blipFill rotWithShape="1">
            <a:blip r:embed="rId3">
              <a:alphaModFix amt="60000"/>
            </a:blip>
            <a:stretch>
              <a:fillRect/>
            </a:stretch>
          </a:blip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a:buNone/>
            </a:pPr>
            <a:endParaRPr kumimoji="0" lang="de-DE" sz="2000" b="0" i="0" u="none" strike="noStrike" cap="none" normalizeH="0" baseline="0" dirty="0">
              <a:ln>
                <a:noFill/>
              </a:ln>
              <a:solidFill>
                <a:schemeClr val="tx1"/>
              </a:solidFill>
              <a:effectLst/>
              <a:latin typeface="Arial"/>
              <a:ea typeface="Arial"/>
              <a:cs typeface="Arial"/>
            </a:endParaRPr>
          </a:p>
        </p:txBody>
      </p:sp>
      <p:grpSp>
        <p:nvGrpSpPr>
          <p:cNvPr id="4" name="Group 20"/>
          <p:cNvGrpSpPr/>
          <p:nvPr/>
        </p:nvGrpSpPr>
        <p:grpSpPr>
          <a:xfrm>
            <a:off x="395288" y="1196975"/>
            <a:ext cx="8353425" cy="71438"/>
            <a:chOff x="249" y="845"/>
            <a:chExt cx="5262" cy="90"/>
          </a:xfrm>
        </p:grpSpPr>
        <p:sp>
          <p:nvSpPr>
            <p:cNvPr id="5" name="Rectangle 21"/>
            <p:cNvSpPr>
              <a:spLocks noChangeArrowheads="1"/>
            </p:cNvSpPr>
            <p:nvPr/>
          </p:nvSpPr>
          <p:spPr bwMode="gray">
            <a:xfrm>
              <a:off x="249" y="845"/>
              <a:ext cx="1483" cy="9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6" name="Rectangle 22"/>
            <p:cNvSpPr>
              <a:spLocks noChangeArrowheads="1"/>
            </p:cNvSpPr>
            <p:nvPr/>
          </p:nvSpPr>
          <p:spPr bwMode="gray">
            <a:xfrm>
              <a:off x="1464" y="845"/>
              <a:ext cx="4047" cy="9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Tree>
    <p:extLst>
      <p:ext uri="{BB962C8B-B14F-4D97-AF65-F5344CB8AC3E}">
        <p14:creationId xmlns:p14="http://schemas.microsoft.com/office/powerpoint/2010/main" val="38169373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5" name="Rectangle 6"/>
          <p:cNvSpPr>
            <a:spLocks noChangeArrowheads="1"/>
          </p:cNvSpPr>
          <p:nvPr/>
        </p:nvSpPr>
        <p:spPr bwMode="gray">
          <a:xfrm>
            <a:off x="0" y="0"/>
            <a:ext cx="2268538" cy="188913"/>
          </a:xfrm>
          <a:prstGeom prst="rect">
            <a:avLst/>
          </a:prstGeom>
          <a:solidFill>
            <a:schemeClr val="accent3"/>
          </a:solidFill>
          <a:ln w="9525">
            <a:noFill/>
            <a:miter lim="800000"/>
          </a:ln>
          <a:effectLst/>
        </p:spPr>
        <p:txBody>
          <a:bodyPr wrap="none" anchor="ctr"/>
          <a:lstStyle/>
          <a:p>
            <a:pPr>
              <a:defRPr/>
            </a:pPr>
            <a:endParaRPr lang="de-DE" dirty="0"/>
          </a:p>
        </p:txBody>
      </p:sp>
      <p:sp>
        <p:nvSpPr>
          <p:cNvPr id="6" name="Rectangle 13"/>
          <p:cNvSpPr>
            <a:spLocks noChangeArrowheads="1"/>
          </p:cNvSpPr>
          <p:nvPr/>
        </p:nvSpPr>
        <p:spPr bwMode="gray">
          <a:xfrm>
            <a:off x="2268538" y="0"/>
            <a:ext cx="6875462" cy="188913"/>
          </a:xfrm>
          <a:prstGeom prst="rect">
            <a:avLst/>
          </a:prstGeom>
          <a:solidFill>
            <a:schemeClr val="bg1">
              <a:lumMod val="85000"/>
            </a:schemeClr>
          </a:solidFill>
          <a:ln w="9525">
            <a:noFill/>
            <a:miter lim="800000"/>
          </a:ln>
          <a:effectLst/>
        </p:spPr>
        <p:txBody>
          <a:bodyPr wrap="none" rIns="252000" anchor="ctr"/>
          <a:lstStyle/>
          <a:p>
            <a:pPr algn="r">
              <a:lnSpc>
                <a:spcPct val="100000"/>
              </a:lnSpc>
              <a:buClrTx/>
              <a:buFontTx/>
              <a:buNone/>
              <a:defRPr/>
            </a:pPr>
            <a:endParaRPr lang="de-DE" sz="800" dirty="0"/>
          </a:p>
        </p:txBody>
      </p:sp>
      <p:sp>
        <p:nvSpPr>
          <p:cNvPr id="24580" name="Rectangle 4"/>
          <p:cNvSpPr>
            <a:spLocks noGrp="1" noChangeArrowheads="1"/>
          </p:cNvSpPr>
          <p:nvPr>
            <p:ph type="ctrTitle"/>
          </p:nvPr>
        </p:nvSpPr>
        <p:spPr>
          <a:xfrm>
            <a:off x="647700" y="596900"/>
            <a:ext cx="7848600" cy="1038225"/>
          </a:xfrm>
        </p:spPr>
        <p:txBody>
          <a:bodyPr/>
          <a:lstStyle>
            <a:lvl1pPr>
              <a:defRPr/>
            </a:lvl1pPr>
          </a:lstStyle>
          <a:p>
            <a:r>
              <a:rPr lang="de-DE"/>
              <a:t>Titelmasterformat durch Klicken bearbeiten</a:t>
            </a:r>
          </a:p>
        </p:txBody>
      </p:sp>
      <p:sp>
        <p:nvSpPr>
          <p:cNvPr id="24581" name="Rectangle 5"/>
          <p:cNvSpPr>
            <a:spLocks noGrp="1" noChangeArrowheads="1"/>
          </p:cNvSpPr>
          <p:nvPr>
            <p:ph type="subTitle" idx="1"/>
          </p:nvPr>
        </p:nvSpPr>
        <p:spPr>
          <a:xfrm>
            <a:off x="647700" y="1682750"/>
            <a:ext cx="7848600" cy="3617913"/>
          </a:xfrm>
        </p:spPr>
        <p:txBody>
          <a:bodyPr/>
          <a:lstStyle>
            <a:lvl1pPr>
              <a:defRPr sz="2700" b="1"/>
            </a:lvl1pPr>
          </a:lstStyle>
          <a:p>
            <a:r>
              <a:rPr lang="de-DE"/>
              <a:t>Formatvorlage des Untertitelmasters durch Klicken bearbeiten</a:t>
            </a:r>
          </a:p>
        </p:txBody>
      </p:sp>
      <p:sp>
        <p:nvSpPr>
          <p:cNvPr id="7" name="Rectangle 3"/>
          <p:cNvSpPr txBox="1">
            <a:spLocks noChangeArrowheads="1"/>
          </p:cNvSpPr>
          <p:nvPr/>
        </p:nvSpPr>
        <p:spPr bwMode="auto">
          <a:xfrm>
            <a:off x="-21108" y="4148139"/>
            <a:ext cx="9144000" cy="343492"/>
          </a:xfrm>
          <a:prstGeom prst="rect">
            <a:avLst/>
          </a:prstGeom>
          <a:noFill/>
          <a:extLst>
            <a:ext uri="{909E8E84-426E-40DD-AFC4-6F175D3DCCD1}">
              <a14:hiddenFill xmlns:a14="http://schemas.microsoft.com/office/drawing/2010/main">
                <a:solidFill>
                  <a:srgbClr val="00579E"/>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rtl="0" fontAlgn="base">
              <a:spcBef>
                <a:spcPct val="20000"/>
              </a:spcBef>
              <a:spcAft>
                <a:spcPct val="0"/>
              </a:spcAft>
              <a:buClr>
                <a:schemeClr val="accent1"/>
              </a:buClr>
              <a:buFont typeface="Wingdings" pitchFamily="2" charset="2"/>
              <a:buNone/>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pitchFamily="34" charset="0"/>
              <a:buBlip>
                <a:blip r:embed="rId2"/>
              </a:buBlip>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pitchFamily="34" charset="0"/>
              <a:buBlip>
                <a:blip r:embed="rId2"/>
              </a:buBlip>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algn="ctr"/>
            <a:r>
              <a:rPr lang="de-DE" sz="2200" kern="0" dirty="0"/>
              <a:t>Prof. Dr. Stephan Brandenburg</a:t>
            </a:r>
          </a:p>
        </p:txBody>
      </p:sp>
      <p:sp>
        <p:nvSpPr>
          <p:cNvPr id="8" name="Rechteck 7"/>
          <p:cNvSpPr/>
          <p:nvPr/>
        </p:nvSpPr>
        <p:spPr bwMode="auto">
          <a:xfrm>
            <a:off x="6732240" y="5761434"/>
            <a:ext cx="2448272" cy="1096566"/>
          </a:xfrm>
          <a:prstGeom prst="rect">
            <a:avLst/>
          </a:prstGeom>
          <a:solidFill>
            <a:schemeClr val="bg1">
              <a:lumMod val="85000"/>
            </a:schemeClr>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a:ln>
                <a:noFill/>
              </a:ln>
              <a:solidFill>
                <a:schemeClr val="tx1"/>
              </a:solidFill>
              <a:effectLst/>
              <a:latin typeface="Arial" charset="0"/>
              <a:ea typeface="Arial" charset="0"/>
              <a:cs typeface="Arial" charset="0"/>
            </a:endParaRPr>
          </a:p>
        </p:txBody>
      </p:sp>
      <p:sp>
        <p:nvSpPr>
          <p:cNvPr id="9" name="Richtungspfeil 8"/>
          <p:cNvSpPr/>
          <p:nvPr/>
        </p:nvSpPr>
        <p:spPr bwMode="auto">
          <a:xfrm>
            <a:off x="0" y="5761434"/>
            <a:ext cx="7308304" cy="1105446"/>
          </a:xfrm>
          <a:prstGeom prst="homePlate">
            <a:avLst/>
          </a:prstGeom>
          <a:solidFill>
            <a:schemeClr val="accent3"/>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2831868428"/>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el und Inhal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4" name="Content Placeholder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91160758"/>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lvl1pPr marL="0" indent="0">
              <a:tabLst>
                <a:tab pos="266700" algn="l"/>
              </a:tabLst>
              <a:defRPr/>
            </a:lvl1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75223376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xt und Bild (rechts)">
    <p:spTree>
      <p:nvGrpSpPr>
        <p:cNvPr id="1" name=""/>
        <p:cNvGrpSpPr/>
        <p:nvPr/>
      </p:nvGrpSpPr>
      <p:grpSpPr>
        <a:xfrm>
          <a:off x="0" y="0"/>
          <a:ext cx="0" cy="0"/>
          <a:chOff x="0" y="0"/>
          <a:chExt cx="0" cy="0"/>
        </a:xfrm>
      </p:grpSpPr>
      <p:sp>
        <p:nvSpPr>
          <p:cNvPr id="8" name="Bildplatzhalter 7"/>
          <p:cNvSpPr>
            <a:spLocks noGrp="1"/>
          </p:cNvSpPr>
          <p:nvPr>
            <p:ph type="pic" sz="quarter" idx="10"/>
          </p:nvPr>
        </p:nvSpPr>
        <p:spPr>
          <a:xfrm>
            <a:off x="4716463" y="1773238"/>
            <a:ext cx="3779837" cy="4103687"/>
          </a:xfrm>
          <a:solidFill>
            <a:schemeClr val="bg1">
              <a:lumMod val="95000"/>
            </a:schemeClr>
          </a:solidFill>
          <a:ln>
            <a:solidFill>
              <a:schemeClr val="accent5"/>
            </a:solidFill>
          </a:ln>
        </p:spPr>
        <p:txBody>
          <a:bodyPr anchor="ctr" anchorCtr="0"/>
          <a:lstStyle>
            <a:lvl1pPr algn="ctr">
              <a:defRPr/>
            </a:lvl1pPr>
          </a:lstStyle>
          <a:p>
            <a:r>
              <a:rPr lang="de-DE"/>
              <a:t>Bild durch Klicken auf Symbol hinzufügen</a:t>
            </a:r>
            <a:endParaRPr lang="de-DE" dirty="0"/>
          </a:p>
        </p:txBody>
      </p:sp>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395536" y="1684339"/>
            <a:ext cx="3779838" cy="3508858"/>
          </a:xfrm>
        </p:spPr>
        <p:txBody>
          <a:bodyPr/>
          <a:lstStyle>
            <a:lvl1pPr marL="0" indent="0">
              <a:tabLst>
                <a:tab pos="266700" algn="l"/>
              </a:tabLst>
              <a:defRPr/>
            </a:lvl1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p:cNvSpPr>
            <a:spLocks noGrp="1"/>
          </p:cNvSpPr>
          <p:nvPr>
            <p:ph type="body" sz="quarter" idx="11" hasCustomPrompt="1"/>
          </p:nvPr>
        </p:nvSpPr>
        <p:spPr>
          <a:xfrm>
            <a:off x="395536" y="5229200"/>
            <a:ext cx="3779838" cy="681062"/>
          </a:xfrm>
        </p:spPr>
        <p:txBody>
          <a:bodyPr anchor="b" anchorCtr="0"/>
          <a:lstStyle>
            <a:lvl1pPr algn="r">
              <a:spcBef>
                <a:spcPts val="288"/>
              </a:spcBef>
              <a:defRPr sz="1500" b="1">
                <a:solidFill>
                  <a:schemeClr val="accent5"/>
                </a:solidFill>
              </a:defRPr>
            </a:lvl1pPr>
            <a:lvl2pPr marL="0" indent="0" algn="r">
              <a:spcBef>
                <a:spcPts val="288"/>
              </a:spcBef>
              <a:buNone/>
              <a:defRPr sz="800" b="0"/>
            </a:lvl2pPr>
          </a:lstStyle>
          <a:p>
            <a:pPr lvl="0"/>
            <a:r>
              <a:rPr lang="de-DE"/>
              <a:t>Bildunterschrift</a:t>
            </a:r>
          </a:p>
          <a:p>
            <a:pPr lvl="1"/>
            <a:r>
              <a:rPr lang="de-DE"/>
              <a:t>Quellenangabe</a:t>
            </a:r>
          </a:p>
        </p:txBody>
      </p:sp>
    </p:spTree>
    <p:extLst>
      <p:ext uri="{BB962C8B-B14F-4D97-AF65-F5344CB8AC3E}">
        <p14:creationId xmlns:p14="http://schemas.microsoft.com/office/powerpoint/2010/main" val="148338040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ext und Bild (links)">
    <p:spTree>
      <p:nvGrpSpPr>
        <p:cNvPr id="1" name=""/>
        <p:cNvGrpSpPr/>
        <p:nvPr/>
      </p:nvGrpSpPr>
      <p:grpSpPr>
        <a:xfrm>
          <a:off x="0" y="0"/>
          <a:ext cx="0" cy="0"/>
          <a:chOff x="0" y="0"/>
          <a:chExt cx="0" cy="0"/>
        </a:xfrm>
      </p:grpSpPr>
      <p:sp>
        <p:nvSpPr>
          <p:cNvPr id="3" name="Inhaltsplatzhalter 2"/>
          <p:cNvSpPr>
            <a:spLocks noGrp="1"/>
          </p:cNvSpPr>
          <p:nvPr>
            <p:ph idx="1"/>
          </p:nvPr>
        </p:nvSpPr>
        <p:spPr>
          <a:xfrm>
            <a:off x="4716463" y="1684339"/>
            <a:ext cx="3779838" cy="3508858"/>
          </a:xfrm>
        </p:spPr>
        <p:txBody>
          <a:bodyPr/>
          <a:lstStyle>
            <a:lvl1pPr marL="0" indent="0" algn="l">
              <a:tabLst>
                <a:tab pos="266700" algn="l"/>
              </a:tabLst>
              <a:defRPr/>
            </a:lvl1pPr>
            <a:lvl2pPr algn="l">
              <a:defRPr/>
            </a:lvl2pPr>
            <a:lvl3pPr algn="l">
              <a:defRPr/>
            </a:lvl3pPr>
            <a:lvl4pPr algn="l">
              <a:defRPr/>
            </a:lvl4pPr>
            <a:lvl5pPr algn="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p:cNvSpPr>
            <a:spLocks noGrp="1"/>
          </p:cNvSpPr>
          <p:nvPr>
            <p:ph type="body" sz="quarter" idx="11" hasCustomPrompt="1"/>
          </p:nvPr>
        </p:nvSpPr>
        <p:spPr>
          <a:xfrm>
            <a:off x="4716463" y="5229200"/>
            <a:ext cx="3779838" cy="681062"/>
          </a:xfrm>
        </p:spPr>
        <p:txBody>
          <a:bodyPr anchor="b" anchorCtr="0"/>
          <a:lstStyle>
            <a:lvl1pPr algn="l">
              <a:spcBef>
                <a:spcPts val="288"/>
              </a:spcBef>
              <a:defRPr sz="1500" b="1">
                <a:solidFill>
                  <a:schemeClr val="accent5"/>
                </a:solidFill>
              </a:defRPr>
            </a:lvl1pPr>
            <a:lvl2pPr marL="0" indent="0" algn="l">
              <a:spcBef>
                <a:spcPts val="288"/>
              </a:spcBef>
              <a:buNone/>
              <a:defRPr sz="800" b="0"/>
            </a:lvl2pPr>
          </a:lstStyle>
          <a:p>
            <a:pPr lvl="0"/>
            <a:r>
              <a:rPr lang="de-DE"/>
              <a:t>Bildunterschrift</a:t>
            </a:r>
          </a:p>
          <a:p>
            <a:pPr lvl="1"/>
            <a:r>
              <a:rPr lang="de-DE"/>
              <a:t>Quellenangabe</a:t>
            </a:r>
          </a:p>
        </p:txBody>
      </p:sp>
      <p:sp>
        <p:nvSpPr>
          <p:cNvPr id="8" name="Bildplatzhalter 7"/>
          <p:cNvSpPr>
            <a:spLocks noGrp="1"/>
          </p:cNvSpPr>
          <p:nvPr>
            <p:ph type="pic" sz="quarter" idx="10"/>
          </p:nvPr>
        </p:nvSpPr>
        <p:spPr>
          <a:xfrm>
            <a:off x="1" y="1773238"/>
            <a:ext cx="4427537" cy="4103687"/>
          </a:xfrm>
          <a:solidFill>
            <a:schemeClr val="bg1">
              <a:lumMod val="95000"/>
            </a:schemeClr>
          </a:solidFill>
          <a:ln>
            <a:solidFill>
              <a:schemeClr val="accent5"/>
            </a:solidFill>
          </a:ln>
        </p:spPr>
        <p:txBody>
          <a:bodyPr anchor="ctr" anchorCtr="0"/>
          <a:lstStyle>
            <a:lvl1pPr algn="ctr">
              <a:defRPr/>
            </a:lvl1pPr>
          </a:lstStyle>
          <a:p>
            <a:r>
              <a:rPr lang="de-DE"/>
              <a:t>Bild durch Klicken auf Symbol hinzufügen</a:t>
            </a:r>
            <a:endParaRPr lang="de-DE" dirty="0"/>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89402313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el und Bild">
    <p:spTree>
      <p:nvGrpSpPr>
        <p:cNvPr id="1" name=""/>
        <p:cNvGrpSpPr/>
        <p:nvPr/>
      </p:nvGrpSpPr>
      <p:grpSpPr>
        <a:xfrm>
          <a:off x="0" y="0"/>
          <a:ext cx="0" cy="0"/>
          <a:chOff x="0" y="0"/>
          <a:chExt cx="0" cy="0"/>
        </a:xfrm>
      </p:grpSpPr>
      <p:sp>
        <p:nvSpPr>
          <p:cNvPr id="8" name="Bildplatzhalter 7"/>
          <p:cNvSpPr>
            <a:spLocks noGrp="1"/>
          </p:cNvSpPr>
          <p:nvPr>
            <p:ph type="pic" sz="quarter" idx="10"/>
          </p:nvPr>
        </p:nvSpPr>
        <p:spPr>
          <a:xfrm>
            <a:off x="647700" y="1773238"/>
            <a:ext cx="7848600" cy="4103687"/>
          </a:xfrm>
          <a:solidFill>
            <a:schemeClr val="bg1">
              <a:lumMod val="95000"/>
            </a:schemeClr>
          </a:solidFill>
          <a:ln>
            <a:solidFill>
              <a:schemeClr val="accent5"/>
            </a:solidFill>
          </a:ln>
        </p:spPr>
        <p:txBody>
          <a:bodyPr anchor="ctr" anchorCtr="0"/>
          <a:lstStyle>
            <a:lvl1pPr algn="ctr">
              <a:defRPr/>
            </a:lvl1pPr>
          </a:lstStyle>
          <a:p>
            <a:r>
              <a:rPr lang="de-DE"/>
              <a:t>Bild durch Klicken auf Symbol hinzufügen</a:t>
            </a:r>
            <a:endParaRPr lang="de-DE" dirty="0"/>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409083844"/>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705384040"/>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000542"/>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Urteile">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CE87CFEC-4E4A-314E-B7FF-12D0184184EB}"/>
              </a:ext>
            </a:extLst>
          </p:cNvPr>
          <p:cNvPicPr>
            <a:picLocks noChangeAspect="1"/>
          </p:cNvPicPr>
          <p:nvPr/>
        </p:nvPicPr>
        <p:blipFill>
          <a:blip r:embed="rId2"/>
          <a:stretch>
            <a:fillRect/>
          </a:stretch>
        </p:blipFill>
        <p:spPr>
          <a:xfrm>
            <a:off x="6156960" y="219017"/>
            <a:ext cx="2987040" cy="3018739"/>
          </a:xfrm>
          <a:prstGeom prst="rect">
            <a:avLst/>
          </a:prstGeom>
          <a:blipFill dpi="0" rotWithShape="1">
            <a:blip r:embed="rId3">
              <a:alphaModFix amt="60000"/>
            </a:blip>
            <a:srcRect/>
            <a:stretch>
              <a:fillRect/>
            </a:stretch>
          </a:blipFill>
        </p:spPr>
      </p:pic>
      <p:grpSp>
        <p:nvGrpSpPr>
          <p:cNvPr id="4" name="Group 20"/>
          <p:cNvGrpSpPr/>
          <p:nvPr/>
        </p:nvGrpSpPr>
        <p:grpSpPr>
          <a:xfrm>
            <a:off x="395288" y="1196975"/>
            <a:ext cx="8353425" cy="71438"/>
            <a:chOff x="249" y="845"/>
            <a:chExt cx="5262" cy="90"/>
          </a:xfrm>
        </p:grpSpPr>
        <p:sp>
          <p:nvSpPr>
            <p:cNvPr id="5" name="Rectangle 21"/>
            <p:cNvSpPr>
              <a:spLocks noChangeArrowheads="1"/>
            </p:cNvSpPr>
            <p:nvPr/>
          </p:nvSpPr>
          <p:spPr bwMode="gray">
            <a:xfrm>
              <a:off x="249" y="845"/>
              <a:ext cx="1483" cy="90"/>
            </a:xfrm>
            <a:prstGeom prst="rect">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6" name="Rectangle 22"/>
            <p:cNvSpPr>
              <a:spLocks noChangeArrowheads="1"/>
            </p:cNvSpPr>
            <p:nvPr/>
          </p:nvSpPr>
          <p:spPr bwMode="gray">
            <a:xfrm>
              <a:off x="1464" y="845"/>
              <a:ext cx="4047" cy="90"/>
            </a:xfrm>
            <a:prstGeom prst="rect">
              <a:avLst/>
            </a:pr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
        <p:nvSpPr>
          <p:cNvPr id="7"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8" name="Titel 1"/>
          <p:cNvSpPr>
            <a:spLocks noGrp="1"/>
          </p:cNvSpPr>
          <p:nvPr>
            <p:ph type="title"/>
          </p:nvPr>
        </p:nvSpPr>
        <p:spPr>
          <a:xfrm>
            <a:off x="395536" y="526505"/>
            <a:ext cx="8353178" cy="1030287"/>
          </a:xfrm>
        </p:spPr>
        <p:txBody>
          <a:bodyPr/>
          <a:lstStyle/>
          <a:p>
            <a:r>
              <a:rPr lang="de-DE"/>
              <a:t>Titelmasterformat durch Klicken bearbeiten</a:t>
            </a:r>
          </a:p>
        </p:txBody>
      </p:sp>
    </p:spTree>
    <p:extLst>
      <p:ext uri="{BB962C8B-B14F-4D97-AF65-F5344CB8AC3E}">
        <p14:creationId xmlns:p14="http://schemas.microsoft.com/office/powerpoint/2010/main" val="260706729"/>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Urteile-Exkurs">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CE87CFEC-4E4A-314E-B7FF-12D0184184EB}"/>
              </a:ext>
            </a:extLst>
          </p:cNvPr>
          <p:cNvPicPr>
            <a:picLocks noChangeAspect="1"/>
          </p:cNvPicPr>
          <p:nvPr/>
        </p:nvPicPr>
        <p:blipFill>
          <a:blip r:embed="rId2"/>
          <a:stretch>
            <a:fillRect/>
          </a:stretch>
        </p:blipFill>
        <p:spPr>
          <a:xfrm>
            <a:off x="6156960" y="219017"/>
            <a:ext cx="2987040" cy="3018739"/>
          </a:xfrm>
          <a:prstGeom prst="rect">
            <a:avLst/>
          </a:prstGeom>
          <a:blipFill dpi="0" rotWithShape="1">
            <a:blip r:embed="rId3">
              <a:alphaModFix amt="60000"/>
            </a:blip>
            <a:srcRect/>
            <a:stretch>
              <a:fillRect/>
            </a:stretch>
          </a:blipFill>
        </p:spPr>
      </p:pic>
      <p:grpSp>
        <p:nvGrpSpPr>
          <p:cNvPr id="4" name="Group 20"/>
          <p:cNvGrpSpPr/>
          <p:nvPr/>
        </p:nvGrpSpPr>
        <p:grpSpPr>
          <a:xfrm>
            <a:off x="395288" y="1196975"/>
            <a:ext cx="8353425" cy="71438"/>
            <a:chOff x="249" y="845"/>
            <a:chExt cx="5262" cy="90"/>
          </a:xfrm>
        </p:grpSpPr>
        <p:sp>
          <p:nvSpPr>
            <p:cNvPr id="5" name="Rectangle 21"/>
            <p:cNvSpPr>
              <a:spLocks noChangeArrowheads="1"/>
            </p:cNvSpPr>
            <p:nvPr/>
          </p:nvSpPr>
          <p:spPr bwMode="gray">
            <a:xfrm>
              <a:off x="249" y="845"/>
              <a:ext cx="1483" cy="90"/>
            </a:xfrm>
            <a:prstGeom prst="rect">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6" name="Rectangle 22"/>
            <p:cNvSpPr>
              <a:spLocks noChangeArrowheads="1"/>
            </p:cNvSpPr>
            <p:nvPr/>
          </p:nvSpPr>
          <p:spPr bwMode="gray">
            <a:xfrm>
              <a:off x="1464" y="845"/>
              <a:ext cx="4047" cy="90"/>
            </a:xfrm>
            <a:prstGeom prst="rect">
              <a:avLst/>
            </a:pr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
        <p:nvSpPr>
          <p:cNvPr id="7"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8" name="Titel 1"/>
          <p:cNvSpPr>
            <a:spLocks noGrp="1"/>
          </p:cNvSpPr>
          <p:nvPr>
            <p:ph type="title"/>
          </p:nvPr>
        </p:nvSpPr>
        <p:spPr>
          <a:xfrm>
            <a:off x="395536" y="526505"/>
            <a:ext cx="8353178" cy="1030287"/>
          </a:xfrm>
        </p:spPr>
        <p:txBody>
          <a:bodyPr/>
          <a:lstStyle/>
          <a:p>
            <a:r>
              <a:rPr lang="de-DE"/>
              <a:t>Titelmasterformat durch Klicken bearbeiten</a:t>
            </a:r>
          </a:p>
        </p:txBody>
      </p:sp>
      <p:sp>
        <p:nvSpPr>
          <p:cNvPr id="9" name="Rechteck 8"/>
          <p:cNvSpPr/>
          <p:nvPr/>
        </p:nvSpPr>
        <p:spPr>
          <a:xfrm>
            <a:off x="7812360" y="1228690"/>
            <a:ext cx="1040670" cy="40011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de-DE" sz="20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Exkurs</a:t>
            </a:r>
          </a:p>
        </p:txBody>
      </p:sp>
    </p:spTree>
    <p:extLst>
      <p:ext uri="{BB962C8B-B14F-4D97-AF65-F5344CB8AC3E}">
        <p14:creationId xmlns:p14="http://schemas.microsoft.com/office/powerpoint/2010/main" val="99749426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Fallbeispie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grpSp>
        <p:nvGrpSpPr>
          <p:cNvPr id="3" name="Gruppieren 2"/>
          <p:cNvGrpSpPr/>
          <p:nvPr/>
        </p:nvGrpSpPr>
        <p:grpSpPr>
          <a:xfrm flipH="1">
            <a:off x="6595258" y="4531"/>
            <a:ext cx="1577142" cy="1338874"/>
            <a:chOff x="691661" y="2308225"/>
            <a:chExt cx="3470031" cy="2862263"/>
          </a:xfrm>
        </p:grpSpPr>
        <p:pic>
          <p:nvPicPr>
            <p:cNvPr id="4" name="Picture 162"/>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tretch>
              <a:fillRect/>
            </a:stretch>
          </p:blipFill>
          <p:spPr bwMode="gray">
            <a:xfrm>
              <a:off x="2693377" y="4649788"/>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 name="Picture 163"/>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tretch>
              <a:fillRect/>
            </a:stretch>
          </p:blipFill>
          <p:spPr bwMode="gray">
            <a:xfrm>
              <a:off x="1373066" y="4764088"/>
              <a:ext cx="1261696"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 name="Picture 164"/>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tretch>
              <a:fillRect/>
            </a:stretch>
          </p:blipFill>
          <p:spPr bwMode="gray">
            <a:xfrm>
              <a:off x="832338" y="4756150"/>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7" name="Picture 165"/>
            <p:cNvPicPr>
              <a:picLocks noChangeAspect="1" noChangeArrowheads="1"/>
            </p:cNvPicPr>
            <p:nvPr/>
          </p:nvPicPr>
          <p:blipFill>
            <a:blip r:embed="rId2" cstate="print">
              <a:lum bright="18000"/>
              <a:extLst>
                <a:ext uri="{28A0092B-C50C-407E-A947-70E740481C1C}">
                  <a14:useLocalDpi xmlns:a14="http://schemas.microsoft.com/office/drawing/2010/main" val="0"/>
                </a:ext>
              </a:extLst>
            </a:blip>
            <a:stretch>
              <a:fillRect/>
            </a:stretch>
          </p:blipFill>
          <p:spPr bwMode="gray">
            <a:xfrm>
              <a:off x="1283677" y="4543425"/>
              <a:ext cx="126169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8" name="Group 158"/>
            <p:cNvGrpSpPr/>
            <p:nvPr/>
          </p:nvGrpSpPr>
          <p:grpSpPr>
            <a:xfrm>
              <a:off x="691661" y="2308225"/>
              <a:ext cx="3470031" cy="2779713"/>
              <a:chOff x="1946" y="1276"/>
              <a:chExt cx="2368" cy="1751"/>
            </a:xfrm>
            <a:solidFill>
              <a:schemeClr val="bg1">
                <a:lumMod val="50000"/>
              </a:schemeClr>
            </a:solidFill>
          </p:grpSpPr>
          <p:sp>
            <p:nvSpPr>
              <p:cNvPr id="9" name="Freeform 131"/>
              <p:cNvSpPr/>
              <p:nvPr/>
            </p:nvSpPr>
            <p:spPr bwMode="gray">
              <a:xfrm>
                <a:off x="2771" y="2243"/>
                <a:ext cx="387" cy="784"/>
              </a:xfrm>
              <a:custGeom>
                <a:avLst/>
                <a:gdLst>
                  <a:gd name="T0" fmla="*/ 38 w 76"/>
                  <a:gd name="T1" fmla="*/ 1 h 154"/>
                  <a:gd name="T2" fmla="*/ 1 w 76"/>
                  <a:gd name="T3" fmla="*/ 9 h 154"/>
                  <a:gd name="T4" fmla="*/ 0 w 76"/>
                  <a:gd name="T5" fmla="*/ 9 h 154"/>
                  <a:gd name="T6" fmla="*/ 1 w 76"/>
                  <a:gd name="T7" fmla="*/ 10 h 154"/>
                  <a:gd name="T8" fmla="*/ 13 w 76"/>
                  <a:gd name="T9" fmla="*/ 69 h 154"/>
                  <a:gd name="T10" fmla="*/ 10 w 76"/>
                  <a:gd name="T11" fmla="*/ 154 h 154"/>
                  <a:gd name="T12" fmla="*/ 13 w 76"/>
                  <a:gd name="T13" fmla="*/ 154 h 154"/>
                  <a:gd name="T14" fmla="*/ 15 w 76"/>
                  <a:gd name="T15" fmla="*/ 70 h 154"/>
                  <a:gd name="T16" fmla="*/ 15 w 76"/>
                  <a:gd name="T17" fmla="*/ 69 h 154"/>
                  <a:gd name="T18" fmla="*/ 3 w 76"/>
                  <a:gd name="T19" fmla="*/ 10 h 154"/>
                  <a:gd name="T20" fmla="*/ 38 w 76"/>
                  <a:gd name="T21" fmla="*/ 3 h 154"/>
                  <a:gd name="T22" fmla="*/ 70 w 76"/>
                  <a:gd name="T23" fmla="*/ 10 h 154"/>
                  <a:gd name="T24" fmla="*/ 59 w 76"/>
                  <a:gd name="T25" fmla="*/ 66 h 154"/>
                  <a:gd name="T26" fmla="*/ 73 w 76"/>
                  <a:gd name="T27" fmla="*/ 151 h 154"/>
                  <a:gd name="T28" fmla="*/ 76 w 76"/>
                  <a:gd name="T29" fmla="*/ 150 h 154"/>
                  <a:gd name="T30" fmla="*/ 61 w 76"/>
                  <a:gd name="T31" fmla="*/ 66 h 154"/>
                  <a:gd name="T32" fmla="*/ 72 w 76"/>
                  <a:gd name="T33" fmla="*/ 10 h 154"/>
                  <a:gd name="T34" fmla="*/ 72 w 76"/>
                  <a:gd name="T35" fmla="*/ 9 h 154"/>
                  <a:gd name="T36" fmla="*/ 72 w 76"/>
                  <a:gd name="T37" fmla="*/ 9 h 154"/>
                  <a:gd name="T38" fmla="*/ 38 w 76"/>
                  <a:gd name="T39" fmla="*/ 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 h="154">
                    <a:moveTo>
                      <a:pt x="38" y="1"/>
                    </a:moveTo>
                    <a:cubicBezTo>
                      <a:pt x="18" y="1"/>
                      <a:pt x="1" y="9"/>
                      <a:pt x="1" y="9"/>
                    </a:cubicBezTo>
                    <a:cubicBezTo>
                      <a:pt x="0" y="9"/>
                      <a:pt x="0" y="9"/>
                      <a:pt x="0" y="9"/>
                    </a:cubicBezTo>
                    <a:cubicBezTo>
                      <a:pt x="1" y="10"/>
                      <a:pt x="1" y="10"/>
                      <a:pt x="1" y="10"/>
                    </a:cubicBezTo>
                    <a:cubicBezTo>
                      <a:pt x="1" y="11"/>
                      <a:pt x="12" y="67"/>
                      <a:pt x="13" y="69"/>
                    </a:cubicBezTo>
                    <a:cubicBezTo>
                      <a:pt x="13" y="71"/>
                      <a:pt x="11" y="131"/>
                      <a:pt x="10" y="154"/>
                    </a:cubicBezTo>
                    <a:cubicBezTo>
                      <a:pt x="13" y="154"/>
                      <a:pt x="13" y="154"/>
                      <a:pt x="13" y="154"/>
                    </a:cubicBezTo>
                    <a:cubicBezTo>
                      <a:pt x="13" y="141"/>
                      <a:pt x="15" y="80"/>
                      <a:pt x="15" y="70"/>
                    </a:cubicBezTo>
                    <a:cubicBezTo>
                      <a:pt x="15" y="69"/>
                      <a:pt x="15" y="69"/>
                      <a:pt x="15" y="69"/>
                    </a:cubicBezTo>
                    <a:cubicBezTo>
                      <a:pt x="14" y="67"/>
                      <a:pt x="4" y="18"/>
                      <a:pt x="3" y="10"/>
                    </a:cubicBezTo>
                    <a:cubicBezTo>
                      <a:pt x="6" y="9"/>
                      <a:pt x="21" y="3"/>
                      <a:pt x="38" y="3"/>
                    </a:cubicBezTo>
                    <a:cubicBezTo>
                      <a:pt x="55" y="3"/>
                      <a:pt x="67" y="8"/>
                      <a:pt x="70" y="10"/>
                    </a:cubicBezTo>
                    <a:cubicBezTo>
                      <a:pt x="66" y="27"/>
                      <a:pt x="59" y="65"/>
                      <a:pt x="59" y="66"/>
                    </a:cubicBezTo>
                    <a:cubicBezTo>
                      <a:pt x="59" y="67"/>
                      <a:pt x="70" y="131"/>
                      <a:pt x="73" y="151"/>
                    </a:cubicBezTo>
                    <a:cubicBezTo>
                      <a:pt x="76" y="150"/>
                      <a:pt x="76" y="150"/>
                      <a:pt x="76" y="150"/>
                    </a:cubicBezTo>
                    <a:cubicBezTo>
                      <a:pt x="71" y="122"/>
                      <a:pt x="61" y="69"/>
                      <a:pt x="61" y="66"/>
                    </a:cubicBezTo>
                    <a:cubicBezTo>
                      <a:pt x="61" y="64"/>
                      <a:pt x="69" y="25"/>
                      <a:pt x="72" y="10"/>
                    </a:cubicBezTo>
                    <a:cubicBezTo>
                      <a:pt x="72" y="9"/>
                      <a:pt x="72" y="9"/>
                      <a:pt x="72" y="9"/>
                    </a:cubicBezTo>
                    <a:cubicBezTo>
                      <a:pt x="72" y="9"/>
                      <a:pt x="72" y="9"/>
                      <a:pt x="72" y="9"/>
                    </a:cubicBezTo>
                    <a:cubicBezTo>
                      <a:pt x="71" y="8"/>
                      <a:pt x="58"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0" name="Freeform 115"/>
              <p:cNvSpPr/>
              <p:nvPr/>
            </p:nvSpPr>
            <p:spPr bwMode="gray">
              <a:xfrm>
                <a:off x="3454" y="1276"/>
                <a:ext cx="860" cy="1639"/>
              </a:xfrm>
              <a:custGeom>
                <a:avLst/>
                <a:gdLst>
                  <a:gd name="T0" fmla="*/ 150 w 169"/>
                  <a:gd name="T1" fmla="*/ 88 h 322"/>
                  <a:gd name="T2" fmla="*/ 145 w 169"/>
                  <a:gd name="T3" fmla="*/ 84 h 322"/>
                  <a:gd name="T4" fmla="*/ 132 w 169"/>
                  <a:gd name="T5" fmla="*/ 89 h 322"/>
                  <a:gd name="T6" fmla="*/ 132 w 169"/>
                  <a:gd name="T7" fmla="*/ 90 h 322"/>
                  <a:gd name="T8" fmla="*/ 111 w 169"/>
                  <a:gd name="T9" fmla="*/ 91 h 322"/>
                  <a:gd name="T10" fmla="*/ 89 w 169"/>
                  <a:gd name="T11" fmla="*/ 79 h 322"/>
                  <a:gd name="T12" fmla="*/ 69 w 169"/>
                  <a:gd name="T13" fmla="*/ 59 h 322"/>
                  <a:gd name="T14" fmla="*/ 56 w 169"/>
                  <a:gd name="T15" fmla="*/ 53 h 322"/>
                  <a:gd name="T16" fmla="*/ 55 w 169"/>
                  <a:gd name="T17" fmla="*/ 51 h 322"/>
                  <a:gd name="T18" fmla="*/ 57 w 169"/>
                  <a:gd name="T19" fmla="*/ 39 h 322"/>
                  <a:gd name="T20" fmla="*/ 53 w 169"/>
                  <a:gd name="T21" fmla="*/ 8 h 322"/>
                  <a:gd name="T22" fmla="*/ 28 w 169"/>
                  <a:gd name="T23" fmla="*/ 25 h 322"/>
                  <a:gd name="T24" fmla="*/ 26 w 169"/>
                  <a:gd name="T25" fmla="*/ 34 h 322"/>
                  <a:gd name="T26" fmla="*/ 30 w 169"/>
                  <a:gd name="T27" fmla="*/ 46 h 322"/>
                  <a:gd name="T28" fmla="*/ 22 w 169"/>
                  <a:gd name="T29" fmla="*/ 56 h 322"/>
                  <a:gd name="T30" fmla="*/ 1 w 169"/>
                  <a:gd name="T31" fmla="*/ 70 h 322"/>
                  <a:gd name="T32" fmla="*/ 12 w 169"/>
                  <a:gd name="T33" fmla="*/ 116 h 322"/>
                  <a:gd name="T34" fmla="*/ 11 w 169"/>
                  <a:gd name="T35" fmla="*/ 138 h 322"/>
                  <a:gd name="T36" fmla="*/ 6 w 169"/>
                  <a:gd name="T37" fmla="*/ 178 h 322"/>
                  <a:gd name="T38" fmla="*/ 15 w 169"/>
                  <a:gd name="T39" fmla="*/ 194 h 322"/>
                  <a:gd name="T40" fmla="*/ 15 w 169"/>
                  <a:gd name="T41" fmla="*/ 205 h 322"/>
                  <a:gd name="T42" fmla="*/ 9 w 169"/>
                  <a:gd name="T43" fmla="*/ 278 h 322"/>
                  <a:gd name="T44" fmla="*/ 12 w 169"/>
                  <a:gd name="T45" fmla="*/ 306 h 322"/>
                  <a:gd name="T46" fmla="*/ 12 w 169"/>
                  <a:gd name="T47" fmla="*/ 310 h 322"/>
                  <a:gd name="T48" fmla="*/ 18 w 169"/>
                  <a:gd name="T49" fmla="*/ 321 h 322"/>
                  <a:gd name="T50" fmla="*/ 31 w 169"/>
                  <a:gd name="T51" fmla="*/ 314 h 322"/>
                  <a:gd name="T52" fmla="*/ 36 w 169"/>
                  <a:gd name="T53" fmla="*/ 281 h 322"/>
                  <a:gd name="T54" fmla="*/ 43 w 169"/>
                  <a:gd name="T55" fmla="*/ 219 h 322"/>
                  <a:gd name="T56" fmla="*/ 56 w 169"/>
                  <a:gd name="T57" fmla="*/ 210 h 322"/>
                  <a:gd name="T58" fmla="*/ 71 w 169"/>
                  <a:gd name="T59" fmla="*/ 297 h 322"/>
                  <a:gd name="T60" fmla="*/ 76 w 169"/>
                  <a:gd name="T61" fmla="*/ 308 h 322"/>
                  <a:gd name="T62" fmla="*/ 84 w 169"/>
                  <a:gd name="T63" fmla="*/ 311 h 322"/>
                  <a:gd name="T64" fmla="*/ 90 w 169"/>
                  <a:gd name="T65" fmla="*/ 317 h 322"/>
                  <a:gd name="T66" fmla="*/ 109 w 169"/>
                  <a:gd name="T67" fmla="*/ 314 h 322"/>
                  <a:gd name="T68" fmla="*/ 91 w 169"/>
                  <a:gd name="T69" fmla="*/ 275 h 322"/>
                  <a:gd name="T70" fmla="*/ 84 w 169"/>
                  <a:gd name="T71" fmla="*/ 178 h 322"/>
                  <a:gd name="T72" fmla="*/ 82 w 169"/>
                  <a:gd name="T73" fmla="*/ 131 h 322"/>
                  <a:gd name="T74" fmla="*/ 93 w 169"/>
                  <a:gd name="T75" fmla="*/ 127 h 322"/>
                  <a:gd name="T76" fmla="*/ 98 w 169"/>
                  <a:gd name="T77" fmla="*/ 125 h 322"/>
                  <a:gd name="T78" fmla="*/ 97 w 169"/>
                  <a:gd name="T79" fmla="*/ 121 h 322"/>
                  <a:gd name="T80" fmla="*/ 88 w 169"/>
                  <a:gd name="T81" fmla="*/ 118 h 322"/>
                  <a:gd name="T82" fmla="*/ 81 w 169"/>
                  <a:gd name="T83" fmla="*/ 103 h 322"/>
                  <a:gd name="T84" fmla="*/ 134 w 169"/>
                  <a:gd name="T85" fmla="*/ 109 h 322"/>
                  <a:gd name="T86" fmla="*/ 140 w 169"/>
                  <a:gd name="T87" fmla="*/ 103 h 322"/>
                  <a:gd name="T88" fmla="*/ 157 w 169"/>
                  <a:gd name="T89" fmla="*/ 99 h 322"/>
                  <a:gd name="T90" fmla="*/ 165 w 169"/>
                  <a:gd name="T91" fmla="*/ 9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9" h="322">
                    <a:moveTo>
                      <a:pt x="156" y="90"/>
                    </a:moveTo>
                    <a:cubicBezTo>
                      <a:pt x="156" y="90"/>
                      <a:pt x="151" y="89"/>
                      <a:pt x="150" y="88"/>
                    </a:cubicBezTo>
                    <a:cubicBezTo>
                      <a:pt x="150" y="88"/>
                      <a:pt x="158" y="88"/>
                      <a:pt x="158" y="86"/>
                    </a:cubicBezTo>
                    <a:cubicBezTo>
                      <a:pt x="158" y="86"/>
                      <a:pt x="159" y="83"/>
                      <a:pt x="145" y="84"/>
                    </a:cubicBezTo>
                    <a:cubicBezTo>
                      <a:pt x="145" y="84"/>
                      <a:pt x="138" y="85"/>
                      <a:pt x="135" y="90"/>
                    </a:cubicBezTo>
                    <a:cubicBezTo>
                      <a:pt x="132" y="89"/>
                      <a:pt x="132" y="89"/>
                      <a:pt x="132" y="89"/>
                    </a:cubicBezTo>
                    <a:cubicBezTo>
                      <a:pt x="132" y="90"/>
                      <a:pt x="132" y="90"/>
                      <a:pt x="132" y="90"/>
                    </a:cubicBezTo>
                    <a:cubicBezTo>
                      <a:pt x="132" y="90"/>
                      <a:pt x="132" y="90"/>
                      <a:pt x="132" y="90"/>
                    </a:cubicBezTo>
                    <a:cubicBezTo>
                      <a:pt x="131" y="90"/>
                      <a:pt x="131" y="90"/>
                      <a:pt x="131" y="90"/>
                    </a:cubicBezTo>
                    <a:cubicBezTo>
                      <a:pt x="129" y="90"/>
                      <a:pt x="119" y="91"/>
                      <a:pt x="111" y="91"/>
                    </a:cubicBezTo>
                    <a:cubicBezTo>
                      <a:pt x="111" y="91"/>
                      <a:pt x="104" y="91"/>
                      <a:pt x="100" y="88"/>
                    </a:cubicBezTo>
                    <a:cubicBezTo>
                      <a:pt x="89" y="79"/>
                      <a:pt x="89" y="79"/>
                      <a:pt x="89" y="79"/>
                    </a:cubicBezTo>
                    <a:cubicBezTo>
                      <a:pt x="89" y="79"/>
                      <a:pt x="89" y="76"/>
                      <a:pt x="86" y="76"/>
                    </a:cubicBezTo>
                    <a:cubicBezTo>
                      <a:pt x="86" y="76"/>
                      <a:pt x="80" y="62"/>
                      <a:pt x="69" y="59"/>
                    </a:cubicBezTo>
                    <a:cubicBezTo>
                      <a:pt x="60" y="57"/>
                      <a:pt x="60" y="57"/>
                      <a:pt x="60" y="57"/>
                    </a:cubicBezTo>
                    <a:cubicBezTo>
                      <a:pt x="60" y="57"/>
                      <a:pt x="58" y="56"/>
                      <a:pt x="56" y="53"/>
                    </a:cubicBezTo>
                    <a:cubicBezTo>
                      <a:pt x="56" y="53"/>
                      <a:pt x="56" y="53"/>
                      <a:pt x="56" y="53"/>
                    </a:cubicBezTo>
                    <a:cubicBezTo>
                      <a:pt x="56" y="52"/>
                      <a:pt x="55" y="51"/>
                      <a:pt x="55" y="51"/>
                    </a:cubicBezTo>
                    <a:cubicBezTo>
                      <a:pt x="55" y="50"/>
                      <a:pt x="54" y="49"/>
                      <a:pt x="54" y="48"/>
                    </a:cubicBezTo>
                    <a:cubicBezTo>
                      <a:pt x="54" y="48"/>
                      <a:pt x="56" y="43"/>
                      <a:pt x="57" y="39"/>
                    </a:cubicBezTo>
                    <a:cubicBezTo>
                      <a:pt x="57" y="39"/>
                      <a:pt x="63" y="31"/>
                      <a:pt x="60" y="28"/>
                    </a:cubicBezTo>
                    <a:cubicBezTo>
                      <a:pt x="60" y="28"/>
                      <a:pt x="62" y="13"/>
                      <a:pt x="53" y="8"/>
                    </a:cubicBezTo>
                    <a:cubicBezTo>
                      <a:pt x="53" y="8"/>
                      <a:pt x="41" y="0"/>
                      <a:pt x="33" y="11"/>
                    </a:cubicBezTo>
                    <a:cubicBezTo>
                      <a:pt x="33" y="11"/>
                      <a:pt x="27" y="12"/>
                      <a:pt x="28" y="25"/>
                    </a:cubicBezTo>
                    <a:cubicBezTo>
                      <a:pt x="28" y="28"/>
                      <a:pt x="28" y="28"/>
                      <a:pt x="28" y="28"/>
                    </a:cubicBezTo>
                    <a:cubicBezTo>
                      <a:pt x="28" y="28"/>
                      <a:pt x="24" y="27"/>
                      <a:pt x="26" y="34"/>
                    </a:cubicBezTo>
                    <a:cubicBezTo>
                      <a:pt x="26" y="34"/>
                      <a:pt x="29" y="40"/>
                      <a:pt x="30" y="40"/>
                    </a:cubicBezTo>
                    <a:cubicBezTo>
                      <a:pt x="30" y="40"/>
                      <a:pt x="32" y="44"/>
                      <a:pt x="30" y="46"/>
                    </a:cubicBezTo>
                    <a:cubicBezTo>
                      <a:pt x="29" y="49"/>
                      <a:pt x="29" y="49"/>
                      <a:pt x="29" y="49"/>
                    </a:cubicBezTo>
                    <a:cubicBezTo>
                      <a:pt x="29" y="49"/>
                      <a:pt x="25" y="54"/>
                      <a:pt x="22" y="56"/>
                    </a:cubicBezTo>
                    <a:cubicBezTo>
                      <a:pt x="22" y="56"/>
                      <a:pt x="16" y="59"/>
                      <a:pt x="11" y="60"/>
                    </a:cubicBezTo>
                    <a:cubicBezTo>
                      <a:pt x="11" y="60"/>
                      <a:pt x="1" y="63"/>
                      <a:pt x="1" y="70"/>
                    </a:cubicBezTo>
                    <a:cubicBezTo>
                      <a:pt x="1" y="70"/>
                      <a:pt x="0" y="82"/>
                      <a:pt x="3" y="96"/>
                    </a:cubicBezTo>
                    <a:cubicBezTo>
                      <a:pt x="3" y="96"/>
                      <a:pt x="8" y="111"/>
                      <a:pt x="12" y="116"/>
                    </a:cubicBezTo>
                    <a:cubicBezTo>
                      <a:pt x="14" y="119"/>
                      <a:pt x="14" y="119"/>
                      <a:pt x="14" y="119"/>
                    </a:cubicBezTo>
                    <a:cubicBezTo>
                      <a:pt x="14" y="119"/>
                      <a:pt x="15" y="125"/>
                      <a:pt x="11" y="138"/>
                    </a:cubicBezTo>
                    <a:cubicBezTo>
                      <a:pt x="11" y="138"/>
                      <a:pt x="7" y="155"/>
                      <a:pt x="7" y="163"/>
                    </a:cubicBezTo>
                    <a:cubicBezTo>
                      <a:pt x="6" y="178"/>
                      <a:pt x="6" y="178"/>
                      <a:pt x="6" y="178"/>
                    </a:cubicBezTo>
                    <a:cubicBezTo>
                      <a:pt x="6" y="178"/>
                      <a:pt x="12" y="182"/>
                      <a:pt x="13" y="183"/>
                    </a:cubicBezTo>
                    <a:cubicBezTo>
                      <a:pt x="13" y="183"/>
                      <a:pt x="13" y="191"/>
                      <a:pt x="15" y="194"/>
                    </a:cubicBezTo>
                    <a:cubicBezTo>
                      <a:pt x="15" y="195"/>
                      <a:pt x="15" y="195"/>
                      <a:pt x="15" y="195"/>
                    </a:cubicBezTo>
                    <a:cubicBezTo>
                      <a:pt x="15" y="195"/>
                      <a:pt x="15" y="203"/>
                      <a:pt x="15" y="205"/>
                    </a:cubicBezTo>
                    <a:cubicBezTo>
                      <a:pt x="15" y="205"/>
                      <a:pt x="14" y="220"/>
                      <a:pt x="15" y="224"/>
                    </a:cubicBezTo>
                    <a:cubicBezTo>
                      <a:pt x="15" y="224"/>
                      <a:pt x="11" y="260"/>
                      <a:pt x="9" y="278"/>
                    </a:cubicBezTo>
                    <a:cubicBezTo>
                      <a:pt x="9" y="299"/>
                      <a:pt x="9" y="299"/>
                      <a:pt x="9" y="299"/>
                    </a:cubicBezTo>
                    <a:cubicBezTo>
                      <a:pt x="9" y="299"/>
                      <a:pt x="11" y="306"/>
                      <a:pt x="12" y="306"/>
                    </a:cubicBezTo>
                    <a:cubicBezTo>
                      <a:pt x="12" y="306"/>
                      <a:pt x="12" y="306"/>
                      <a:pt x="12" y="306"/>
                    </a:cubicBezTo>
                    <a:cubicBezTo>
                      <a:pt x="12" y="310"/>
                      <a:pt x="12" y="310"/>
                      <a:pt x="12" y="310"/>
                    </a:cubicBezTo>
                    <a:cubicBezTo>
                      <a:pt x="12" y="314"/>
                      <a:pt x="12" y="314"/>
                      <a:pt x="12" y="314"/>
                    </a:cubicBezTo>
                    <a:cubicBezTo>
                      <a:pt x="12" y="314"/>
                      <a:pt x="9" y="317"/>
                      <a:pt x="18" y="321"/>
                    </a:cubicBezTo>
                    <a:cubicBezTo>
                      <a:pt x="18" y="321"/>
                      <a:pt x="23" y="322"/>
                      <a:pt x="29" y="321"/>
                    </a:cubicBezTo>
                    <a:cubicBezTo>
                      <a:pt x="29" y="321"/>
                      <a:pt x="33" y="319"/>
                      <a:pt x="31" y="314"/>
                    </a:cubicBezTo>
                    <a:cubicBezTo>
                      <a:pt x="31" y="314"/>
                      <a:pt x="29" y="308"/>
                      <a:pt x="30" y="307"/>
                    </a:cubicBezTo>
                    <a:cubicBezTo>
                      <a:pt x="30" y="307"/>
                      <a:pt x="40" y="301"/>
                      <a:pt x="36" y="281"/>
                    </a:cubicBezTo>
                    <a:cubicBezTo>
                      <a:pt x="36" y="281"/>
                      <a:pt x="35" y="270"/>
                      <a:pt x="37" y="253"/>
                    </a:cubicBezTo>
                    <a:cubicBezTo>
                      <a:pt x="37" y="253"/>
                      <a:pt x="41" y="220"/>
                      <a:pt x="43" y="219"/>
                    </a:cubicBezTo>
                    <a:cubicBezTo>
                      <a:pt x="43" y="219"/>
                      <a:pt x="48" y="193"/>
                      <a:pt x="50" y="192"/>
                    </a:cubicBezTo>
                    <a:cubicBezTo>
                      <a:pt x="50" y="192"/>
                      <a:pt x="54" y="206"/>
                      <a:pt x="56" y="210"/>
                    </a:cubicBezTo>
                    <a:cubicBezTo>
                      <a:pt x="56" y="210"/>
                      <a:pt x="60" y="226"/>
                      <a:pt x="60" y="227"/>
                    </a:cubicBezTo>
                    <a:cubicBezTo>
                      <a:pt x="60" y="227"/>
                      <a:pt x="66" y="290"/>
                      <a:pt x="71" y="297"/>
                    </a:cubicBezTo>
                    <a:cubicBezTo>
                      <a:pt x="71" y="297"/>
                      <a:pt x="72" y="303"/>
                      <a:pt x="73" y="306"/>
                    </a:cubicBezTo>
                    <a:cubicBezTo>
                      <a:pt x="74" y="307"/>
                      <a:pt x="76" y="308"/>
                      <a:pt x="76" y="308"/>
                    </a:cubicBezTo>
                    <a:cubicBezTo>
                      <a:pt x="80" y="309"/>
                      <a:pt x="80" y="309"/>
                      <a:pt x="80" y="309"/>
                    </a:cubicBezTo>
                    <a:cubicBezTo>
                      <a:pt x="84" y="311"/>
                      <a:pt x="84" y="311"/>
                      <a:pt x="84" y="311"/>
                    </a:cubicBezTo>
                    <a:cubicBezTo>
                      <a:pt x="84" y="311"/>
                      <a:pt x="86" y="313"/>
                      <a:pt x="87" y="315"/>
                    </a:cubicBezTo>
                    <a:cubicBezTo>
                      <a:pt x="89" y="317"/>
                      <a:pt x="90" y="317"/>
                      <a:pt x="90" y="317"/>
                    </a:cubicBezTo>
                    <a:cubicBezTo>
                      <a:pt x="91" y="317"/>
                      <a:pt x="105" y="319"/>
                      <a:pt x="106" y="319"/>
                    </a:cubicBezTo>
                    <a:cubicBezTo>
                      <a:pt x="106" y="319"/>
                      <a:pt x="113" y="319"/>
                      <a:pt x="109" y="314"/>
                    </a:cubicBezTo>
                    <a:cubicBezTo>
                      <a:pt x="109" y="314"/>
                      <a:pt x="99" y="306"/>
                      <a:pt x="99" y="302"/>
                    </a:cubicBezTo>
                    <a:cubicBezTo>
                      <a:pt x="99" y="302"/>
                      <a:pt x="90" y="280"/>
                      <a:pt x="91" y="275"/>
                    </a:cubicBezTo>
                    <a:cubicBezTo>
                      <a:pt x="91" y="275"/>
                      <a:pt x="87" y="237"/>
                      <a:pt x="85" y="228"/>
                    </a:cubicBezTo>
                    <a:cubicBezTo>
                      <a:pt x="84" y="178"/>
                      <a:pt x="84" y="178"/>
                      <a:pt x="84" y="178"/>
                    </a:cubicBezTo>
                    <a:cubicBezTo>
                      <a:pt x="84" y="178"/>
                      <a:pt x="90" y="176"/>
                      <a:pt x="90" y="175"/>
                    </a:cubicBezTo>
                    <a:cubicBezTo>
                      <a:pt x="90" y="175"/>
                      <a:pt x="87" y="143"/>
                      <a:pt x="82" y="131"/>
                    </a:cubicBezTo>
                    <a:cubicBezTo>
                      <a:pt x="82" y="127"/>
                      <a:pt x="82" y="127"/>
                      <a:pt x="82" y="127"/>
                    </a:cubicBezTo>
                    <a:cubicBezTo>
                      <a:pt x="82" y="127"/>
                      <a:pt x="93" y="128"/>
                      <a:pt x="93" y="127"/>
                    </a:cubicBezTo>
                    <a:cubicBezTo>
                      <a:pt x="93" y="127"/>
                      <a:pt x="94" y="127"/>
                      <a:pt x="95" y="126"/>
                    </a:cubicBezTo>
                    <a:cubicBezTo>
                      <a:pt x="95" y="126"/>
                      <a:pt x="98" y="126"/>
                      <a:pt x="98" y="125"/>
                    </a:cubicBezTo>
                    <a:cubicBezTo>
                      <a:pt x="98" y="125"/>
                      <a:pt x="101" y="125"/>
                      <a:pt x="101" y="123"/>
                    </a:cubicBezTo>
                    <a:cubicBezTo>
                      <a:pt x="101" y="123"/>
                      <a:pt x="102" y="121"/>
                      <a:pt x="97" y="121"/>
                    </a:cubicBezTo>
                    <a:cubicBezTo>
                      <a:pt x="97" y="121"/>
                      <a:pt x="97" y="119"/>
                      <a:pt x="94" y="120"/>
                    </a:cubicBezTo>
                    <a:cubicBezTo>
                      <a:pt x="88" y="118"/>
                      <a:pt x="88" y="118"/>
                      <a:pt x="88" y="118"/>
                    </a:cubicBezTo>
                    <a:cubicBezTo>
                      <a:pt x="82" y="117"/>
                      <a:pt x="82" y="117"/>
                      <a:pt x="82" y="117"/>
                    </a:cubicBezTo>
                    <a:cubicBezTo>
                      <a:pt x="81" y="103"/>
                      <a:pt x="81" y="103"/>
                      <a:pt x="81" y="103"/>
                    </a:cubicBezTo>
                    <a:cubicBezTo>
                      <a:pt x="81" y="103"/>
                      <a:pt x="99" y="110"/>
                      <a:pt x="107" y="110"/>
                    </a:cubicBezTo>
                    <a:cubicBezTo>
                      <a:pt x="134" y="109"/>
                      <a:pt x="134" y="109"/>
                      <a:pt x="134" y="109"/>
                    </a:cubicBezTo>
                    <a:cubicBezTo>
                      <a:pt x="134" y="109"/>
                      <a:pt x="137" y="107"/>
                      <a:pt x="137" y="105"/>
                    </a:cubicBezTo>
                    <a:cubicBezTo>
                      <a:pt x="137" y="105"/>
                      <a:pt x="139" y="104"/>
                      <a:pt x="140" y="103"/>
                    </a:cubicBezTo>
                    <a:cubicBezTo>
                      <a:pt x="140" y="103"/>
                      <a:pt x="151" y="104"/>
                      <a:pt x="152" y="102"/>
                    </a:cubicBezTo>
                    <a:cubicBezTo>
                      <a:pt x="152" y="102"/>
                      <a:pt x="157" y="101"/>
                      <a:pt x="157" y="99"/>
                    </a:cubicBezTo>
                    <a:cubicBezTo>
                      <a:pt x="157" y="99"/>
                      <a:pt x="160" y="99"/>
                      <a:pt x="160" y="98"/>
                    </a:cubicBezTo>
                    <a:cubicBezTo>
                      <a:pt x="160" y="98"/>
                      <a:pt x="166" y="97"/>
                      <a:pt x="165" y="94"/>
                    </a:cubicBezTo>
                    <a:cubicBezTo>
                      <a:pt x="165" y="94"/>
                      <a:pt x="169" y="90"/>
                      <a:pt x="156"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1" name="Freeform 116"/>
              <p:cNvSpPr/>
              <p:nvPr/>
            </p:nvSpPr>
            <p:spPr bwMode="gray">
              <a:xfrm>
                <a:off x="2863" y="2482"/>
                <a:ext cx="25" cy="372"/>
              </a:xfrm>
              <a:custGeom>
                <a:avLst/>
                <a:gdLst>
                  <a:gd name="T0" fmla="*/ 25 w 25"/>
                  <a:gd name="T1" fmla="*/ 372 h 372"/>
                  <a:gd name="T2" fmla="*/ 15 w 25"/>
                  <a:gd name="T3" fmla="*/ 372 h 372"/>
                  <a:gd name="T4" fmla="*/ 0 w 25"/>
                  <a:gd name="T5" fmla="*/ 0 h 372"/>
                  <a:gd name="T6" fmla="*/ 10 w 25"/>
                  <a:gd name="T7" fmla="*/ 0 h 372"/>
                  <a:gd name="T8" fmla="*/ 25 w 25"/>
                  <a:gd name="T9" fmla="*/ 372 h 372"/>
                </a:gdLst>
                <a:ahLst/>
                <a:cxnLst>
                  <a:cxn ang="0">
                    <a:pos x="T0" y="T1"/>
                  </a:cxn>
                  <a:cxn ang="0">
                    <a:pos x="T2" y="T3"/>
                  </a:cxn>
                  <a:cxn ang="0">
                    <a:pos x="T4" y="T5"/>
                  </a:cxn>
                  <a:cxn ang="0">
                    <a:pos x="T6" y="T7"/>
                  </a:cxn>
                  <a:cxn ang="0">
                    <a:pos x="T8" y="T9"/>
                  </a:cxn>
                </a:cxnLst>
                <a:rect l="0" t="0" r="r" b="b"/>
                <a:pathLst>
                  <a:path w="25" h="372">
                    <a:moveTo>
                      <a:pt x="25" y="372"/>
                    </a:moveTo>
                    <a:lnTo>
                      <a:pt x="15" y="372"/>
                    </a:lnTo>
                    <a:lnTo>
                      <a:pt x="0" y="0"/>
                    </a:lnTo>
                    <a:lnTo>
                      <a:pt x="10" y="0"/>
                    </a:lnTo>
                    <a:lnTo>
                      <a:pt x="25" y="3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2" name="Rectangle 117"/>
              <p:cNvSpPr>
                <a:spLocks noChangeArrowheads="1"/>
              </p:cNvSpPr>
              <p:nvPr/>
            </p:nvSpPr>
            <p:spPr bwMode="gray">
              <a:xfrm>
                <a:off x="2552" y="2513"/>
                <a:ext cx="219"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13" name="Freeform 118"/>
              <p:cNvSpPr/>
              <p:nvPr/>
            </p:nvSpPr>
            <p:spPr bwMode="gray">
              <a:xfrm>
                <a:off x="2756" y="2513"/>
                <a:ext cx="112" cy="25"/>
              </a:xfrm>
              <a:custGeom>
                <a:avLst/>
                <a:gdLst>
                  <a:gd name="T0" fmla="*/ 3 w 22"/>
                  <a:gd name="T1" fmla="*/ 2 h 5"/>
                  <a:gd name="T2" fmla="*/ 22 w 22"/>
                  <a:gd name="T3" fmla="*/ 2 h 5"/>
                  <a:gd name="T4" fmla="*/ 22 w 22"/>
                  <a:gd name="T5" fmla="*/ 4 h 5"/>
                  <a:gd name="T6" fmla="*/ 1 w 22"/>
                  <a:gd name="T7" fmla="*/ 4 h 5"/>
                  <a:gd name="T8" fmla="*/ 0 w 22"/>
                  <a:gd name="T9" fmla="*/ 2 h 5"/>
                  <a:gd name="T10" fmla="*/ 0 w 22"/>
                  <a:gd name="T11" fmla="*/ 2 h 5"/>
                  <a:gd name="T12" fmla="*/ 1 w 22"/>
                  <a:gd name="T13" fmla="*/ 0 h 5"/>
                  <a:gd name="T14" fmla="*/ 3 w 22"/>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3" y="2"/>
                    </a:moveTo>
                    <a:cubicBezTo>
                      <a:pt x="4" y="3"/>
                      <a:pt x="13" y="2"/>
                      <a:pt x="22" y="2"/>
                    </a:cubicBezTo>
                    <a:cubicBezTo>
                      <a:pt x="22" y="4"/>
                      <a:pt x="22" y="4"/>
                      <a:pt x="22" y="4"/>
                    </a:cubicBezTo>
                    <a:cubicBezTo>
                      <a:pt x="13" y="5"/>
                      <a:pt x="3" y="5"/>
                      <a:pt x="1" y="4"/>
                    </a:cubicBezTo>
                    <a:cubicBezTo>
                      <a:pt x="0" y="2"/>
                      <a:pt x="0" y="2"/>
                      <a:pt x="0" y="2"/>
                    </a:cubicBezTo>
                    <a:cubicBezTo>
                      <a:pt x="0" y="2"/>
                      <a:pt x="0" y="2"/>
                      <a:pt x="0" y="2"/>
                    </a:cubicBezTo>
                    <a:cubicBezTo>
                      <a:pt x="1" y="0"/>
                      <a:pt x="1" y="0"/>
                      <a:pt x="1" y="0"/>
                    </a:cubicBezTo>
                    <a:cubicBezTo>
                      <a:pt x="1" y="0"/>
                      <a:pt x="2"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4" name="Freeform 119"/>
              <p:cNvSpPr/>
              <p:nvPr/>
            </p:nvSpPr>
            <p:spPr bwMode="gray">
              <a:xfrm>
                <a:off x="2491" y="2136"/>
                <a:ext cx="341" cy="748"/>
              </a:xfrm>
              <a:custGeom>
                <a:avLst/>
                <a:gdLst>
                  <a:gd name="T0" fmla="*/ 34 w 67"/>
                  <a:gd name="T1" fmla="*/ 0 h 147"/>
                  <a:gd name="T2" fmla="*/ 66 w 67"/>
                  <a:gd name="T3" fmla="*/ 8 h 147"/>
                  <a:gd name="T4" fmla="*/ 67 w 67"/>
                  <a:gd name="T5" fmla="*/ 8 h 147"/>
                  <a:gd name="T6" fmla="*/ 67 w 67"/>
                  <a:gd name="T7" fmla="*/ 9 h 147"/>
                  <a:gd name="T8" fmla="*/ 56 w 67"/>
                  <a:gd name="T9" fmla="*/ 65 h 147"/>
                  <a:gd name="T10" fmla="*/ 58 w 67"/>
                  <a:gd name="T11" fmla="*/ 147 h 147"/>
                  <a:gd name="T12" fmla="*/ 56 w 67"/>
                  <a:gd name="T13" fmla="*/ 147 h 147"/>
                  <a:gd name="T14" fmla="*/ 54 w 67"/>
                  <a:gd name="T15" fmla="*/ 66 h 147"/>
                  <a:gd name="T16" fmla="*/ 54 w 67"/>
                  <a:gd name="T17" fmla="*/ 65 h 147"/>
                  <a:gd name="T18" fmla="*/ 65 w 67"/>
                  <a:gd name="T19" fmla="*/ 9 h 147"/>
                  <a:gd name="T20" fmla="*/ 34 w 67"/>
                  <a:gd name="T21" fmla="*/ 2 h 147"/>
                  <a:gd name="T22" fmla="*/ 5 w 67"/>
                  <a:gd name="T23" fmla="*/ 9 h 147"/>
                  <a:gd name="T24" fmla="*/ 15 w 67"/>
                  <a:gd name="T25" fmla="*/ 63 h 147"/>
                  <a:gd name="T26" fmla="*/ 2 w 67"/>
                  <a:gd name="T27" fmla="*/ 143 h 147"/>
                  <a:gd name="T28" fmla="*/ 0 w 67"/>
                  <a:gd name="T29" fmla="*/ 143 h 147"/>
                  <a:gd name="T30" fmla="*/ 13 w 67"/>
                  <a:gd name="T31" fmla="*/ 63 h 147"/>
                  <a:gd name="T32" fmla="*/ 3 w 67"/>
                  <a:gd name="T33" fmla="*/ 9 h 147"/>
                  <a:gd name="T34" fmla="*/ 3 w 67"/>
                  <a:gd name="T35" fmla="*/ 8 h 147"/>
                  <a:gd name="T36" fmla="*/ 4 w 67"/>
                  <a:gd name="T37" fmla="*/ 8 h 147"/>
                  <a:gd name="T38" fmla="*/ 34 w 67"/>
                  <a:gd name="T3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147">
                    <a:moveTo>
                      <a:pt x="34" y="0"/>
                    </a:moveTo>
                    <a:cubicBezTo>
                      <a:pt x="51" y="0"/>
                      <a:pt x="66" y="8"/>
                      <a:pt x="66" y="8"/>
                    </a:cubicBezTo>
                    <a:cubicBezTo>
                      <a:pt x="67" y="8"/>
                      <a:pt x="67" y="8"/>
                      <a:pt x="67" y="8"/>
                    </a:cubicBezTo>
                    <a:cubicBezTo>
                      <a:pt x="67" y="9"/>
                      <a:pt x="67" y="9"/>
                      <a:pt x="67" y="9"/>
                    </a:cubicBezTo>
                    <a:cubicBezTo>
                      <a:pt x="67" y="10"/>
                      <a:pt x="56" y="64"/>
                      <a:pt x="56" y="65"/>
                    </a:cubicBezTo>
                    <a:cubicBezTo>
                      <a:pt x="56" y="67"/>
                      <a:pt x="57" y="125"/>
                      <a:pt x="58" y="147"/>
                    </a:cubicBezTo>
                    <a:cubicBezTo>
                      <a:pt x="56" y="147"/>
                      <a:pt x="56" y="147"/>
                      <a:pt x="56" y="147"/>
                    </a:cubicBezTo>
                    <a:cubicBezTo>
                      <a:pt x="56" y="134"/>
                      <a:pt x="54" y="76"/>
                      <a:pt x="54" y="66"/>
                    </a:cubicBezTo>
                    <a:cubicBezTo>
                      <a:pt x="54" y="66"/>
                      <a:pt x="54" y="65"/>
                      <a:pt x="54" y="65"/>
                    </a:cubicBezTo>
                    <a:cubicBezTo>
                      <a:pt x="54" y="63"/>
                      <a:pt x="63" y="16"/>
                      <a:pt x="65" y="9"/>
                    </a:cubicBezTo>
                    <a:cubicBezTo>
                      <a:pt x="62" y="8"/>
                      <a:pt x="49" y="2"/>
                      <a:pt x="34" y="2"/>
                    </a:cubicBezTo>
                    <a:cubicBezTo>
                      <a:pt x="19" y="2"/>
                      <a:pt x="8" y="8"/>
                      <a:pt x="5" y="9"/>
                    </a:cubicBezTo>
                    <a:cubicBezTo>
                      <a:pt x="8" y="26"/>
                      <a:pt x="15" y="62"/>
                      <a:pt x="15" y="63"/>
                    </a:cubicBezTo>
                    <a:cubicBezTo>
                      <a:pt x="15" y="64"/>
                      <a:pt x="5" y="125"/>
                      <a:pt x="2" y="143"/>
                    </a:cubicBezTo>
                    <a:cubicBezTo>
                      <a:pt x="0" y="143"/>
                      <a:pt x="0" y="143"/>
                      <a:pt x="0" y="143"/>
                    </a:cubicBezTo>
                    <a:cubicBezTo>
                      <a:pt x="4" y="116"/>
                      <a:pt x="13" y="65"/>
                      <a:pt x="13" y="63"/>
                    </a:cubicBezTo>
                    <a:cubicBezTo>
                      <a:pt x="13" y="61"/>
                      <a:pt x="6" y="23"/>
                      <a:pt x="3" y="9"/>
                    </a:cubicBezTo>
                    <a:cubicBezTo>
                      <a:pt x="3" y="8"/>
                      <a:pt x="3" y="8"/>
                      <a:pt x="3" y="8"/>
                    </a:cubicBezTo>
                    <a:cubicBezTo>
                      <a:pt x="4" y="8"/>
                      <a:pt x="4" y="8"/>
                      <a:pt x="4" y="8"/>
                    </a:cubicBezTo>
                    <a:cubicBezTo>
                      <a:pt x="4" y="7"/>
                      <a:pt x="16"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5" name="Freeform 120"/>
              <p:cNvSpPr/>
              <p:nvPr/>
            </p:nvSpPr>
            <p:spPr bwMode="gray">
              <a:xfrm>
                <a:off x="2516" y="2172"/>
                <a:ext cx="311" cy="56"/>
              </a:xfrm>
              <a:custGeom>
                <a:avLst/>
                <a:gdLst>
                  <a:gd name="T0" fmla="*/ 58 w 61"/>
                  <a:gd name="T1" fmla="*/ 1 h 11"/>
                  <a:gd name="T2" fmla="*/ 30 w 61"/>
                  <a:gd name="T3" fmla="*/ 2 h 11"/>
                  <a:gd name="T4" fmla="*/ 4 w 61"/>
                  <a:gd name="T5" fmla="*/ 0 h 11"/>
                  <a:gd name="T6" fmla="*/ 0 w 61"/>
                  <a:gd name="T7" fmla="*/ 2 h 11"/>
                  <a:gd name="T8" fmla="*/ 1 w 61"/>
                  <a:gd name="T9" fmla="*/ 9 h 11"/>
                  <a:gd name="T10" fmla="*/ 29 w 61"/>
                  <a:gd name="T11" fmla="*/ 11 h 11"/>
                  <a:gd name="T12" fmla="*/ 59 w 61"/>
                  <a:gd name="T13" fmla="*/ 10 h 11"/>
                  <a:gd name="T14" fmla="*/ 61 w 61"/>
                  <a:gd name="T15" fmla="*/ 3 h 11"/>
                  <a:gd name="T16" fmla="*/ 58 w 61"/>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
                    <a:moveTo>
                      <a:pt x="58" y="1"/>
                    </a:moveTo>
                    <a:cubicBezTo>
                      <a:pt x="58" y="1"/>
                      <a:pt x="49" y="2"/>
                      <a:pt x="30" y="2"/>
                    </a:cubicBezTo>
                    <a:cubicBezTo>
                      <a:pt x="10" y="2"/>
                      <a:pt x="4" y="0"/>
                      <a:pt x="4" y="0"/>
                    </a:cubicBezTo>
                    <a:cubicBezTo>
                      <a:pt x="0" y="2"/>
                      <a:pt x="0" y="2"/>
                      <a:pt x="0" y="2"/>
                    </a:cubicBezTo>
                    <a:cubicBezTo>
                      <a:pt x="1" y="9"/>
                      <a:pt x="1" y="9"/>
                      <a:pt x="1" y="9"/>
                    </a:cubicBezTo>
                    <a:cubicBezTo>
                      <a:pt x="1" y="9"/>
                      <a:pt x="13" y="11"/>
                      <a:pt x="29" y="11"/>
                    </a:cubicBezTo>
                    <a:cubicBezTo>
                      <a:pt x="44" y="11"/>
                      <a:pt x="59" y="10"/>
                      <a:pt x="59" y="10"/>
                    </a:cubicBezTo>
                    <a:cubicBezTo>
                      <a:pt x="61" y="3"/>
                      <a:pt x="61" y="3"/>
                      <a:pt x="61" y="3"/>
                    </a:cubicBezTo>
                    <a:lnTo>
                      <a:pt x="5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6" name="Freeform 121"/>
              <p:cNvSpPr/>
              <p:nvPr/>
            </p:nvSpPr>
            <p:spPr bwMode="gray">
              <a:xfrm>
                <a:off x="2527" y="2233"/>
                <a:ext cx="285" cy="66"/>
              </a:xfrm>
              <a:custGeom>
                <a:avLst/>
                <a:gdLst>
                  <a:gd name="T0" fmla="*/ 56 w 56"/>
                  <a:gd name="T1" fmla="*/ 2 h 13"/>
                  <a:gd name="T2" fmla="*/ 25 w 56"/>
                  <a:gd name="T3" fmla="*/ 3 h 13"/>
                  <a:gd name="T4" fmla="*/ 0 w 56"/>
                  <a:gd name="T5" fmla="*/ 0 h 13"/>
                  <a:gd name="T6" fmla="*/ 2 w 56"/>
                  <a:gd name="T7" fmla="*/ 11 h 13"/>
                  <a:gd name="T8" fmla="*/ 27 w 56"/>
                  <a:gd name="T9" fmla="*/ 13 h 13"/>
                  <a:gd name="T10" fmla="*/ 54 w 56"/>
                  <a:gd name="T11" fmla="*/ 12 h 13"/>
                  <a:gd name="T12" fmla="*/ 56 w 56"/>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56" h="13">
                    <a:moveTo>
                      <a:pt x="56" y="2"/>
                    </a:moveTo>
                    <a:cubicBezTo>
                      <a:pt x="56" y="2"/>
                      <a:pt x="41" y="3"/>
                      <a:pt x="25" y="3"/>
                    </a:cubicBezTo>
                    <a:cubicBezTo>
                      <a:pt x="9" y="2"/>
                      <a:pt x="0" y="0"/>
                      <a:pt x="0" y="0"/>
                    </a:cubicBezTo>
                    <a:cubicBezTo>
                      <a:pt x="2" y="11"/>
                      <a:pt x="2" y="11"/>
                      <a:pt x="2" y="11"/>
                    </a:cubicBezTo>
                    <a:cubicBezTo>
                      <a:pt x="2" y="11"/>
                      <a:pt x="14" y="13"/>
                      <a:pt x="27" y="13"/>
                    </a:cubicBezTo>
                    <a:cubicBezTo>
                      <a:pt x="40" y="13"/>
                      <a:pt x="54" y="12"/>
                      <a:pt x="54" y="12"/>
                    </a:cubicBezTo>
                    <a:lnTo>
                      <a:pt x="5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7" name="Freeform 122"/>
              <p:cNvSpPr/>
              <p:nvPr/>
            </p:nvSpPr>
            <p:spPr bwMode="gray">
              <a:xfrm>
                <a:off x="2537" y="2304"/>
                <a:ext cx="259" cy="71"/>
              </a:xfrm>
              <a:custGeom>
                <a:avLst/>
                <a:gdLst>
                  <a:gd name="T0" fmla="*/ 51 w 51"/>
                  <a:gd name="T1" fmla="*/ 2 h 14"/>
                  <a:gd name="T2" fmla="*/ 24 w 51"/>
                  <a:gd name="T3" fmla="*/ 2 h 14"/>
                  <a:gd name="T4" fmla="*/ 0 w 51"/>
                  <a:gd name="T5" fmla="*/ 0 h 14"/>
                  <a:gd name="T6" fmla="*/ 2 w 51"/>
                  <a:gd name="T7" fmla="*/ 12 h 14"/>
                  <a:gd name="T8" fmla="*/ 24 w 51"/>
                  <a:gd name="T9" fmla="*/ 14 h 14"/>
                  <a:gd name="T10" fmla="*/ 49 w 51"/>
                  <a:gd name="T11" fmla="*/ 13 h 14"/>
                  <a:gd name="T12" fmla="*/ 51 w 51"/>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51" h="14">
                    <a:moveTo>
                      <a:pt x="51" y="2"/>
                    </a:moveTo>
                    <a:cubicBezTo>
                      <a:pt x="51" y="2"/>
                      <a:pt x="41" y="3"/>
                      <a:pt x="24" y="2"/>
                    </a:cubicBezTo>
                    <a:cubicBezTo>
                      <a:pt x="6" y="2"/>
                      <a:pt x="0" y="0"/>
                      <a:pt x="0" y="0"/>
                    </a:cubicBezTo>
                    <a:cubicBezTo>
                      <a:pt x="2" y="12"/>
                      <a:pt x="2" y="12"/>
                      <a:pt x="2" y="12"/>
                    </a:cubicBezTo>
                    <a:cubicBezTo>
                      <a:pt x="2" y="12"/>
                      <a:pt x="10" y="14"/>
                      <a:pt x="24" y="14"/>
                    </a:cubicBezTo>
                    <a:cubicBezTo>
                      <a:pt x="37" y="14"/>
                      <a:pt x="49" y="13"/>
                      <a:pt x="49" y="13"/>
                    </a:cubicBezTo>
                    <a:lnTo>
                      <a:pt x="5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8" name="Freeform 123"/>
              <p:cNvSpPr/>
              <p:nvPr/>
            </p:nvSpPr>
            <p:spPr bwMode="gray">
              <a:xfrm>
                <a:off x="2450" y="1734"/>
                <a:ext cx="392" cy="779"/>
              </a:xfrm>
              <a:custGeom>
                <a:avLst/>
                <a:gdLst>
                  <a:gd name="T0" fmla="*/ 1 w 77"/>
                  <a:gd name="T1" fmla="*/ 123 h 153"/>
                  <a:gd name="T2" fmla="*/ 0 w 77"/>
                  <a:gd name="T3" fmla="*/ 116 h 153"/>
                  <a:gd name="T4" fmla="*/ 4 w 77"/>
                  <a:gd name="T5" fmla="*/ 108 h 153"/>
                  <a:gd name="T6" fmla="*/ 3 w 77"/>
                  <a:gd name="T7" fmla="*/ 104 h 153"/>
                  <a:gd name="T8" fmla="*/ 7 w 77"/>
                  <a:gd name="T9" fmla="*/ 100 h 153"/>
                  <a:gd name="T10" fmla="*/ 7 w 77"/>
                  <a:gd name="T11" fmla="*/ 98 h 153"/>
                  <a:gd name="T12" fmla="*/ 5 w 77"/>
                  <a:gd name="T13" fmla="*/ 92 h 153"/>
                  <a:gd name="T14" fmla="*/ 5 w 77"/>
                  <a:gd name="T15" fmla="*/ 86 h 153"/>
                  <a:gd name="T16" fmla="*/ 6 w 77"/>
                  <a:gd name="T17" fmla="*/ 75 h 153"/>
                  <a:gd name="T18" fmla="*/ 10 w 77"/>
                  <a:gd name="T19" fmla="*/ 56 h 153"/>
                  <a:gd name="T20" fmla="*/ 14 w 77"/>
                  <a:gd name="T21" fmla="*/ 44 h 153"/>
                  <a:gd name="T22" fmla="*/ 26 w 77"/>
                  <a:gd name="T23" fmla="*/ 41 h 153"/>
                  <a:gd name="T24" fmla="*/ 24 w 77"/>
                  <a:gd name="T25" fmla="*/ 39 h 153"/>
                  <a:gd name="T26" fmla="*/ 24 w 77"/>
                  <a:gd name="T27" fmla="*/ 36 h 153"/>
                  <a:gd name="T28" fmla="*/ 27 w 77"/>
                  <a:gd name="T29" fmla="*/ 39 h 153"/>
                  <a:gd name="T30" fmla="*/ 30 w 77"/>
                  <a:gd name="T31" fmla="*/ 35 h 153"/>
                  <a:gd name="T32" fmla="*/ 31 w 77"/>
                  <a:gd name="T33" fmla="*/ 23 h 153"/>
                  <a:gd name="T34" fmla="*/ 38 w 77"/>
                  <a:gd name="T35" fmla="*/ 11 h 153"/>
                  <a:gd name="T36" fmla="*/ 43 w 77"/>
                  <a:gd name="T37" fmla="*/ 4 h 153"/>
                  <a:gd name="T38" fmla="*/ 46 w 77"/>
                  <a:gd name="T39" fmla="*/ 4 h 153"/>
                  <a:gd name="T40" fmla="*/ 57 w 77"/>
                  <a:gd name="T41" fmla="*/ 3 h 153"/>
                  <a:gd name="T42" fmla="*/ 68 w 77"/>
                  <a:gd name="T43" fmla="*/ 22 h 153"/>
                  <a:gd name="T44" fmla="*/ 69 w 77"/>
                  <a:gd name="T45" fmla="*/ 35 h 153"/>
                  <a:gd name="T46" fmla="*/ 71 w 77"/>
                  <a:gd name="T47" fmla="*/ 48 h 153"/>
                  <a:gd name="T48" fmla="*/ 75 w 77"/>
                  <a:gd name="T49" fmla="*/ 48 h 153"/>
                  <a:gd name="T50" fmla="*/ 72 w 77"/>
                  <a:gd name="T51" fmla="*/ 50 h 153"/>
                  <a:gd name="T52" fmla="*/ 75 w 77"/>
                  <a:gd name="T53" fmla="*/ 61 h 153"/>
                  <a:gd name="T54" fmla="*/ 74 w 77"/>
                  <a:gd name="T55" fmla="*/ 90 h 153"/>
                  <a:gd name="T56" fmla="*/ 68 w 77"/>
                  <a:gd name="T57" fmla="*/ 107 h 153"/>
                  <a:gd name="T58" fmla="*/ 75 w 77"/>
                  <a:gd name="T59" fmla="*/ 121 h 153"/>
                  <a:gd name="T60" fmla="*/ 39 w 77"/>
                  <a:gd name="T61" fmla="*/ 151 h 153"/>
                  <a:gd name="T62" fmla="*/ 1 w 77"/>
                  <a:gd name="T63" fmla="*/ 12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153">
                    <a:moveTo>
                      <a:pt x="1" y="123"/>
                    </a:moveTo>
                    <a:cubicBezTo>
                      <a:pt x="1" y="123"/>
                      <a:pt x="0" y="120"/>
                      <a:pt x="0" y="116"/>
                    </a:cubicBezTo>
                    <a:cubicBezTo>
                      <a:pt x="0" y="112"/>
                      <a:pt x="4" y="108"/>
                      <a:pt x="4" y="108"/>
                    </a:cubicBezTo>
                    <a:cubicBezTo>
                      <a:pt x="4" y="108"/>
                      <a:pt x="0" y="108"/>
                      <a:pt x="3" y="104"/>
                    </a:cubicBezTo>
                    <a:cubicBezTo>
                      <a:pt x="5" y="101"/>
                      <a:pt x="7" y="100"/>
                      <a:pt x="7" y="100"/>
                    </a:cubicBezTo>
                    <a:cubicBezTo>
                      <a:pt x="7" y="98"/>
                      <a:pt x="7" y="98"/>
                      <a:pt x="7" y="98"/>
                    </a:cubicBezTo>
                    <a:cubicBezTo>
                      <a:pt x="7" y="98"/>
                      <a:pt x="5" y="95"/>
                      <a:pt x="5" y="92"/>
                    </a:cubicBezTo>
                    <a:cubicBezTo>
                      <a:pt x="5" y="89"/>
                      <a:pt x="4" y="88"/>
                      <a:pt x="5" y="86"/>
                    </a:cubicBezTo>
                    <a:cubicBezTo>
                      <a:pt x="6" y="83"/>
                      <a:pt x="4" y="80"/>
                      <a:pt x="6" y="75"/>
                    </a:cubicBezTo>
                    <a:cubicBezTo>
                      <a:pt x="8" y="70"/>
                      <a:pt x="8" y="61"/>
                      <a:pt x="10" y="56"/>
                    </a:cubicBezTo>
                    <a:cubicBezTo>
                      <a:pt x="12" y="52"/>
                      <a:pt x="10" y="46"/>
                      <a:pt x="14" y="44"/>
                    </a:cubicBezTo>
                    <a:cubicBezTo>
                      <a:pt x="17" y="41"/>
                      <a:pt x="26" y="41"/>
                      <a:pt x="26" y="41"/>
                    </a:cubicBezTo>
                    <a:cubicBezTo>
                      <a:pt x="26" y="41"/>
                      <a:pt x="25" y="41"/>
                      <a:pt x="24" y="39"/>
                    </a:cubicBezTo>
                    <a:cubicBezTo>
                      <a:pt x="23" y="38"/>
                      <a:pt x="24" y="36"/>
                      <a:pt x="24" y="36"/>
                    </a:cubicBezTo>
                    <a:cubicBezTo>
                      <a:pt x="24" y="36"/>
                      <a:pt x="25" y="39"/>
                      <a:pt x="27" y="39"/>
                    </a:cubicBezTo>
                    <a:cubicBezTo>
                      <a:pt x="28" y="39"/>
                      <a:pt x="30" y="36"/>
                      <a:pt x="30" y="35"/>
                    </a:cubicBezTo>
                    <a:cubicBezTo>
                      <a:pt x="30" y="34"/>
                      <a:pt x="28" y="28"/>
                      <a:pt x="31" y="23"/>
                    </a:cubicBezTo>
                    <a:cubicBezTo>
                      <a:pt x="34" y="17"/>
                      <a:pt x="37" y="14"/>
                      <a:pt x="38" y="11"/>
                    </a:cubicBezTo>
                    <a:cubicBezTo>
                      <a:pt x="39" y="8"/>
                      <a:pt x="40" y="5"/>
                      <a:pt x="43" y="4"/>
                    </a:cubicBezTo>
                    <a:cubicBezTo>
                      <a:pt x="46" y="3"/>
                      <a:pt x="46" y="4"/>
                      <a:pt x="46" y="4"/>
                    </a:cubicBezTo>
                    <a:cubicBezTo>
                      <a:pt x="46" y="4"/>
                      <a:pt x="52" y="0"/>
                      <a:pt x="57" y="3"/>
                    </a:cubicBezTo>
                    <a:cubicBezTo>
                      <a:pt x="61" y="7"/>
                      <a:pt x="66" y="16"/>
                      <a:pt x="68" y="22"/>
                    </a:cubicBezTo>
                    <a:cubicBezTo>
                      <a:pt x="71" y="28"/>
                      <a:pt x="70" y="28"/>
                      <a:pt x="69" y="35"/>
                    </a:cubicBezTo>
                    <a:cubicBezTo>
                      <a:pt x="67" y="42"/>
                      <a:pt x="69" y="47"/>
                      <a:pt x="71" y="48"/>
                    </a:cubicBezTo>
                    <a:cubicBezTo>
                      <a:pt x="74" y="49"/>
                      <a:pt x="75" y="48"/>
                      <a:pt x="75" y="48"/>
                    </a:cubicBezTo>
                    <a:cubicBezTo>
                      <a:pt x="72" y="50"/>
                      <a:pt x="72" y="50"/>
                      <a:pt x="72" y="50"/>
                    </a:cubicBezTo>
                    <a:cubicBezTo>
                      <a:pt x="72" y="50"/>
                      <a:pt x="75" y="52"/>
                      <a:pt x="75" y="61"/>
                    </a:cubicBezTo>
                    <a:cubicBezTo>
                      <a:pt x="75" y="70"/>
                      <a:pt x="77" y="80"/>
                      <a:pt x="74" y="90"/>
                    </a:cubicBezTo>
                    <a:cubicBezTo>
                      <a:pt x="70" y="100"/>
                      <a:pt x="68" y="105"/>
                      <a:pt x="68" y="107"/>
                    </a:cubicBezTo>
                    <a:cubicBezTo>
                      <a:pt x="69" y="110"/>
                      <a:pt x="77" y="113"/>
                      <a:pt x="75" y="121"/>
                    </a:cubicBezTo>
                    <a:cubicBezTo>
                      <a:pt x="74" y="129"/>
                      <a:pt x="59" y="153"/>
                      <a:pt x="39" y="151"/>
                    </a:cubicBezTo>
                    <a:cubicBezTo>
                      <a:pt x="20" y="149"/>
                      <a:pt x="1" y="123"/>
                      <a:pt x="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19" name="Freeform 124"/>
              <p:cNvSpPr/>
              <p:nvPr/>
            </p:nvSpPr>
            <p:spPr bwMode="gray">
              <a:xfrm>
                <a:off x="2394" y="2253"/>
                <a:ext cx="1151" cy="41"/>
              </a:xfrm>
              <a:custGeom>
                <a:avLst/>
                <a:gdLst>
                  <a:gd name="T0" fmla="*/ 226 w 226"/>
                  <a:gd name="T1" fmla="*/ 4 h 8"/>
                  <a:gd name="T2" fmla="*/ 222 w 226"/>
                  <a:gd name="T3" fmla="*/ 8 h 8"/>
                  <a:gd name="T4" fmla="*/ 4 w 226"/>
                  <a:gd name="T5" fmla="*/ 8 h 8"/>
                  <a:gd name="T6" fmla="*/ 0 w 226"/>
                  <a:gd name="T7" fmla="*/ 4 h 8"/>
                  <a:gd name="T8" fmla="*/ 4 w 226"/>
                  <a:gd name="T9" fmla="*/ 0 h 8"/>
                  <a:gd name="T10" fmla="*/ 222 w 226"/>
                  <a:gd name="T11" fmla="*/ 0 h 8"/>
                  <a:gd name="T12" fmla="*/ 226 w 22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26" h="8">
                    <a:moveTo>
                      <a:pt x="226" y="4"/>
                    </a:moveTo>
                    <a:cubicBezTo>
                      <a:pt x="226" y="7"/>
                      <a:pt x="224" y="8"/>
                      <a:pt x="222" y="8"/>
                    </a:cubicBezTo>
                    <a:cubicBezTo>
                      <a:pt x="4" y="8"/>
                      <a:pt x="4" y="8"/>
                      <a:pt x="4" y="8"/>
                    </a:cubicBezTo>
                    <a:cubicBezTo>
                      <a:pt x="2" y="8"/>
                      <a:pt x="0" y="7"/>
                      <a:pt x="0" y="4"/>
                    </a:cubicBezTo>
                    <a:cubicBezTo>
                      <a:pt x="0" y="2"/>
                      <a:pt x="2" y="0"/>
                      <a:pt x="4" y="0"/>
                    </a:cubicBezTo>
                    <a:cubicBezTo>
                      <a:pt x="222" y="0"/>
                      <a:pt x="222" y="0"/>
                      <a:pt x="222" y="0"/>
                    </a:cubicBezTo>
                    <a:cubicBezTo>
                      <a:pt x="224" y="0"/>
                      <a:pt x="226" y="2"/>
                      <a:pt x="2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0" name="Freeform 125"/>
              <p:cNvSpPr/>
              <p:nvPr/>
            </p:nvSpPr>
            <p:spPr bwMode="gray">
              <a:xfrm>
                <a:off x="2618" y="2589"/>
                <a:ext cx="285" cy="336"/>
              </a:xfrm>
              <a:custGeom>
                <a:avLst/>
                <a:gdLst>
                  <a:gd name="T0" fmla="*/ 16 w 56"/>
                  <a:gd name="T1" fmla="*/ 20 h 66"/>
                  <a:gd name="T2" fmla="*/ 0 w 56"/>
                  <a:gd name="T3" fmla="*/ 66 h 66"/>
                  <a:gd name="T4" fmla="*/ 3 w 56"/>
                  <a:gd name="T5" fmla="*/ 66 h 66"/>
                  <a:gd name="T6" fmla="*/ 18 w 56"/>
                  <a:gd name="T7" fmla="*/ 22 h 66"/>
                  <a:gd name="T8" fmla="*/ 56 w 56"/>
                  <a:gd name="T9" fmla="*/ 3 h 66"/>
                  <a:gd name="T10" fmla="*/ 56 w 56"/>
                  <a:gd name="T11" fmla="*/ 0 h 66"/>
                  <a:gd name="T12" fmla="*/ 16 w 56"/>
                  <a:gd name="T13" fmla="*/ 20 h 66"/>
                </a:gdLst>
                <a:ahLst/>
                <a:cxnLst>
                  <a:cxn ang="0">
                    <a:pos x="T0" y="T1"/>
                  </a:cxn>
                  <a:cxn ang="0">
                    <a:pos x="T2" y="T3"/>
                  </a:cxn>
                  <a:cxn ang="0">
                    <a:pos x="T4" y="T5"/>
                  </a:cxn>
                  <a:cxn ang="0">
                    <a:pos x="T6" y="T7"/>
                  </a:cxn>
                  <a:cxn ang="0">
                    <a:pos x="T8" y="T9"/>
                  </a:cxn>
                  <a:cxn ang="0">
                    <a:pos x="T10" y="T11"/>
                  </a:cxn>
                  <a:cxn ang="0">
                    <a:pos x="T12" y="T13"/>
                  </a:cxn>
                </a:cxnLst>
                <a:rect l="0" t="0" r="r" b="b"/>
                <a:pathLst>
                  <a:path w="56" h="66">
                    <a:moveTo>
                      <a:pt x="16" y="20"/>
                    </a:moveTo>
                    <a:cubicBezTo>
                      <a:pt x="0" y="38"/>
                      <a:pt x="0" y="65"/>
                      <a:pt x="0" y="66"/>
                    </a:cubicBezTo>
                    <a:cubicBezTo>
                      <a:pt x="3" y="66"/>
                      <a:pt x="3" y="66"/>
                      <a:pt x="3" y="66"/>
                    </a:cubicBezTo>
                    <a:cubicBezTo>
                      <a:pt x="3" y="66"/>
                      <a:pt x="4" y="40"/>
                      <a:pt x="18" y="22"/>
                    </a:cubicBezTo>
                    <a:cubicBezTo>
                      <a:pt x="33" y="5"/>
                      <a:pt x="56" y="3"/>
                      <a:pt x="56" y="3"/>
                    </a:cubicBezTo>
                    <a:cubicBezTo>
                      <a:pt x="56" y="0"/>
                      <a:pt x="56" y="0"/>
                      <a:pt x="56" y="0"/>
                    </a:cubicBezTo>
                    <a:cubicBezTo>
                      <a:pt x="55" y="0"/>
                      <a:pt x="31" y="2"/>
                      <a:pt x="1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1" name="Freeform 126"/>
              <p:cNvSpPr/>
              <p:nvPr/>
            </p:nvSpPr>
            <p:spPr bwMode="gray">
              <a:xfrm>
                <a:off x="2674" y="2594"/>
                <a:ext cx="235" cy="346"/>
              </a:xfrm>
              <a:custGeom>
                <a:avLst/>
                <a:gdLst>
                  <a:gd name="T0" fmla="*/ 13 w 46"/>
                  <a:gd name="T1" fmla="*/ 23 h 68"/>
                  <a:gd name="T2" fmla="*/ 3 w 46"/>
                  <a:gd name="T3" fmla="*/ 68 h 68"/>
                  <a:gd name="T4" fmla="*/ 6 w 46"/>
                  <a:gd name="T5" fmla="*/ 68 h 68"/>
                  <a:gd name="T6" fmla="*/ 15 w 46"/>
                  <a:gd name="T7" fmla="*/ 25 h 68"/>
                  <a:gd name="T8" fmla="*/ 46 w 46"/>
                  <a:gd name="T9" fmla="*/ 3 h 68"/>
                  <a:gd name="T10" fmla="*/ 45 w 46"/>
                  <a:gd name="T11" fmla="*/ 0 h 68"/>
                  <a:gd name="T12" fmla="*/ 13 w 46"/>
                  <a:gd name="T13" fmla="*/ 23 h 68"/>
                </a:gdLst>
                <a:ahLst/>
                <a:cxnLst>
                  <a:cxn ang="0">
                    <a:pos x="T0" y="T1"/>
                  </a:cxn>
                  <a:cxn ang="0">
                    <a:pos x="T2" y="T3"/>
                  </a:cxn>
                  <a:cxn ang="0">
                    <a:pos x="T4" y="T5"/>
                  </a:cxn>
                  <a:cxn ang="0">
                    <a:pos x="T6" y="T7"/>
                  </a:cxn>
                  <a:cxn ang="0">
                    <a:pos x="T8" y="T9"/>
                  </a:cxn>
                  <a:cxn ang="0">
                    <a:pos x="T10" y="T11"/>
                  </a:cxn>
                  <a:cxn ang="0">
                    <a:pos x="T12" y="T13"/>
                  </a:cxn>
                </a:cxnLst>
                <a:rect l="0" t="0" r="r" b="b"/>
                <a:pathLst>
                  <a:path w="46" h="68">
                    <a:moveTo>
                      <a:pt x="13" y="23"/>
                    </a:moveTo>
                    <a:cubicBezTo>
                      <a:pt x="0" y="44"/>
                      <a:pt x="3" y="67"/>
                      <a:pt x="3" y="68"/>
                    </a:cubicBezTo>
                    <a:cubicBezTo>
                      <a:pt x="6" y="68"/>
                      <a:pt x="6" y="68"/>
                      <a:pt x="6" y="68"/>
                    </a:cubicBezTo>
                    <a:cubicBezTo>
                      <a:pt x="6" y="67"/>
                      <a:pt x="3" y="45"/>
                      <a:pt x="15" y="25"/>
                    </a:cubicBezTo>
                    <a:cubicBezTo>
                      <a:pt x="27" y="5"/>
                      <a:pt x="46" y="3"/>
                      <a:pt x="46" y="3"/>
                    </a:cubicBezTo>
                    <a:cubicBezTo>
                      <a:pt x="45" y="0"/>
                      <a:pt x="45" y="0"/>
                      <a:pt x="45" y="0"/>
                    </a:cubicBezTo>
                    <a:cubicBezTo>
                      <a:pt x="45" y="0"/>
                      <a:pt x="26" y="2"/>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2" name="Freeform 127"/>
              <p:cNvSpPr/>
              <p:nvPr/>
            </p:nvSpPr>
            <p:spPr bwMode="gray">
              <a:xfrm>
                <a:off x="2929" y="2599"/>
                <a:ext cx="285" cy="352"/>
              </a:xfrm>
              <a:custGeom>
                <a:avLst/>
                <a:gdLst>
                  <a:gd name="T0" fmla="*/ 0 w 56"/>
                  <a:gd name="T1" fmla="*/ 3 h 69"/>
                  <a:gd name="T2" fmla="*/ 34 w 56"/>
                  <a:gd name="T3" fmla="*/ 23 h 69"/>
                  <a:gd name="T4" fmla="*/ 51 w 56"/>
                  <a:gd name="T5" fmla="*/ 69 h 69"/>
                  <a:gd name="T6" fmla="*/ 54 w 56"/>
                  <a:gd name="T7" fmla="*/ 69 h 69"/>
                  <a:gd name="T8" fmla="*/ 37 w 56"/>
                  <a:gd name="T9" fmla="*/ 21 h 69"/>
                  <a:gd name="T10" fmla="*/ 0 w 56"/>
                  <a:gd name="T11" fmla="*/ 0 h 69"/>
                  <a:gd name="T12" fmla="*/ 0 w 56"/>
                  <a:gd name="T13" fmla="*/ 3 h 69"/>
                </a:gdLst>
                <a:ahLst/>
                <a:cxnLst>
                  <a:cxn ang="0">
                    <a:pos x="T0" y="T1"/>
                  </a:cxn>
                  <a:cxn ang="0">
                    <a:pos x="T2" y="T3"/>
                  </a:cxn>
                  <a:cxn ang="0">
                    <a:pos x="T4" y="T5"/>
                  </a:cxn>
                  <a:cxn ang="0">
                    <a:pos x="T6" y="T7"/>
                  </a:cxn>
                  <a:cxn ang="0">
                    <a:pos x="T8" y="T9"/>
                  </a:cxn>
                  <a:cxn ang="0">
                    <a:pos x="T10" y="T11"/>
                  </a:cxn>
                  <a:cxn ang="0">
                    <a:pos x="T12" y="T13"/>
                  </a:cxn>
                </a:cxnLst>
                <a:rect l="0" t="0" r="r" b="b"/>
                <a:pathLst>
                  <a:path w="56" h="69">
                    <a:moveTo>
                      <a:pt x="0" y="3"/>
                    </a:moveTo>
                    <a:cubicBezTo>
                      <a:pt x="0" y="3"/>
                      <a:pt x="19" y="4"/>
                      <a:pt x="34" y="23"/>
                    </a:cubicBezTo>
                    <a:cubicBezTo>
                      <a:pt x="53" y="44"/>
                      <a:pt x="51" y="69"/>
                      <a:pt x="51" y="69"/>
                    </a:cubicBezTo>
                    <a:cubicBezTo>
                      <a:pt x="54" y="69"/>
                      <a:pt x="54" y="69"/>
                      <a:pt x="54" y="69"/>
                    </a:cubicBezTo>
                    <a:cubicBezTo>
                      <a:pt x="54" y="68"/>
                      <a:pt x="56" y="43"/>
                      <a:pt x="37" y="21"/>
                    </a:cubicBezTo>
                    <a:cubicBezTo>
                      <a:pt x="20" y="1"/>
                      <a:pt x="1" y="0"/>
                      <a:pt x="0" y="0"/>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3" name="Freeform 128"/>
              <p:cNvSpPr/>
              <p:nvPr/>
            </p:nvSpPr>
            <p:spPr bwMode="gray">
              <a:xfrm>
                <a:off x="2919" y="2589"/>
                <a:ext cx="234" cy="316"/>
              </a:xfrm>
              <a:custGeom>
                <a:avLst/>
                <a:gdLst>
                  <a:gd name="T0" fmla="*/ 0 w 46"/>
                  <a:gd name="T1" fmla="*/ 3 h 62"/>
                  <a:gd name="T2" fmla="*/ 1 w 46"/>
                  <a:gd name="T3" fmla="*/ 6 h 62"/>
                  <a:gd name="T4" fmla="*/ 30 w 46"/>
                  <a:gd name="T5" fmla="*/ 23 h 62"/>
                  <a:gd name="T6" fmla="*/ 40 w 46"/>
                  <a:gd name="T7" fmla="*/ 62 h 62"/>
                  <a:gd name="T8" fmla="*/ 43 w 46"/>
                  <a:gd name="T9" fmla="*/ 62 h 62"/>
                  <a:gd name="T10" fmla="*/ 32 w 46"/>
                  <a:gd name="T11" fmla="*/ 22 h 62"/>
                  <a:gd name="T12" fmla="*/ 0 w 46"/>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46" h="62">
                    <a:moveTo>
                      <a:pt x="0" y="3"/>
                    </a:moveTo>
                    <a:cubicBezTo>
                      <a:pt x="1" y="6"/>
                      <a:pt x="1" y="6"/>
                      <a:pt x="1" y="6"/>
                    </a:cubicBezTo>
                    <a:cubicBezTo>
                      <a:pt x="2" y="6"/>
                      <a:pt x="17" y="4"/>
                      <a:pt x="30" y="23"/>
                    </a:cubicBezTo>
                    <a:cubicBezTo>
                      <a:pt x="43" y="43"/>
                      <a:pt x="40" y="62"/>
                      <a:pt x="40" y="62"/>
                    </a:cubicBezTo>
                    <a:cubicBezTo>
                      <a:pt x="43" y="62"/>
                      <a:pt x="43" y="62"/>
                      <a:pt x="43" y="62"/>
                    </a:cubicBezTo>
                    <a:cubicBezTo>
                      <a:pt x="43" y="62"/>
                      <a:pt x="46" y="43"/>
                      <a:pt x="32" y="22"/>
                    </a:cubicBezTo>
                    <a:cubicBezTo>
                      <a:pt x="18" y="0"/>
                      <a:pt x="1"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4" name="Freeform 129"/>
              <p:cNvSpPr/>
              <p:nvPr/>
            </p:nvSpPr>
            <p:spPr bwMode="gray">
              <a:xfrm>
                <a:off x="2577" y="1703"/>
                <a:ext cx="612" cy="1304"/>
              </a:xfrm>
              <a:custGeom>
                <a:avLst/>
                <a:gdLst>
                  <a:gd name="T0" fmla="*/ 31 w 120"/>
                  <a:gd name="T1" fmla="*/ 114 h 256"/>
                  <a:gd name="T2" fmla="*/ 28 w 120"/>
                  <a:gd name="T3" fmla="*/ 89 h 256"/>
                  <a:gd name="T4" fmla="*/ 49 w 120"/>
                  <a:gd name="T5" fmla="*/ 57 h 256"/>
                  <a:gd name="T6" fmla="*/ 59 w 120"/>
                  <a:gd name="T7" fmla="*/ 51 h 256"/>
                  <a:gd name="T8" fmla="*/ 56 w 120"/>
                  <a:gd name="T9" fmla="*/ 48 h 256"/>
                  <a:gd name="T10" fmla="*/ 51 w 120"/>
                  <a:gd name="T11" fmla="*/ 29 h 256"/>
                  <a:gd name="T12" fmla="*/ 50 w 120"/>
                  <a:gd name="T13" fmla="*/ 19 h 256"/>
                  <a:gd name="T14" fmla="*/ 54 w 120"/>
                  <a:gd name="T15" fmla="*/ 7 h 256"/>
                  <a:gd name="T16" fmla="*/ 88 w 120"/>
                  <a:gd name="T17" fmla="*/ 15 h 256"/>
                  <a:gd name="T18" fmla="*/ 84 w 120"/>
                  <a:gd name="T19" fmla="*/ 42 h 256"/>
                  <a:gd name="T20" fmla="*/ 88 w 120"/>
                  <a:gd name="T21" fmla="*/ 49 h 256"/>
                  <a:gd name="T22" fmla="*/ 119 w 120"/>
                  <a:gd name="T23" fmla="*/ 74 h 256"/>
                  <a:gd name="T24" fmla="*/ 111 w 120"/>
                  <a:gd name="T25" fmla="*/ 115 h 256"/>
                  <a:gd name="T26" fmla="*/ 113 w 120"/>
                  <a:gd name="T27" fmla="*/ 161 h 256"/>
                  <a:gd name="T28" fmla="*/ 108 w 120"/>
                  <a:gd name="T29" fmla="*/ 190 h 256"/>
                  <a:gd name="T30" fmla="*/ 101 w 120"/>
                  <a:gd name="T31" fmla="*/ 220 h 256"/>
                  <a:gd name="T32" fmla="*/ 94 w 120"/>
                  <a:gd name="T33" fmla="*/ 225 h 256"/>
                  <a:gd name="T34" fmla="*/ 100 w 120"/>
                  <a:gd name="T35" fmla="*/ 248 h 256"/>
                  <a:gd name="T36" fmla="*/ 82 w 120"/>
                  <a:gd name="T37" fmla="*/ 248 h 256"/>
                  <a:gd name="T38" fmla="*/ 78 w 120"/>
                  <a:gd name="T39" fmla="*/ 244 h 256"/>
                  <a:gd name="T40" fmla="*/ 78 w 120"/>
                  <a:gd name="T41" fmla="*/ 233 h 256"/>
                  <a:gd name="T42" fmla="*/ 84 w 120"/>
                  <a:gd name="T43" fmla="*/ 219 h 256"/>
                  <a:gd name="T44" fmla="*/ 85 w 120"/>
                  <a:gd name="T45" fmla="*/ 207 h 256"/>
                  <a:gd name="T46" fmla="*/ 86 w 120"/>
                  <a:gd name="T47" fmla="*/ 176 h 256"/>
                  <a:gd name="T48" fmla="*/ 54 w 120"/>
                  <a:gd name="T49" fmla="*/ 183 h 256"/>
                  <a:gd name="T50" fmla="*/ 30 w 120"/>
                  <a:gd name="T51" fmla="*/ 182 h 256"/>
                  <a:gd name="T52" fmla="*/ 27 w 120"/>
                  <a:gd name="T53" fmla="*/ 229 h 256"/>
                  <a:gd name="T54" fmla="*/ 24 w 120"/>
                  <a:gd name="T55" fmla="*/ 242 h 256"/>
                  <a:gd name="T56" fmla="*/ 23 w 120"/>
                  <a:gd name="T57" fmla="*/ 255 h 256"/>
                  <a:gd name="T58" fmla="*/ 7 w 120"/>
                  <a:gd name="T59" fmla="*/ 252 h 256"/>
                  <a:gd name="T60" fmla="*/ 4 w 120"/>
                  <a:gd name="T61" fmla="*/ 244 h 256"/>
                  <a:gd name="T62" fmla="*/ 9 w 120"/>
                  <a:gd name="T63" fmla="*/ 230 h 256"/>
                  <a:gd name="T64" fmla="*/ 5 w 120"/>
                  <a:gd name="T65" fmla="*/ 209 h 256"/>
                  <a:gd name="T66" fmla="*/ 7 w 120"/>
                  <a:gd name="T67" fmla="*/ 162 h 256"/>
                  <a:gd name="T68" fmla="*/ 36 w 120"/>
                  <a:gd name="T69" fmla="*/ 133 h 256"/>
                  <a:gd name="T70" fmla="*/ 38 w 120"/>
                  <a:gd name="T71" fmla="*/ 11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256">
                    <a:moveTo>
                      <a:pt x="38" y="115"/>
                    </a:moveTo>
                    <a:cubicBezTo>
                      <a:pt x="38" y="115"/>
                      <a:pt x="35" y="117"/>
                      <a:pt x="31" y="114"/>
                    </a:cubicBezTo>
                    <a:cubicBezTo>
                      <a:pt x="27" y="111"/>
                      <a:pt x="24" y="102"/>
                      <a:pt x="24" y="99"/>
                    </a:cubicBezTo>
                    <a:cubicBezTo>
                      <a:pt x="25" y="96"/>
                      <a:pt x="27" y="97"/>
                      <a:pt x="28" y="89"/>
                    </a:cubicBezTo>
                    <a:cubicBezTo>
                      <a:pt x="29" y="82"/>
                      <a:pt x="27" y="71"/>
                      <a:pt x="30" y="66"/>
                    </a:cubicBezTo>
                    <a:cubicBezTo>
                      <a:pt x="32" y="61"/>
                      <a:pt x="43" y="59"/>
                      <a:pt x="49" y="57"/>
                    </a:cubicBezTo>
                    <a:cubicBezTo>
                      <a:pt x="55" y="55"/>
                      <a:pt x="58" y="54"/>
                      <a:pt x="58" y="54"/>
                    </a:cubicBezTo>
                    <a:cubicBezTo>
                      <a:pt x="58" y="54"/>
                      <a:pt x="58" y="52"/>
                      <a:pt x="59" y="51"/>
                    </a:cubicBezTo>
                    <a:cubicBezTo>
                      <a:pt x="60" y="49"/>
                      <a:pt x="60" y="49"/>
                      <a:pt x="60" y="49"/>
                    </a:cubicBezTo>
                    <a:cubicBezTo>
                      <a:pt x="60" y="49"/>
                      <a:pt x="57" y="51"/>
                      <a:pt x="56" y="48"/>
                    </a:cubicBezTo>
                    <a:cubicBezTo>
                      <a:pt x="55" y="45"/>
                      <a:pt x="54" y="41"/>
                      <a:pt x="52" y="38"/>
                    </a:cubicBezTo>
                    <a:cubicBezTo>
                      <a:pt x="51" y="34"/>
                      <a:pt x="52" y="32"/>
                      <a:pt x="51" y="29"/>
                    </a:cubicBezTo>
                    <a:cubicBezTo>
                      <a:pt x="51" y="27"/>
                      <a:pt x="49" y="24"/>
                      <a:pt x="49" y="22"/>
                    </a:cubicBezTo>
                    <a:cubicBezTo>
                      <a:pt x="49" y="19"/>
                      <a:pt x="50" y="19"/>
                      <a:pt x="50" y="19"/>
                    </a:cubicBezTo>
                    <a:cubicBezTo>
                      <a:pt x="50" y="19"/>
                      <a:pt x="47" y="17"/>
                      <a:pt x="50" y="12"/>
                    </a:cubicBezTo>
                    <a:cubicBezTo>
                      <a:pt x="54" y="7"/>
                      <a:pt x="54" y="7"/>
                      <a:pt x="54" y="7"/>
                    </a:cubicBezTo>
                    <a:cubicBezTo>
                      <a:pt x="54" y="7"/>
                      <a:pt x="55" y="2"/>
                      <a:pt x="66" y="1"/>
                    </a:cubicBezTo>
                    <a:cubicBezTo>
                      <a:pt x="78" y="0"/>
                      <a:pt x="84" y="4"/>
                      <a:pt x="88" y="15"/>
                    </a:cubicBezTo>
                    <a:cubicBezTo>
                      <a:pt x="92" y="25"/>
                      <a:pt x="87" y="36"/>
                      <a:pt x="86" y="39"/>
                    </a:cubicBezTo>
                    <a:cubicBezTo>
                      <a:pt x="84" y="41"/>
                      <a:pt x="84" y="42"/>
                      <a:pt x="84" y="42"/>
                    </a:cubicBezTo>
                    <a:cubicBezTo>
                      <a:pt x="84" y="42"/>
                      <a:pt x="85" y="43"/>
                      <a:pt x="86" y="45"/>
                    </a:cubicBezTo>
                    <a:cubicBezTo>
                      <a:pt x="88" y="48"/>
                      <a:pt x="88" y="49"/>
                      <a:pt x="88" y="49"/>
                    </a:cubicBezTo>
                    <a:cubicBezTo>
                      <a:pt x="88" y="49"/>
                      <a:pt x="99" y="52"/>
                      <a:pt x="109" y="55"/>
                    </a:cubicBezTo>
                    <a:cubicBezTo>
                      <a:pt x="119" y="59"/>
                      <a:pt x="118" y="62"/>
                      <a:pt x="119" y="74"/>
                    </a:cubicBezTo>
                    <a:cubicBezTo>
                      <a:pt x="120" y="86"/>
                      <a:pt x="118" y="95"/>
                      <a:pt x="116" y="98"/>
                    </a:cubicBezTo>
                    <a:cubicBezTo>
                      <a:pt x="115" y="102"/>
                      <a:pt x="112" y="109"/>
                      <a:pt x="111" y="115"/>
                    </a:cubicBezTo>
                    <a:cubicBezTo>
                      <a:pt x="111" y="122"/>
                      <a:pt x="111" y="133"/>
                      <a:pt x="115" y="142"/>
                    </a:cubicBezTo>
                    <a:cubicBezTo>
                      <a:pt x="118" y="150"/>
                      <a:pt x="113" y="154"/>
                      <a:pt x="113" y="161"/>
                    </a:cubicBezTo>
                    <a:cubicBezTo>
                      <a:pt x="113" y="169"/>
                      <a:pt x="112" y="170"/>
                      <a:pt x="110" y="172"/>
                    </a:cubicBezTo>
                    <a:cubicBezTo>
                      <a:pt x="109" y="174"/>
                      <a:pt x="110" y="180"/>
                      <a:pt x="108" y="190"/>
                    </a:cubicBezTo>
                    <a:cubicBezTo>
                      <a:pt x="106" y="201"/>
                      <a:pt x="104" y="213"/>
                      <a:pt x="103" y="216"/>
                    </a:cubicBezTo>
                    <a:cubicBezTo>
                      <a:pt x="103" y="219"/>
                      <a:pt x="103" y="219"/>
                      <a:pt x="101" y="220"/>
                    </a:cubicBezTo>
                    <a:cubicBezTo>
                      <a:pt x="98" y="220"/>
                      <a:pt x="95" y="220"/>
                      <a:pt x="95" y="220"/>
                    </a:cubicBezTo>
                    <a:cubicBezTo>
                      <a:pt x="95" y="220"/>
                      <a:pt x="96" y="221"/>
                      <a:pt x="94" y="225"/>
                    </a:cubicBezTo>
                    <a:cubicBezTo>
                      <a:pt x="93" y="229"/>
                      <a:pt x="92" y="233"/>
                      <a:pt x="94" y="236"/>
                    </a:cubicBezTo>
                    <a:cubicBezTo>
                      <a:pt x="96" y="240"/>
                      <a:pt x="100" y="244"/>
                      <a:pt x="100" y="248"/>
                    </a:cubicBezTo>
                    <a:cubicBezTo>
                      <a:pt x="100" y="251"/>
                      <a:pt x="98" y="253"/>
                      <a:pt x="92" y="254"/>
                    </a:cubicBezTo>
                    <a:cubicBezTo>
                      <a:pt x="86" y="254"/>
                      <a:pt x="82" y="251"/>
                      <a:pt x="82" y="248"/>
                    </a:cubicBezTo>
                    <a:cubicBezTo>
                      <a:pt x="81" y="246"/>
                      <a:pt x="81" y="245"/>
                      <a:pt x="81" y="245"/>
                    </a:cubicBezTo>
                    <a:cubicBezTo>
                      <a:pt x="78" y="244"/>
                      <a:pt x="78" y="244"/>
                      <a:pt x="78" y="244"/>
                    </a:cubicBezTo>
                    <a:cubicBezTo>
                      <a:pt x="78" y="244"/>
                      <a:pt x="75" y="240"/>
                      <a:pt x="75" y="238"/>
                    </a:cubicBezTo>
                    <a:cubicBezTo>
                      <a:pt x="75" y="236"/>
                      <a:pt x="77" y="234"/>
                      <a:pt x="78" y="233"/>
                    </a:cubicBezTo>
                    <a:cubicBezTo>
                      <a:pt x="79" y="231"/>
                      <a:pt x="79" y="226"/>
                      <a:pt x="81" y="223"/>
                    </a:cubicBezTo>
                    <a:cubicBezTo>
                      <a:pt x="82" y="221"/>
                      <a:pt x="84" y="219"/>
                      <a:pt x="84" y="219"/>
                    </a:cubicBezTo>
                    <a:cubicBezTo>
                      <a:pt x="84" y="219"/>
                      <a:pt x="83" y="219"/>
                      <a:pt x="83" y="217"/>
                    </a:cubicBezTo>
                    <a:cubicBezTo>
                      <a:pt x="83" y="215"/>
                      <a:pt x="84" y="217"/>
                      <a:pt x="85" y="207"/>
                    </a:cubicBezTo>
                    <a:cubicBezTo>
                      <a:pt x="85" y="196"/>
                      <a:pt x="85" y="190"/>
                      <a:pt x="85" y="184"/>
                    </a:cubicBezTo>
                    <a:cubicBezTo>
                      <a:pt x="85" y="178"/>
                      <a:pt x="86" y="176"/>
                      <a:pt x="86" y="176"/>
                    </a:cubicBezTo>
                    <a:cubicBezTo>
                      <a:pt x="86" y="176"/>
                      <a:pt x="84" y="175"/>
                      <a:pt x="77" y="175"/>
                    </a:cubicBezTo>
                    <a:cubicBezTo>
                      <a:pt x="71" y="175"/>
                      <a:pt x="65" y="183"/>
                      <a:pt x="54" y="183"/>
                    </a:cubicBezTo>
                    <a:cubicBezTo>
                      <a:pt x="44" y="184"/>
                      <a:pt x="37" y="181"/>
                      <a:pt x="37" y="181"/>
                    </a:cubicBezTo>
                    <a:cubicBezTo>
                      <a:pt x="37" y="181"/>
                      <a:pt x="30" y="182"/>
                      <a:pt x="30" y="182"/>
                    </a:cubicBezTo>
                    <a:cubicBezTo>
                      <a:pt x="29" y="183"/>
                      <a:pt x="29" y="187"/>
                      <a:pt x="29" y="202"/>
                    </a:cubicBezTo>
                    <a:cubicBezTo>
                      <a:pt x="29" y="217"/>
                      <a:pt x="27" y="227"/>
                      <a:pt x="27" y="229"/>
                    </a:cubicBezTo>
                    <a:cubicBezTo>
                      <a:pt x="27" y="231"/>
                      <a:pt x="23" y="231"/>
                      <a:pt x="23" y="231"/>
                    </a:cubicBezTo>
                    <a:cubicBezTo>
                      <a:pt x="23" y="231"/>
                      <a:pt x="24" y="234"/>
                      <a:pt x="24" y="242"/>
                    </a:cubicBezTo>
                    <a:cubicBezTo>
                      <a:pt x="23" y="250"/>
                      <a:pt x="22" y="249"/>
                      <a:pt x="22" y="249"/>
                    </a:cubicBezTo>
                    <a:cubicBezTo>
                      <a:pt x="22" y="249"/>
                      <a:pt x="24" y="255"/>
                      <a:pt x="23" y="255"/>
                    </a:cubicBezTo>
                    <a:cubicBezTo>
                      <a:pt x="21" y="255"/>
                      <a:pt x="7" y="256"/>
                      <a:pt x="7" y="254"/>
                    </a:cubicBezTo>
                    <a:cubicBezTo>
                      <a:pt x="7" y="253"/>
                      <a:pt x="7" y="252"/>
                      <a:pt x="7" y="252"/>
                    </a:cubicBezTo>
                    <a:cubicBezTo>
                      <a:pt x="7" y="252"/>
                      <a:pt x="1" y="252"/>
                      <a:pt x="1" y="251"/>
                    </a:cubicBezTo>
                    <a:cubicBezTo>
                      <a:pt x="1" y="250"/>
                      <a:pt x="0" y="247"/>
                      <a:pt x="4" y="244"/>
                    </a:cubicBezTo>
                    <a:cubicBezTo>
                      <a:pt x="7" y="241"/>
                      <a:pt x="9" y="235"/>
                      <a:pt x="9" y="232"/>
                    </a:cubicBezTo>
                    <a:cubicBezTo>
                      <a:pt x="9" y="228"/>
                      <a:pt x="9" y="230"/>
                      <a:pt x="9" y="230"/>
                    </a:cubicBezTo>
                    <a:cubicBezTo>
                      <a:pt x="9" y="230"/>
                      <a:pt x="6" y="229"/>
                      <a:pt x="6" y="228"/>
                    </a:cubicBezTo>
                    <a:cubicBezTo>
                      <a:pt x="6" y="226"/>
                      <a:pt x="5" y="218"/>
                      <a:pt x="5" y="209"/>
                    </a:cubicBezTo>
                    <a:cubicBezTo>
                      <a:pt x="5" y="199"/>
                      <a:pt x="3" y="189"/>
                      <a:pt x="3" y="181"/>
                    </a:cubicBezTo>
                    <a:cubicBezTo>
                      <a:pt x="3" y="174"/>
                      <a:pt x="2" y="167"/>
                      <a:pt x="7" y="162"/>
                    </a:cubicBezTo>
                    <a:cubicBezTo>
                      <a:pt x="13" y="158"/>
                      <a:pt x="16" y="151"/>
                      <a:pt x="21" y="146"/>
                    </a:cubicBezTo>
                    <a:cubicBezTo>
                      <a:pt x="27" y="141"/>
                      <a:pt x="32" y="136"/>
                      <a:pt x="36" y="133"/>
                    </a:cubicBezTo>
                    <a:cubicBezTo>
                      <a:pt x="37" y="132"/>
                      <a:pt x="39" y="127"/>
                      <a:pt x="39" y="123"/>
                    </a:cubicBezTo>
                    <a:cubicBezTo>
                      <a:pt x="39" y="119"/>
                      <a:pt x="38" y="115"/>
                      <a:pt x="38"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5" name="Rectangle 130"/>
              <p:cNvSpPr>
                <a:spLocks noChangeArrowheads="1"/>
              </p:cNvSpPr>
              <p:nvPr/>
            </p:nvSpPr>
            <p:spPr bwMode="gray">
              <a:xfrm>
                <a:off x="2842" y="2640"/>
                <a:ext cx="245"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26" name="Freeform 132"/>
              <p:cNvSpPr/>
              <p:nvPr/>
            </p:nvSpPr>
            <p:spPr bwMode="gray">
              <a:xfrm>
                <a:off x="2781" y="2284"/>
                <a:ext cx="352" cy="56"/>
              </a:xfrm>
              <a:custGeom>
                <a:avLst/>
                <a:gdLst>
                  <a:gd name="T0" fmla="*/ 3 w 69"/>
                  <a:gd name="T1" fmla="*/ 1 h 11"/>
                  <a:gd name="T2" fmla="*/ 35 w 69"/>
                  <a:gd name="T3" fmla="*/ 1 h 11"/>
                  <a:gd name="T4" fmla="*/ 64 w 69"/>
                  <a:gd name="T5" fmla="*/ 0 h 11"/>
                  <a:gd name="T6" fmla="*/ 69 w 69"/>
                  <a:gd name="T7" fmla="*/ 2 h 11"/>
                  <a:gd name="T8" fmla="*/ 67 w 69"/>
                  <a:gd name="T9" fmla="*/ 9 h 11"/>
                  <a:gd name="T10" fmla="*/ 36 w 69"/>
                  <a:gd name="T11" fmla="*/ 11 h 11"/>
                  <a:gd name="T12" fmla="*/ 2 w 69"/>
                  <a:gd name="T13" fmla="*/ 10 h 11"/>
                  <a:gd name="T14" fmla="*/ 0 w 69"/>
                  <a:gd name="T15" fmla="*/ 3 h 11"/>
                  <a:gd name="T16" fmla="*/ 3 w 69"/>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
                    <a:moveTo>
                      <a:pt x="3" y="1"/>
                    </a:moveTo>
                    <a:cubicBezTo>
                      <a:pt x="3" y="1"/>
                      <a:pt x="12" y="1"/>
                      <a:pt x="35" y="1"/>
                    </a:cubicBezTo>
                    <a:cubicBezTo>
                      <a:pt x="57" y="1"/>
                      <a:pt x="64" y="0"/>
                      <a:pt x="64" y="0"/>
                    </a:cubicBezTo>
                    <a:cubicBezTo>
                      <a:pt x="69" y="2"/>
                      <a:pt x="69" y="2"/>
                      <a:pt x="69" y="2"/>
                    </a:cubicBezTo>
                    <a:cubicBezTo>
                      <a:pt x="67" y="9"/>
                      <a:pt x="67" y="9"/>
                      <a:pt x="67" y="9"/>
                    </a:cubicBezTo>
                    <a:cubicBezTo>
                      <a:pt x="67" y="9"/>
                      <a:pt x="53" y="11"/>
                      <a:pt x="36" y="11"/>
                    </a:cubicBezTo>
                    <a:cubicBezTo>
                      <a:pt x="19" y="11"/>
                      <a:pt x="2" y="10"/>
                      <a:pt x="2" y="10"/>
                    </a:cubicBezTo>
                    <a:cubicBezTo>
                      <a:pt x="0" y="3"/>
                      <a:pt x="0" y="3"/>
                      <a:pt x="0" y="3"/>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7" name="Freeform 133"/>
              <p:cNvSpPr/>
              <p:nvPr/>
            </p:nvSpPr>
            <p:spPr bwMode="gray">
              <a:xfrm>
                <a:off x="2791" y="2330"/>
                <a:ext cx="331" cy="112"/>
              </a:xfrm>
              <a:custGeom>
                <a:avLst/>
                <a:gdLst>
                  <a:gd name="T0" fmla="*/ 0 w 65"/>
                  <a:gd name="T1" fmla="*/ 0 h 22"/>
                  <a:gd name="T2" fmla="*/ 36 w 65"/>
                  <a:gd name="T3" fmla="*/ 0 h 22"/>
                  <a:gd name="T4" fmla="*/ 65 w 65"/>
                  <a:gd name="T5" fmla="*/ 0 h 22"/>
                  <a:gd name="T6" fmla="*/ 61 w 65"/>
                  <a:gd name="T7" fmla="*/ 19 h 22"/>
                  <a:gd name="T8" fmla="*/ 33 w 65"/>
                  <a:gd name="T9" fmla="*/ 22 h 22"/>
                  <a:gd name="T10" fmla="*/ 3 w 65"/>
                  <a:gd name="T11" fmla="*/ 21 h 22"/>
                  <a:gd name="T12" fmla="*/ 0 w 6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5" h="22">
                    <a:moveTo>
                      <a:pt x="0" y="0"/>
                    </a:moveTo>
                    <a:cubicBezTo>
                      <a:pt x="0" y="0"/>
                      <a:pt x="18" y="1"/>
                      <a:pt x="36" y="0"/>
                    </a:cubicBezTo>
                    <a:cubicBezTo>
                      <a:pt x="54" y="0"/>
                      <a:pt x="65" y="0"/>
                      <a:pt x="65" y="0"/>
                    </a:cubicBezTo>
                    <a:cubicBezTo>
                      <a:pt x="61" y="19"/>
                      <a:pt x="61" y="19"/>
                      <a:pt x="61" y="19"/>
                    </a:cubicBezTo>
                    <a:cubicBezTo>
                      <a:pt x="61" y="19"/>
                      <a:pt x="48" y="22"/>
                      <a:pt x="33" y="22"/>
                    </a:cubicBezTo>
                    <a:cubicBezTo>
                      <a:pt x="18" y="22"/>
                      <a:pt x="3" y="21"/>
                      <a:pt x="3" y="2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8" name="Freeform 134"/>
              <p:cNvSpPr/>
              <p:nvPr/>
            </p:nvSpPr>
            <p:spPr bwMode="gray">
              <a:xfrm>
                <a:off x="2812" y="2421"/>
                <a:ext cx="290" cy="77"/>
              </a:xfrm>
              <a:custGeom>
                <a:avLst/>
                <a:gdLst>
                  <a:gd name="T0" fmla="*/ 0 w 57"/>
                  <a:gd name="T1" fmla="*/ 2 h 15"/>
                  <a:gd name="T2" fmla="*/ 31 w 57"/>
                  <a:gd name="T3" fmla="*/ 3 h 15"/>
                  <a:gd name="T4" fmla="*/ 57 w 57"/>
                  <a:gd name="T5" fmla="*/ 0 h 15"/>
                  <a:gd name="T6" fmla="*/ 55 w 57"/>
                  <a:gd name="T7" fmla="*/ 13 h 15"/>
                  <a:gd name="T8" fmla="*/ 31 w 57"/>
                  <a:gd name="T9" fmla="*/ 15 h 15"/>
                  <a:gd name="T10" fmla="*/ 2 w 57"/>
                  <a:gd name="T11" fmla="*/ 14 h 15"/>
                  <a:gd name="T12" fmla="*/ 0 w 57"/>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7" h="15">
                    <a:moveTo>
                      <a:pt x="0" y="2"/>
                    </a:moveTo>
                    <a:cubicBezTo>
                      <a:pt x="0" y="2"/>
                      <a:pt x="11" y="3"/>
                      <a:pt x="31" y="3"/>
                    </a:cubicBezTo>
                    <a:cubicBezTo>
                      <a:pt x="50" y="2"/>
                      <a:pt x="57" y="0"/>
                      <a:pt x="57" y="0"/>
                    </a:cubicBezTo>
                    <a:cubicBezTo>
                      <a:pt x="55" y="13"/>
                      <a:pt x="55" y="13"/>
                      <a:pt x="55" y="13"/>
                    </a:cubicBezTo>
                    <a:cubicBezTo>
                      <a:pt x="55" y="13"/>
                      <a:pt x="46" y="15"/>
                      <a:pt x="31" y="15"/>
                    </a:cubicBezTo>
                    <a:cubicBezTo>
                      <a:pt x="16" y="15"/>
                      <a:pt x="2" y="14"/>
                      <a:pt x="2" y="14"/>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29" name="Freeform 135"/>
              <p:cNvSpPr/>
              <p:nvPr/>
            </p:nvSpPr>
            <p:spPr bwMode="gray">
              <a:xfrm>
                <a:off x="2710" y="2610"/>
                <a:ext cx="30" cy="386"/>
              </a:xfrm>
              <a:custGeom>
                <a:avLst/>
                <a:gdLst>
                  <a:gd name="T0" fmla="*/ 0 w 30"/>
                  <a:gd name="T1" fmla="*/ 386 h 386"/>
                  <a:gd name="T2" fmla="*/ 10 w 30"/>
                  <a:gd name="T3" fmla="*/ 386 h 386"/>
                  <a:gd name="T4" fmla="*/ 30 w 30"/>
                  <a:gd name="T5" fmla="*/ 0 h 386"/>
                  <a:gd name="T6" fmla="*/ 20 w 30"/>
                  <a:gd name="T7" fmla="*/ 0 h 386"/>
                  <a:gd name="T8" fmla="*/ 0 w 30"/>
                  <a:gd name="T9" fmla="*/ 386 h 386"/>
                </a:gdLst>
                <a:ahLst/>
                <a:cxnLst>
                  <a:cxn ang="0">
                    <a:pos x="T0" y="T1"/>
                  </a:cxn>
                  <a:cxn ang="0">
                    <a:pos x="T2" y="T3"/>
                  </a:cxn>
                  <a:cxn ang="0">
                    <a:pos x="T4" y="T5"/>
                  </a:cxn>
                  <a:cxn ang="0">
                    <a:pos x="T6" y="T7"/>
                  </a:cxn>
                  <a:cxn ang="0">
                    <a:pos x="T8" y="T9"/>
                  </a:cxn>
                </a:cxnLst>
                <a:rect l="0" t="0" r="r" b="b"/>
                <a:pathLst>
                  <a:path w="30" h="386">
                    <a:moveTo>
                      <a:pt x="0" y="386"/>
                    </a:moveTo>
                    <a:lnTo>
                      <a:pt x="10" y="386"/>
                    </a:lnTo>
                    <a:lnTo>
                      <a:pt x="30" y="0"/>
                    </a:lnTo>
                    <a:lnTo>
                      <a:pt x="20" y="0"/>
                    </a:lnTo>
                    <a:lnTo>
                      <a:pt x="0" y="3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0" name="Freeform 136"/>
              <p:cNvSpPr/>
              <p:nvPr/>
            </p:nvSpPr>
            <p:spPr bwMode="gray">
              <a:xfrm>
                <a:off x="3036" y="2589"/>
                <a:ext cx="51" cy="402"/>
              </a:xfrm>
              <a:custGeom>
                <a:avLst/>
                <a:gdLst>
                  <a:gd name="T0" fmla="*/ 0 w 51"/>
                  <a:gd name="T1" fmla="*/ 5 h 402"/>
                  <a:gd name="T2" fmla="*/ 41 w 51"/>
                  <a:gd name="T3" fmla="*/ 402 h 402"/>
                  <a:gd name="T4" fmla="*/ 51 w 51"/>
                  <a:gd name="T5" fmla="*/ 397 h 402"/>
                  <a:gd name="T6" fmla="*/ 10 w 51"/>
                  <a:gd name="T7" fmla="*/ 0 h 402"/>
                  <a:gd name="T8" fmla="*/ 0 w 51"/>
                  <a:gd name="T9" fmla="*/ 5 h 402"/>
                </a:gdLst>
                <a:ahLst/>
                <a:cxnLst>
                  <a:cxn ang="0">
                    <a:pos x="T0" y="T1"/>
                  </a:cxn>
                  <a:cxn ang="0">
                    <a:pos x="T2" y="T3"/>
                  </a:cxn>
                  <a:cxn ang="0">
                    <a:pos x="T4" y="T5"/>
                  </a:cxn>
                  <a:cxn ang="0">
                    <a:pos x="T6" y="T7"/>
                  </a:cxn>
                  <a:cxn ang="0">
                    <a:pos x="T8" y="T9"/>
                  </a:cxn>
                </a:cxnLst>
                <a:rect l="0" t="0" r="r" b="b"/>
                <a:pathLst>
                  <a:path w="51" h="402">
                    <a:moveTo>
                      <a:pt x="0" y="5"/>
                    </a:moveTo>
                    <a:lnTo>
                      <a:pt x="41" y="402"/>
                    </a:lnTo>
                    <a:lnTo>
                      <a:pt x="51" y="397"/>
                    </a:lnTo>
                    <a:lnTo>
                      <a:pt x="10"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1" name="Freeform 137"/>
              <p:cNvSpPr/>
              <p:nvPr/>
            </p:nvSpPr>
            <p:spPr bwMode="gray">
              <a:xfrm>
                <a:off x="2730" y="2640"/>
                <a:ext cx="128" cy="26"/>
              </a:xfrm>
              <a:custGeom>
                <a:avLst/>
                <a:gdLst>
                  <a:gd name="T0" fmla="*/ 22 w 25"/>
                  <a:gd name="T1" fmla="*/ 2 h 5"/>
                  <a:gd name="T2" fmla="*/ 1 w 25"/>
                  <a:gd name="T3" fmla="*/ 2 h 5"/>
                  <a:gd name="T4" fmla="*/ 0 w 25"/>
                  <a:gd name="T5" fmla="*/ 4 h 5"/>
                  <a:gd name="T6" fmla="*/ 24 w 25"/>
                  <a:gd name="T7" fmla="*/ 4 h 5"/>
                  <a:gd name="T8" fmla="*/ 25 w 25"/>
                  <a:gd name="T9" fmla="*/ 2 h 5"/>
                  <a:gd name="T10" fmla="*/ 25 w 25"/>
                  <a:gd name="T11" fmla="*/ 2 h 5"/>
                  <a:gd name="T12" fmla="*/ 24 w 25"/>
                  <a:gd name="T13" fmla="*/ 0 h 5"/>
                  <a:gd name="T14" fmla="*/ 22 w 2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5">
                    <a:moveTo>
                      <a:pt x="22" y="2"/>
                    </a:moveTo>
                    <a:cubicBezTo>
                      <a:pt x="21" y="3"/>
                      <a:pt x="10" y="3"/>
                      <a:pt x="1" y="2"/>
                    </a:cubicBezTo>
                    <a:cubicBezTo>
                      <a:pt x="0" y="4"/>
                      <a:pt x="0" y="4"/>
                      <a:pt x="0" y="4"/>
                    </a:cubicBezTo>
                    <a:cubicBezTo>
                      <a:pt x="10" y="5"/>
                      <a:pt x="22" y="5"/>
                      <a:pt x="24" y="4"/>
                    </a:cubicBezTo>
                    <a:cubicBezTo>
                      <a:pt x="25" y="3"/>
                      <a:pt x="25" y="2"/>
                      <a:pt x="25" y="2"/>
                    </a:cubicBezTo>
                    <a:cubicBezTo>
                      <a:pt x="25" y="2"/>
                      <a:pt x="25" y="2"/>
                      <a:pt x="25" y="2"/>
                    </a:cubicBezTo>
                    <a:cubicBezTo>
                      <a:pt x="24" y="0"/>
                      <a:pt x="24" y="0"/>
                      <a:pt x="24" y="0"/>
                    </a:cubicBezTo>
                    <a:cubicBezTo>
                      <a:pt x="24" y="0"/>
                      <a:pt x="23" y="1"/>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2" name="Freeform 138"/>
              <p:cNvSpPr/>
              <p:nvPr/>
            </p:nvSpPr>
            <p:spPr bwMode="gray">
              <a:xfrm>
                <a:off x="1946" y="2518"/>
                <a:ext cx="112" cy="453"/>
              </a:xfrm>
              <a:custGeom>
                <a:avLst/>
                <a:gdLst>
                  <a:gd name="T0" fmla="*/ 0 w 112"/>
                  <a:gd name="T1" fmla="*/ 448 h 453"/>
                  <a:gd name="T2" fmla="*/ 10 w 112"/>
                  <a:gd name="T3" fmla="*/ 453 h 453"/>
                  <a:gd name="T4" fmla="*/ 112 w 112"/>
                  <a:gd name="T5" fmla="*/ 5 h 453"/>
                  <a:gd name="T6" fmla="*/ 102 w 112"/>
                  <a:gd name="T7" fmla="*/ 0 h 453"/>
                  <a:gd name="T8" fmla="*/ 0 w 112"/>
                  <a:gd name="T9" fmla="*/ 448 h 453"/>
                </a:gdLst>
                <a:ahLst/>
                <a:cxnLst>
                  <a:cxn ang="0">
                    <a:pos x="T0" y="T1"/>
                  </a:cxn>
                  <a:cxn ang="0">
                    <a:pos x="T2" y="T3"/>
                  </a:cxn>
                  <a:cxn ang="0">
                    <a:pos x="T4" y="T5"/>
                  </a:cxn>
                  <a:cxn ang="0">
                    <a:pos x="T6" y="T7"/>
                  </a:cxn>
                  <a:cxn ang="0">
                    <a:pos x="T8" y="T9"/>
                  </a:cxn>
                </a:cxnLst>
                <a:rect l="0" t="0" r="r" b="b"/>
                <a:pathLst>
                  <a:path w="112" h="452">
                    <a:moveTo>
                      <a:pt x="0" y="448"/>
                    </a:moveTo>
                    <a:lnTo>
                      <a:pt x="10" y="453"/>
                    </a:lnTo>
                    <a:lnTo>
                      <a:pt x="112" y="5"/>
                    </a:lnTo>
                    <a:lnTo>
                      <a:pt x="102" y="0"/>
                    </a:lnTo>
                    <a:lnTo>
                      <a:pt x="0" y="4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3" name="Freeform 139"/>
              <p:cNvSpPr/>
              <p:nvPr/>
            </p:nvSpPr>
            <p:spPr bwMode="gray">
              <a:xfrm>
                <a:off x="2343" y="2523"/>
                <a:ext cx="31" cy="423"/>
              </a:xfrm>
              <a:custGeom>
                <a:avLst/>
                <a:gdLst>
                  <a:gd name="T0" fmla="*/ 3 w 6"/>
                  <a:gd name="T1" fmla="*/ 1 h 83"/>
                  <a:gd name="T2" fmla="*/ 0 w 6"/>
                  <a:gd name="T3" fmla="*/ 0 h 83"/>
                  <a:gd name="T4" fmla="*/ 4 w 6"/>
                  <a:gd name="T5" fmla="*/ 83 h 83"/>
                  <a:gd name="T6" fmla="*/ 6 w 6"/>
                  <a:gd name="T7" fmla="*/ 82 h 83"/>
                  <a:gd name="T8" fmla="*/ 3 w 6"/>
                  <a:gd name="T9" fmla="*/ 1 h 83"/>
                </a:gdLst>
                <a:ahLst/>
                <a:cxnLst>
                  <a:cxn ang="0">
                    <a:pos x="T0" y="T1"/>
                  </a:cxn>
                  <a:cxn ang="0">
                    <a:pos x="T2" y="T3"/>
                  </a:cxn>
                  <a:cxn ang="0">
                    <a:pos x="T4" y="T5"/>
                  </a:cxn>
                  <a:cxn ang="0">
                    <a:pos x="T6" y="T7"/>
                  </a:cxn>
                  <a:cxn ang="0">
                    <a:pos x="T8" y="T9"/>
                  </a:cxn>
                </a:cxnLst>
                <a:rect l="0" t="0" r="r" b="b"/>
                <a:pathLst>
                  <a:path w="6" h="83">
                    <a:moveTo>
                      <a:pt x="3" y="1"/>
                    </a:moveTo>
                    <a:cubicBezTo>
                      <a:pt x="2" y="1"/>
                      <a:pt x="1" y="1"/>
                      <a:pt x="0" y="0"/>
                    </a:cubicBezTo>
                    <a:cubicBezTo>
                      <a:pt x="4" y="83"/>
                      <a:pt x="4" y="83"/>
                      <a:pt x="4" y="83"/>
                    </a:cubicBezTo>
                    <a:cubicBezTo>
                      <a:pt x="6" y="82"/>
                      <a:pt x="6" y="82"/>
                      <a:pt x="6" y="82"/>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4" name="Freeform 140"/>
              <p:cNvSpPr/>
              <p:nvPr/>
            </p:nvSpPr>
            <p:spPr bwMode="gray">
              <a:xfrm>
                <a:off x="1971" y="2513"/>
                <a:ext cx="107" cy="433"/>
              </a:xfrm>
              <a:custGeom>
                <a:avLst/>
                <a:gdLst>
                  <a:gd name="T0" fmla="*/ 0 w 107"/>
                  <a:gd name="T1" fmla="*/ 427 h 433"/>
                  <a:gd name="T2" fmla="*/ 10 w 107"/>
                  <a:gd name="T3" fmla="*/ 433 h 433"/>
                  <a:gd name="T4" fmla="*/ 107 w 107"/>
                  <a:gd name="T5" fmla="*/ 0 h 433"/>
                  <a:gd name="T6" fmla="*/ 97 w 107"/>
                  <a:gd name="T7" fmla="*/ 5 h 433"/>
                  <a:gd name="T8" fmla="*/ 0 w 107"/>
                  <a:gd name="T9" fmla="*/ 427 h 433"/>
                </a:gdLst>
                <a:ahLst/>
                <a:cxnLst>
                  <a:cxn ang="0">
                    <a:pos x="T0" y="T1"/>
                  </a:cxn>
                  <a:cxn ang="0">
                    <a:pos x="T2" y="T3"/>
                  </a:cxn>
                  <a:cxn ang="0">
                    <a:pos x="T4" y="T5"/>
                  </a:cxn>
                  <a:cxn ang="0">
                    <a:pos x="T6" y="T7"/>
                  </a:cxn>
                  <a:cxn ang="0">
                    <a:pos x="T8" y="T9"/>
                  </a:cxn>
                </a:cxnLst>
                <a:rect l="0" t="0" r="r" b="b"/>
                <a:pathLst>
                  <a:path w="107" h="432">
                    <a:moveTo>
                      <a:pt x="0" y="427"/>
                    </a:moveTo>
                    <a:lnTo>
                      <a:pt x="10" y="433"/>
                    </a:lnTo>
                    <a:lnTo>
                      <a:pt x="107" y="0"/>
                    </a:lnTo>
                    <a:lnTo>
                      <a:pt x="97" y="5"/>
                    </a:lnTo>
                    <a:lnTo>
                      <a:pt x="0"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5" name="Freeform 141"/>
              <p:cNvSpPr/>
              <p:nvPr/>
            </p:nvSpPr>
            <p:spPr bwMode="gray">
              <a:xfrm>
                <a:off x="2313" y="2518"/>
                <a:ext cx="30" cy="448"/>
              </a:xfrm>
              <a:custGeom>
                <a:avLst/>
                <a:gdLst>
                  <a:gd name="T0" fmla="*/ 0 w 30"/>
                  <a:gd name="T1" fmla="*/ 0 h 448"/>
                  <a:gd name="T2" fmla="*/ 20 w 30"/>
                  <a:gd name="T3" fmla="*/ 448 h 448"/>
                  <a:gd name="T4" fmla="*/ 30 w 30"/>
                  <a:gd name="T5" fmla="*/ 448 h 448"/>
                  <a:gd name="T6" fmla="*/ 15 w 30"/>
                  <a:gd name="T7" fmla="*/ 0 h 448"/>
                  <a:gd name="T8" fmla="*/ 0 w 30"/>
                  <a:gd name="T9" fmla="*/ 0 h 448"/>
                </a:gdLst>
                <a:ahLst/>
                <a:cxnLst>
                  <a:cxn ang="0">
                    <a:pos x="T0" y="T1"/>
                  </a:cxn>
                  <a:cxn ang="0">
                    <a:pos x="T2" y="T3"/>
                  </a:cxn>
                  <a:cxn ang="0">
                    <a:pos x="T4" y="T5"/>
                  </a:cxn>
                  <a:cxn ang="0">
                    <a:pos x="T6" y="T7"/>
                  </a:cxn>
                  <a:cxn ang="0">
                    <a:pos x="T8" y="T9"/>
                  </a:cxn>
                </a:cxnLst>
                <a:rect l="0" t="0" r="r" b="b"/>
                <a:pathLst>
                  <a:path w="30" h="448">
                    <a:moveTo>
                      <a:pt x="0" y="0"/>
                    </a:moveTo>
                    <a:lnTo>
                      <a:pt x="20" y="448"/>
                    </a:lnTo>
                    <a:lnTo>
                      <a:pt x="30" y="448"/>
                    </a:lnTo>
                    <a:lnTo>
                      <a:pt x="1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6" name="Freeform 142"/>
              <p:cNvSpPr/>
              <p:nvPr/>
            </p:nvSpPr>
            <p:spPr bwMode="gray">
              <a:xfrm>
                <a:off x="2048" y="2599"/>
                <a:ext cx="305" cy="21"/>
              </a:xfrm>
              <a:custGeom>
                <a:avLst/>
                <a:gdLst>
                  <a:gd name="T0" fmla="*/ 30 w 60"/>
                  <a:gd name="T1" fmla="*/ 0 h 4"/>
                  <a:gd name="T2" fmla="*/ 1 w 60"/>
                  <a:gd name="T3" fmla="*/ 1 h 4"/>
                  <a:gd name="T4" fmla="*/ 0 w 60"/>
                  <a:gd name="T5" fmla="*/ 4 h 4"/>
                  <a:gd name="T6" fmla="*/ 30 w 60"/>
                  <a:gd name="T7" fmla="*/ 2 h 4"/>
                  <a:gd name="T8" fmla="*/ 60 w 60"/>
                  <a:gd name="T9" fmla="*/ 2 h 4"/>
                  <a:gd name="T10" fmla="*/ 60 w 60"/>
                  <a:gd name="T11" fmla="*/ 0 h 4"/>
                  <a:gd name="T12" fmla="*/ 30 w 6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0" h="4">
                    <a:moveTo>
                      <a:pt x="30" y="0"/>
                    </a:moveTo>
                    <a:cubicBezTo>
                      <a:pt x="12" y="0"/>
                      <a:pt x="1" y="1"/>
                      <a:pt x="1" y="1"/>
                    </a:cubicBezTo>
                    <a:cubicBezTo>
                      <a:pt x="0" y="4"/>
                      <a:pt x="0" y="4"/>
                      <a:pt x="0" y="4"/>
                    </a:cubicBezTo>
                    <a:cubicBezTo>
                      <a:pt x="0" y="4"/>
                      <a:pt x="12" y="2"/>
                      <a:pt x="30" y="2"/>
                    </a:cubicBezTo>
                    <a:cubicBezTo>
                      <a:pt x="60" y="2"/>
                      <a:pt x="60" y="2"/>
                      <a:pt x="60" y="2"/>
                    </a:cubicBezTo>
                    <a:cubicBezTo>
                      <a:pt x="60" y="0"/>
                      <a:pt x="60" y="0"/>
                      <a:pt x="60" y="0"/>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7" name="Freeform 143"/>
              <p:cNvSpPr/>
              <p:nvPr/>
            </p:nvSpPr>
            <p:spPr bwMode="gray">
              <a:xfrm>
                <a:off x="1981" y="1734"/>
                <a:ext cx="449" cy="845"/>
              </a:xfrm>
              <a:custGeom>
                <a:avLst/>
                <a:gdLst>
                  <a:gd name="T0" fmla="*/ 64 w 88"/>
                  <a:gd name="T1" fmla="*/ 154 h 166"/>
                  <a:gd name="T2" fmla="*/ 62 w 88"/>
                  <a:gd name="T3" fmla="*/ 163 h 166"/>
                  <a:gd name="T4" fmla="*/ 43 w 88"/>
                  <a:gd name="T5" fmla="*/ 163 h 166"/>
                  <a:gd name="T6" fmla="*/ 17 w 88"/>
                  <a:gd name="T7" fmla="*/ 158 h 166"/>
                  <a:gd name="T8" fmla="*/ 2 w 88"/>
                  <a:gd name="T9" fmla="*/ 152 h 166"/>
                  <a:gd name="T10" fmla="*/ 5 w 88"/>
                  <a:gd name="T11" fmla="*/ 122 h 166"/>
                  <a:gd name="T12" fmla="*/ 6 w 88"/>
                  <a:gd name="T13" fmla="*/ 111 h 166"/>
                  <a:gd name="T14" fmla="*/ 0 w 88"/>
                  <a:gd name="T15" fmla="*/ 85 h 166"/>
                  <a:gd name="T16" fmla="*/ 8 w 88"/>
                  <a:gd name="T17" fmla="*/ 53 h 166"/>
                  <a:gd name="T18" fmla="*/ 23 w 88"/>
                  <a:gd name="T19" fmla="*/ 40 h 166"/>
                  <a:gd name="T20" fmla="*/ 26 w 88"/>
                  <a:gd name="T21" fmla="*/ 36 h 166"/>
                  <a:gd name="T22" fmla="*/ 32 w 88"/>
                  <a:gd name="T23" fmla="*/ 32 h 166"/>
                  <a:gd name="T24" fmla="*/ 32 w 88"/>
                  <a:gd name="T25" fmla="*/ 13 h 166"/>
                  <a:gd name="T26" fmla="*/ 50 w 88"/>
                  <a:gd name="T27" fmla="*/ 0 h 166"/>
                  <a:gd name="T28" fmla="*/ 67 w 88"/>
                  <a:gd name="T29" fmla="*/ 8 h 166"/>
                  <a:gd name="T30" fmla="*/ 68 w 88"/>
                  <a:gd name="T31" fmla="*/ 14 h 166"/>
                  <a:gd name="T32" fmla="*/ 69 w 88"/>
                  <a:gd name="T33" fmla="*/ 21 h 166"/>
                  <a:gd name="T34" fmla="*/ 68 w 88"/>
                  <a:gd name="T35" fmla="*/ 28 h 166"/>
                  <a:gd name="T36" fmla="*/ 69 w 88"/>
                  <a:gd name="T37" fmla="*/ 34 h 166"/>
                  <a:gd name="T38" fmla="*/ 66 w 88"/>
                  <a:gd name="T39" fmla="*/ 35 h 166"/>
                  <a:gd name="T40" fmla="*/ 65 w 88"/>
                  <a:gd name="T41" fmla="*/ 38 h 166"/>
                  <a:gd name="T42" fmla="*/ 64 w 88"/>
                  <a:gd name="T43" fmla="*/ 39 h 166"/>
                  <a:gd name="T44" fmla="*/ 64 w 88"/>
                  <a:gd name="T45" fmla="*/ 42 h 166"/>
                  <a:gd name="T46" fmla="*/ 63 w 88"/>
                  <a:gd name="T47" fmla="*/ 48 h 166"/>
                  <a:gd name="T48" fmla="*/ 54 w 88"/>
                  <a:gd name="T49" fmla="*/ 50 h 166"/>
                  <a:gd name="T50" fmla="*/ 51 w 88"/>
                  <a:gd name="T51" fmla="*/ 53 h 166"/>
                  <a:gd name="T52" fmla="*/ 55 w 88"/>
                  <a:gd name="T53" fmla="*/ 59 h 166"/>
                  <a:gd name="T54" fmla="*/ 57 w 88"/>
                  <a:gd name="T55" fmla="*/ 70 h 166"/>
                  <a:gd name="T56" fmla="*/ 64 w 88"/>
                  <a:gd name="T57" fmla="*/ 91 h 166"/>
                  <a:gd name="T58" fmla="*/ 75 w 88"/>
                  <a:gd name="T59" fmla="*/ 106 h 166"/>
                  <a:gd name="T60" fmla="*/ 80 w 88"/>
                  <a:gd name="T61" fmla="*/ 114 h 166"/>
                  <a:gd name="T62" fmla="*/ 88 w 88"/>
                  <a:gd name="T63" fmla="*/ 120 h 166"/>
                  <a:gd name="T64" fmla="*/ 64 w 88"/>
                  <a:gd name="T65" fmla="*/ 15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66">
                    <a:moveTo>
                      <a:pt x="64" y="154"/>
                    </a:moveTo>
                    <a:cubicBezTo>
                      <a:pt x="64" y="154"/>
                      <a:pt x="62" y="161"/>
                      <a:pt x="62" y="163"/>
                    </a:cubicBezTo>
                    <a:cubicBezTo>
                      <a:pt x="62" y="166"/>
                      <a:pt x="53" y="164"/>
                      <a:pt x="43" y="163"/>
                    </a:cubicBezTo>
                    <a:cubicBezTo>
                      <a:pt x="34" y="163"/>
                      <a:pt x="25" y="162"/>
                      <a:pt x="17" y="158"/>
                    </a:cubicBezTo>
                    <a:cubicBezTo>
                      <a:pt x="9" y="154"/>
                      <a:pt x="2" y="152"/>
                      <a:pt x="2" y="152"/>
                    </a:cubicBezTo>
                    <a:cubicBezTo>
                      <a:pt x="2" y="152"/>
                      <a:pt x="4" y="130"/>
                      <a:pt x="5" y="122"/>
                    </a:cubicBezTo>
                    <a:cubicBezTo>
                      <a:pt x="6" y="113"/>
                      <a:pt x="6" y="111"/>
                      <a:pt x="6" y="111"/>
                    </a:cubicBezTo>
                    <a:cubicBezTo>
                      <a:pt x="6" y="111"/>
                      <a:pt x="1" y="100"/>
                      <a:pt x="0" y="85"/>
                    </a:cubicBezTo>
                    <a:cubicBezTo>
                      <a:pt x="0" y="70"/>
                      <a:pt x="1" y="60"/>
                      <a:pt x="8" y="53"/>
                    </a:cubicBezTo>
                    <a:cubicBezTo>
                      <a:pt x="14" y="45"/>
                      <a:pt x="21" y="40"/>
                      <a:pt x="23" y="40"/>
                    </a:cubicBezTo>
                    <a:cubicBezTo>
                      <a:pt x="24" y="40"/>
                      <a:pt x="24" y="37"/>
                      <a:pt x="26" y="36"/>
                    </a:cubicBezTo>
                    <a:cubicBezTo>
                      <a:pt x="28" y="35"/>
                      <a:pt x="30" y="31"/>
                      <a:pt x="32" y="32"/>
                    </a:cubicBezTo>
                    <a:cubicBezTo>
                      <a:pt x="35" y="33"/>
                      <a:pt x="29" y="21"/>
                      <a:pt x="32" y="13"/>
                    </a:cubicBezTo>
                    <a:cubicBezTo>
                      <a:pt x="36" y="2"/>
                      <a:pt x="42" y="0"/>
                      <a:pt x="50" y="0"/>
                    </a:cubicBezTo>
                    <a:cubicBezTo>
                      <a:pt x="57" y="0"/>
                      <a:pt x="65" y="7"/>
                      <a:pt x="67" y="8"/>
                    </a:cubicBezTo>
                    <a:cubicBezTo>
                      <a:pt x="70" y="9"/>
                      <a:pt x="68" y="14"/>
                      <a:pt x="68" y="14"/>
                    </a:cubicBezTo>
                    <a:cubicBezTo>
                      <a:pt x="68" y="14"/>
                      <a:pt x="69" y="18"/>
                      <a:pt x="69" y="21"/>
                    </a:cubicBezTo>
                    <a:cubicBezTo>
                      <a:pt x="69" y="24"/>
                      <a:pt x="67" y="25"/>
                      <a:pt x="68" y="28"/>
                    </a:cubicBezTo>
                    <a:cubicBezTo>
                      <a:pt x="69" y="31"/>
                      <a:pt x="71" y="33"/>
                      <a:pt x="69" y="34"/>
                    </a:cubicBezTo>
                    <a:cubicBezTo>
                      <a:pt x="67" y="35"/>
                      <a:pt x="66" y="35"/>
                      <a:pt x="66" y="35"/>
                    </a:cubicBezTo>
                    <a:cubicBezTo>
                      <a:pt x="66" y="35"/>
                      <a:pt x="65" y="36"/>
                      <a:pt x="65" y="38"/>
                    </a:cubicBezTo>
                    <a:cubicBezTo>
                      <a:pt x="66" y="39"/>
                      <a:pt x="64" y="39"/>
                      <a:pt x="64" y="39"/>
                    </a:cubicBezTo>
                    <a:cubicBezTo>
                      <a:pt x="64" y="39"/>
                      <a:pt x="66" y="41"/>
                      <a:pt x="64" y="42"/>
                    </a:cubicBezTo>
                    <a:cubicBezTo>
                      <a:pt x="63" y="43"/>
                      <a:pt x="65" y="46"/>
                      <a:pt x="63" y="48"/>
                    </a:cubicBezTo>
                    <a:cubicBezTo>
                      <a:pt x="60" y="50"/>
                      <a:pt x="56" y="47"/>
                      <a:pt x="54" y="50"/>
                    </a:cubicBezTo>
                    <a:cubicBezTo>
                      <a:pt x="53" y="50"/>
                      <a:pt x="53" y="52"/>
                      <a:pt x="51" y="53"/>
                    </a:cubicBezTo>
                    <a:cubicBezTo>
                      <a:pt x="51" y="53"/>
                      <a:pt x="53" y="55"/>
                      <a:pt x="55" y="59"/>
                    </a:cubicBezTo>
                    <a:cubicBezTo>
                      <a:pt x="57" y="64"/>
                      <a:pt x="57" y="70"/>
                      <a:pt x="57" y="70"/>
                    </a:cubicBezTo>
                    <a:cubicBezTo>
                      <a:pt x="57" y="70"/>
                      <a:pt x="60" y="79"/>
                      <a:pt x="64" y="91"/>
                    </a:cubicBezTo>
                    <a:cubicBezTo>
                      <a:pt x="68" y="102"/>
                      <a:pt x="67" y="100"/>
                      <a:pt x="75" y="106"/>
                    </a:cubicBezTo>
                    <a:cubicBezTo>
                      <a:pt x="80" y="109"/>
                      <a:pt x="79" y="113"/>
                      <a:pt x="80" y="114"/>
                    </a:cubicBezTo>
                    <a:cubicBezTo>
                      <a:pt x="86" y="116"/>
                      <a:pt x="88" y="120"/>
                      <a:pt x="88" y="120"/>
                    </a:cubicBezTo>
                    <a:lnTo>
                      <a:pt x="64"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8" name="Freeform 144"/>
              <p:cNvSpPr/>
              <p:nvPr/>
            </p:nvSpPr>
            <p:spPr bwMode="gray">
              <a:xfrm>
                <a:off x="2058" y="2503"/>
                <a:ext cx="382" cy="56"/>
              </a:xfrm>
              <a:custGeom>
                <a:avLst/>
                <a:gdLst>
                  <a:gd name="T0" fmla="*/ 72 w 75"/>
                  <a:gd name="T1" fmla="*/ 3 h 11"/>
                  <a:gd name="T2" fmla="*/ 71 w 75"/>
                  <a:gd name="T3" fmla="*/ 10 h 11"/>
                  <a:gd name="T4" fmla="*/ 12 w 75"/>
                  <a:gd name="T5" fmla="*/ 9 h 11"/>
                  <a:gd name="T6" fmla="*/ 0 w 75"/>
                  <a:gd name="T7" fmla="*/ 3 h 11"/>
                  <a:gd name="T8" fmla="*/ 52 w 75"/>
                  <a:gd name="T9" fmla="*/ 0 h 11"/>
                  <a:gd name="T10" fmla="*/ 72 w 75"/>
                  <a:gd name="T11" fmla="*/ 3 h 11"/>
                </a:gdLst>
                <a:ahLst/>
                <a:cxnLst>
                  <a:cxn ang="0">
                    <a:pos x="T0" y="T1"/>
                  </a:cxn>
                  <a:cxn ang="0">
                    <a:pos x="T2" y="T3"/>
                  </a:cxn>
                  <a:cxn ang="0">
                    <a:pos x="T4" y="T5"/>
                  </a:cxn>
                  <a:cxn ang="0">
                    <a:pos x="T6" y="T7"/>
                  </a:cxn>
                  <a:cxn ang="0">
                    <a:pos x="T8" y="T9"/>
                  </a:cxn>
                  <a:cxn ang="0">
                    <a:pos x="T10" y="T11"/>
                  </a:cxn>
                </a:cxnLst>
                <a:rect l="0" t="0" r="r" b="b"/>
                <a:pathLst>
                  <a:path w="75" h="11">
                    <a:moveTo>
                      <a:pt x="72" y="3"/>
                    </a:moveTo>
                    <a:cubicBezTo>
                      <a:pt x="72" y="3"/>
                      <a:pt x="75" y="9"/>
                      <a:pt x="71" y="10"/>
                    </a:cubicBezTo>
                    <a:cubicBezTo>
                      <a:pt x="67" y="11"/>
                      <a:pt x="23" y="9"/>
                      <a:pt x="12" y="9"/>
                    </a:cubicBezTo>
                    <a:cubicBezTo>
                      <a:pt x="0" y="9"/>
                      <a:pt x="0" y="5"/>
                      <a:pt x="0" y="3"/>
                    </a:cubicBezTo>
                    <a:cubicBezTo>
                      <a:pt x="1" y="1"/>
                      <a:pt x="38" y="0"/>
                      <a:pt x="52" y="0"/>
                    </a:cubicBezTo>
                    <a:cubicBezTo>
                      <a:pt x="66" y="0"/>
                      <a:pt x="72" y="3"/>
                      <a:pt x="7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9" name="Freeform 145"/>
              <p:cNvSpPr/>
              <p:nvPr/>
            </p:nvSpPr>
            <p:spPr bwMode="gray">
              <a:xfrm>
                <a:off x="2257" y="1948"/>
                <a:ext cx="229" cy="275"/>
              </a:xfrm>
              <a:custGeom>
                <a:avLst/>
                <a:gdLst>
                  <a:gd name="T0" fmla="*/ 0 w 45"/>
                  <a:gd name="T1" fmla="*/ 29 h 54"/>
                  <a:gd name="T2" fmla="*/ 6 w 45"/>
                  <a:gd name="T3" fmla="*/ 25 h 54"/>
                  <a:gd name="T4" fmla="*/ 16 w 45"/>
                  <a:gd name="T5" fmla="*/ 17 h 54"/>
                  <a:gd name="T6" fmla="*/ 21 w 45"/>
                  <a:gd name="T7" fmla="*/ 15 h 54"/>
                  <a:gd name="T8" fmla="*/ 25 w 45"/>
                  <a:gd name="T9" fmla="*/ 10 h 54"/>
                  <a:gd name="T10" fmla="*/ 31 w 45"/>
                  <a:gd name="T11" fmla="*/ 4 h 54"/>
                  <a:gd name="T12" fmla="*/ 38 w 45"/>
                  <a:gd name="T13" fmla="*/ 2 h 54"/>
                  <a:gd name="T14" fmla="*/ 44 w 45"/>
                  <a:gd name="T15" fmla="*/ 7 h 54"/>
                  <a:gd name="T16" fmla="*/ 41 w 45"/>
                  <a:gd name="T17" fmla="*/ 7 h 54"/>
                  <a:gd name="T18" fmla="*/ 44 w 45"/>
                  <a:gd name="T19" fmla="*/ 12 h 54"/>
                  <a:gd name="T20" fmla="*/ 42 w 45"/>
                  <a:gd name="T21" fmla="*/ 12 h 54"/>
                  <a:gd name="T22" fmla="*/ 44 w 45"/>
                  <a:gd name="T23" fmla="*/ 16 h 54"/>
                  <a:gd name="T24" fmla="*/ 42 w 45"/>
                  <a:gd name="T25" fmla="*/ 17 h 54"/>
                  <a:gd name="T26" fmla="*/ 43 w 45"/>
                  <a:gd name="T27" fmla="*/ 20 h 54"/>
                  <a:gd name="T28" fmla="*/ 39 w 45"/>
                  <a:gd name="T29" fmla="*/ 19 h 54"/>
                  <a:gd name="T30" fmla="*/ 32 w 45"/>
                  <a:gd name="T31" fmla="*/ 23 h 54"/>
                  <a:gd name="T32" fmla="*/ 29 w 45"/>
                  <a:gd name="T33" fmla="*/ 24 h 54"/>
                  <a:gd name="T34" fmla="*/ 31 w 45"/>
                  <a:gd name="T35" fmla="*/ 30 h 54"/>
                  <a:gd name="T36" fmla="*/ 16 w 45"/>
                  <a:gd name="T37" fmla="*/ 47 h 54"/>
                  <a:gd name="T38" fmla="*/ 4 w 45"/>
                  <a:gd name="T39" fmla="*/ 54 h 54"/>
                  <a:gd name="T40" fmla="*/ 0 w 45"/>
                  <a:gd name="T4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54">
                    <a:moveTo>
                      <a:pt x="0" y="29"/>
                    </a:moveTo>
                    <a:cubicBezTo>
                      <a:pt x="0" y="29"/>
                      <a:pt x="3" y="26"/>
                      <a:pt x="6" y="25"/>
                    </a:cubicBezTo>
                    <a:cubicBezTo>
                      <a:pt x="10" y="23"/>
                      <a:pt x="13" y="19"/>
                      <a:pt x="16" y="17"/>
                    </a:cubicBezTo>
                    <a:cubicBezTo>
                      <a:pt x="20" y="14"/>
                      <a:pt x="21" y="15"/>
                      <a:pt x="21" y="15"/>
                    </a:cubicBezTo>
                    <a:cubicBezTo>
                      <a:pt x="21" y="15"/>
                      <a:pt x="24" y="12"/>
                      <a:pt x="25" y="10"/>
                    </a:cubicBezTo>
                    <a:cubicBezTo>
                      <a:pt x="26" y="9"/>
                      <a:pt x="29" y="5"/>
                      <a:pt x="31" y="4"/>
                    </a:cubicBezTo>
                    <a:cubicBezTo>
                      <a:pt x="32" y="3"/>
                      <a:pt x="35" y="0"/>
                      <a:pt x="38" y="2"/>
                    </a:cubicBezTo>
                    <a:cubicBezTo>
                      <a:pt x="41" y="4"/>
                      <a:pt x="45" y="5"/>
                      <a:pt x="44" y="7"/>
                    </a:cubicBezTo>
                    <a:cubicBezTo>
                      <a:pt x="43" y="8"/>
                      <a:pt x="41" y="7"/>
                      <a:pt x="41" y="7"/>
                    </a:cubicBezTo>
                    <a:cubicBezTo>
                      <a:pt x="41" y="7"/>
                      <a:pt x="45" y="10"/>
                      <a:pt x="44" y="12"/>
                    </a:cubicBezTo>
                    <a:cubicBezTo>
                      <a:pt x="44" y="13"/>
                      <a:pt x="42" y="12"/>
                      <a:pt x="42" y="12"/>
                    </a:cubicBezTo>
                    <a:cubicBezTo>
                      <a:pt x="42" y="12"/>
                      <a:pt x="44" y="14"/>
                      <a:pt x="44" y="16"/>
                    </a:cubicBezTo>
                    <a:cubicBezTo>
                      <a:pt x="43" y="17"/>
                      <a:pt x="42" y="17"/>
                      <a:pt x="42" y="17"/>
                    </a:cubicBezTo>
                    <a:cubicBezTo>
                      <a:pt x="42" y="17"/>
                      <a:pt x="44" y="19"/>
                      <a:pt x="43" y="20"/>
                    </a:cubicBezTo>
                    <a:cubicBezTo>
                      <a:pt x="42" y="21"/>
                      <a:pt x="41" y="19"/>
                      <a:pt x="39" y="19"/>
                    </a:cubicBezTo>
                    <a:cubicBezTo>
                      <a:pt x="37" y="19"/>
                      <a:pt x="35" y="22"/>
                      <a:pt x="32" y="23"/>
                    </a:cubicBezTo>
                    <a:cubicBezTo>
                      <a:pt x="29" y="24"/>
                      <a:pt x="29" y="24"/>
                      <a:pt x="29" y="24"/>
                    </a:cubicBezTo>
                    <a:cubicBezTo>
                      <a:pt x="29" y="24"/>
                      <a:pt x="33" y="27"/>
                      <a:pt x="31" y="30"/>
                    </a:cubicBezTo>
                    <a:cubicBezTo>
                      <a:pt x="27" y="36"/>
                      <a:pt x="24" y="40"/>
                      <a:pt x="16" y="47"/>
                    </a:cubicBezTo>
                    <a:cubicBezTo>
                      <a:pt x="7" y="53"/>
                      <a:pt x="4" y="54"/>
                      <a:pt x="4" y="54"/>
                    </a:cubicBez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0" name="Freeform 146"/>
              <p:cNvSpPr/>
              <p:nvPr/>
            </p:nvSpPr>
            <p:spPr bwMode="gray">
              <a:xfrm>
                <a:off x="2282" y="2340"/>
                <a:ext cx="377" cy="626"/>
              </a:xfrm>
              <a:custGeom>
                <a:avLst/>
                <a:gdLst>
                  <a:gd name="T0" fmla="*/ 41 w 74"/>
                  <a:gd name="T1" fmla="*/ 2 h 123"/>
                  <a:gd name="T2" fmla="*/ 10 w 74"/>
                  <a:gd name="T3" fmla="*/ 0 h 123"/>
                  <a:gd name="T4" fmla="*/ 0 w 74"/>
                  <a:gd name="T5" fmla="*/ 34 h 123"/>
                  <a:gd name="T6" fmla="*/ 15 w 74"/>
                  <a:gd name="T7" fmla="*/ 36 h 123"/>
                  <a:gd name="T8" fmla="*/ 42 w 74"/>
                  <a:gd name="T9" fmla="*/ 36 h 123"/>
                  <a:gd name="T10" fmla="*/ 38 w 74"/>
                  <a:gd name="T11" fmla="*/ 47 h 123"/>
                  <a:gd name="T12" fmla="*/ 33 w 74"/>
                  <a:gd name="T13" fmla="*/ 69 h 123"/>
                  <a:gd name="T14" fmla="*/ 33 w 74"/>
                  <a:gd name="T15" fmla="*/ 72 h 123"/>
                  <a:gd name="T16" fmla="*/ 33 w 74"/>
                  <a:gd name="T17" fmla="*/ 71 h 123"/>
                  <a:gd name="T18" fmla="*/ 33 w 74"/>
                  <a:gd name="T19" fmla="*/ 72 h 123"/>
                  <a:gd name="T20" fmla="*/ 30 w 74"/>
                  <a:gd name="T21" fmla="*/ 75 h 123"/>
                  <a:gd name="T22" fmla="*/ 24 w 74"/>
                  <a:gd name="T23" fmla="*/ 79 h 123"/>
                  <a:gd name="T24" fmla="*/ 18 w 74"/>
                  <a:gd name="T25" fmla="*/ 82 h 123"/>
                  <a:gd name="T26" fmla="*/ 17 w 74"/>
                  <a:gd name="T27" fmla="*/ 82 h 123"/>
                  <a:gd name="T28" fmla="*/ 17 w 74"/>
                  <a:gd name="T29" fmla="*/ 92 h 123"/>
                  <a:gd name="T30" fmla="*/ 22 w 74"/>
                  <a:gd name="T31" fmla="*/ 99 h 123"/>
                  <a:gd name="T32" fmla="*/ 25 w 74"/>
                  <a:gd name="T33" fmla="*/ 99 h 123"/>
                  <a:gd name="T34" fmla="*/ 33 w 74"/>
                  <a:gd name="T35" fmla="*/ 115 h 123"/>
                  <a:gd name="T36" fmla="*/ 48 w 74"/>
                  <a:gd name="T37" fmla="*/ 123 h 123"/>
                  <a:gd name="T38" fmla="*/ 50 w 74"/>
                  <a:gd name="T39" fmla="*/ 114 h 123"/>
                  <a:gd name="T40" fmla="*/ 45 w 74"/>
                  <a:gd name="T41" fmla="*/ 107 h 123"/>
                  <a:gd name="T42" fmla="*/ 46 w 74"/>
                  <a:gd name="T43" fmla="*/ 99 h 123"/>
                  <a:gd name="T44" fmla="*/ 47 w 74"/>
                  <a:gd name="T45" fmla="*/ 95 h 123"/>
                  <a:gd name="T46" fmla="*/ 46 w 74"/>
                  <a:gd name="T47" fmla="*/ 91 h 123"/>
                  <a:gd name="T48" fmla="*/ 47 w 74"/>
                  <a:gd name="T49" fmla="*/ 86 h 123"/>
                  <a:gd name="T50" fmla="*/ 49 w 74"/>
                  <a:gd name="T51" fmla="*/ 76 h 123"/>
                  <a:gd name="T52" fmla="*/ 65 w 74"/>
                  <a:gd name="T53" fmla="*/ 74 h 123"/>
                  <a:gd name="T54" fmla="*/ 74 w 74"/>
                  <a:gd name="T55" fmla="*/ 17 h 123"/>
                  <a:gd name="T56" fmla="*/ 41 w 74"/>
                  <a:gd name="T57" fmla="*/ 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123">
                    <a:moveTo>
                      <a:pt x="41" y="2"/>
                    </a:moveTo>
                    <a:cubicBezTo>
                      <a:pt x="27" y="0"/>
                      <a:pt x="10" y="0"/>
                      <a:pt x="10" y="0"/>
                    </a:cubicBezTo>
                    <a:cubicBezTo>
                      <a:pt x="0" y="34"/>
                      <a:pt x="0" y="34"/>
                      <a:pt x="0" y="34"/>
                    </a:cubicBezTo>
                    <a:cubicBezTo>
                      <a:pt x="15" y="36"/>
                      <a:pt x="15" y="36"/>
                      <a:pt x="15" y="36"/>
                    </a:cubicBezTo>
                    <a:cubicBezTo>
                      <a:pt x="22" y="37"/>
                      <a:pt x="42" y="36"/>
                      <a:pt x="42" y="36"/>
                    </a:cubicBezTo>
                    <a:cubicBezTo>
                      <a:pt x="42" y="36"/>
                      <a:pt x="40" y="41"/>
                      <a:pt x="38" y="47"/>
                    </a:cubicBezTo>
                    <a:cubicBezTo>
                      <a:pt x="36" y="54"/>
                      <a:pt x="33" y="66"/>
                      <a:pt x="33" y="69"/>
                    </a:cubicBezTo>
                    <a:cubicBezTo>
                      <a:pt x="33" y="71"/>
                      <a:pt x="33" y="72"/>
                      <a:pt x="33" y="72"/>
                    </a:cubicBezTo>
                    <a:cubicBezTo>
                      <a:pt x="33" y="71"/>
                      <a:pt x="33" y="71"/>
                      <a:pt x="33" y="71"/>
                    </a:cubicBezTo>
                    <a:cubicBezTo>
                      <a:pt x="33" y="72"/>
                      <a:pt x="33" y="72"/>
                      <a:pt x="33" y="72"/>
                    </a:cubicBezTo>
                    <a:cubicBezTo>
                      <a:pt x="32" y="72"/>
                      <a:pt x="32" y="73"/>
                      <a:pt x="30" y="75"/>
                    </a:cubicBezTo>
                    <a:cubicBezTo>
                      <a:pt x="28" y="79"/>
                      <a:pt x="29" y="78"/>
                      <a:pt x="24" y="79"/>
                    </a:cubicBezTo>
                    <a:cubicBezTo>
                      <a:pt x="20" y="80"/>
                      <a:pt x="18" y="82"/>
                      <a:pt x="18" y="82"/>
                    </a:cubicBezTo>
                    <a:cubicBezTo>
                      <a:pt x="18" y="82"/>
                      <a:pt x="17" y="82"/>
                      <a:pt x="17" y="82"/>
                    </a:cubicBezTo>
                    <a:cubicBezTo>
                      <a:pt x="17" y="92"/>
                      <a:pt x="17" y="92"/>
                      <a:pt x="17" y="92"/>
                    </a:cubicBezTo>
                    <a:cubicBezTo>
                      <a:pt x="19" y="95"/>
                      <a:pt x="21" y="99"/>
                      <a:pt x="22" y="99"/>
                    </a:cubicBezTo>
                    <a:cubicBezTo>
                      <a:pt x="23" y="100"/>
                      <a:pt x="25" y="99"/>
                      <a:pt x="25" y="99"/>
                    </a:cubicBezTo>
                    <a:cubicBezTo>
                      <a:pt x="25" y="99"/>
                      <a:pt x="28" y="109"/>
                      <a:pt x="33" y="115"/>
                    </a:cubicBezTo>
                    <a:cubicBezTo>
                      <a:pt x="37" y="121"/>
                      <a:pt x="44" y="123"/>
                      <a:pt x="48" y="123"/>
                    </a:cubicBezTo>
                    <a:cubicBezTo>
                      <a:pt x="52" y="123"/>
                      <a:pt x="52" y="118"/>
                      <a:pt x="50" y="114"/>
                    </a:cubicBezTo>
                    <a:cubicBezTo>
                      <a:pt x="48" y="109"/>
                      <a:pt x="46" y="108"/>
                      <a:pt x="45" y="107"/>
                    </a:cubicBezTo>
                    <a:cubicBezTo>
                      <a:pt x="44" y="105"/>
                      <a:pt x="46" y="102"/>
                      <a:pt x="46" y="99"/>
                    </a:cubicBezTo>
                    <a:cubicBezTo>
                      <a:pt x="46" y="96"/>
                      <a:pt x="47" y="98"/>
                      <a:pt x="47" y="95"/>
                    </a:cubicBezTo>
                    <a:cubicBezTo>
                      <a:pt x="48" y="92"/>
                      <a:pt x="46" y="91"/>
                      <a:pt x="46" y="91"/>
                    </a:cubicBezTo>
                    <a:cubicBezTo>
                      <a:pt x="46" y="91"/>
                      <a:pt x="46" y="90"/>
                      <a:pt x="47" y="86"/>
                    </a:cubicBezTo>
                    <a:cubicBezTo>
                      <a:pt x="48" y="83"/>
                      <a:pt x="49" y="76"/>
                      <a:pt x="49" y="76"/>
                    </a:cubicBezTo>
                    <a:cubicBezTo>
                      <a:pt x="49" y="76"/>
                      <a:pt x="63" y="77"/>
                      <a:pt x="65" y="74"/>
                    </a:cubicBezTo>
                    <a:cubicBezTo>
                      <a:pt x="67" y="72"/>
                      <a:pt x="74" y="29"/>
                      <a:pt x="74" y="17"/>
                    </a:cubicBezTo>
                    <a:cubicBezTo>
                      <a:pt x="74" y="4"/>
                      <a:pt x="56" y="3"/>
                      <a:pt x="4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1" name="Freeform 147"/>
              <p:cNvSpPr/>
              <p:nvPr/>
            </p:nvSpPr>
            <p:spPr bwMode="gray">
              <a:xfrm>
                <a:off x="1946" y="2202"/>
                <a:ext cx="112" cy="341"/>
              </a:xfrm>
              <a:custGeom>
                <a:avLst/>
                <a:gdLst>
                  <a:gd name="T0" fmla="*/ 22 w 22"/>
                  <a:gd name="T1" fmla="*/ 65 h 67"/>
                  <a:gd name="T2" fmla="*/ 18 w 22"/>
                  <a:gd name="T3" fmla="*/ 64 h 67"/>
                  <a:gd name="T4" fmla="*/ 17 w 22"/>
                  <a:gd name="T5" fmla="*/ 51 h 67"/>
                  <a:gd name="T6" fmla="*/ 19 w 22"/>
                  <a:gd name="T7" fmla="*/ 49 h 67"/>
                  <a:gd name="T8" fmla="*/ 19 w 22"/>
                  <a:gd name="T9" fmla="*/ 13 h 67"/>
                  <a:gd name="T10" fmla="*/ 13 w 22"/>
                  <a:gd name="T11" fmla="*/ 8 h 67"/>
                  <a:gd name="T12" fmla="*/ 2 w 22"/>
                  <a:gd name="T13" fmla="*/ 1 h 67"/>
                  <a:gd name="T14" fmla="*/ 0 w 22"/>
                  <a:gd name="T15" fmla="*/ 3 h 67"/>
                  <a:gd name="T16" fmla="*/ 5 w 22"/>
                  <a:gd name="T17" fmla="*/ 9 h 67"/>
                  <a:gd name="T18" fmla="*/ 9 w 22"/>
                  <a:gd name="T19" fmla="*/ 11 h 67"/>
                  <a:gd name="T20" fmla="*/ 9 w 22"/>
                  <a:gd name="T21" fmla="*/ 14 h 67"/>
                  <a:gd name="T22" fmla="*/ 10 w 22"/>
                  <a:gd name="T23" fmla="*/ 19 h 67"/>
                  <a:gd name="T24" fmla="*/ 11 w 22"/>
                  <a:gd name="T25" fmla="*/ 20 h 67"/>
                  <a:gd name="T26" fmla="*/ 11 w 22"/>
                  <a:gd name="T27" fmla="*/ 22 h 67"/>
                  <a:gd name="T28" fmla="*/ 10 w 22"/>
                  <a:gd name="T29" fmla="*/ 25 h 67"/>
                  <a:gd name="T30" fmla="*/ 11 w 22"/>
                  <a:gd name="T31" fmla="*/ 33 h 67"/>
                  <a:gd name="T32" fmla="*/ 12 w 22"/>
                  <a:gd name="T33" fmla="*/ 34 h 67"/>
                  <a:gd name="T34" fmla="*/ 13 w 22"/>
                  <a:gd name="T35" fmla="*/ 37 h 67"/>
                  <a:gd name="T36" fmla="*/ 12 w 22"/>
                  <a:gd name="T37" fmla="*/ 40 h 67"/>
                  <a:gd name="T38" fmla="*/ 13 w 22"/>
                  <a:gd name="T39" fmla="*/ 48 h 67"/>
                  <a:gd name="T40" fmla="*/ 14 w 22"/>
                  <a:gd name="T41" fmla="*/ 50 h 67"/>
                  <a:gd name="T42" fmla="*/ 15 w 22"/>
                  <a:gd name="T43" fmla="*/ 64 h 67"/>
                  <a:gd name="T44" fmla="*/ 18 w 22"/>
                  <a:gd name="T45" fmla="*/ 67 h 67"/>
                  <a:gd name="T46" fmla="*/ 20 w 22"/>
                  <a:gd name="T47" fmla="*/ 67 h 67"/>
                  <a:gd name="T48" fmla="*/ 22 w 22"/>
                  <a:gd name="T49" fmla="*/ 6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67">
                    <a:moveTo>
                      <a:pt x="22" y="65"/>
                    </a:moveTo>
                    <a:cubicBezTo>
                      <a:pt x="18" y="64"/>
                      <a:pt x="18" y="64"/>
                      <a:pt x="18" y="64"/>
                    </a:cubicBezTo>
                    <a:cubicBezTo>
                      <a:pt x="17" y="51"/>
                      <a:pt x="17" y="51"/>
                      <a:pt x="17" y="51"/>
                    </a:cubicBezTo>
                    <a:cubicBezTo>
                      <a:pt x="17" y="51"/>
                      <a:pt x="18" y="50"/>
                      <a:pt x="19" y="49"/>
                    </a:cubicBezTo>
                    <a:cubicBezTo>
                      <a:pt x="19" y="49"/>
                      <a:pt x="19" y="15"/>
                      <a:pt x="19" y="13"/>
                    </a:cubicBezTo>
                    <a:cubicBezTo>
                      <a:pt x="19" y="11"/>
                      <a:pt x="18" y="10"/>
                      <a:pt x="13" y="8"/>
                    </a:cubicBezTo>
                    <a:cubicBezTo>
                      <a:pt x="9" y="6"/>
                      <a:pt x="4" y="2"/>
                      <a:pt x="2" y="1"/>
                    </a:cubicBezTo>
                    <a:cubicBezTo>
                      <a:pt x="1" y="0"/>
                      <a:pt x="0" y="1"/>
                      <a:pt x="0" y="3"/>
                    </a:cubicBezTo>
                    <a:cubicBezTo>
                      <a:pt x="0" y="5"/>
                      <a:pt x="2" y="7"/>
                      <a:pt x="5" y="9"/>
                    </a:cubicBezTo>
                    <a:cubicBezTo>
                      <a:pt x="9" y="11"/>
                      <a:pt x="9" y="11"/>
                      <a:pt x="9" y="11"/>
                    </a:cubicBezTo>
                    <a:cubicBezTo>
                      <a:pt x="9" y="11"/>
                      <a:pt x="9" y="12"/>
                      <a:pt x="9" y="14"/>
                    </a:cubicBezTo>
                    <a:cubicBezTo>
                      <a:pt x="9" y="16"/>
                      <a:pt x="9" y="18"/>
                      <a:pt x="10" y="19"/>
                    </a:cubicBezTo>
                    <a:cubicBezTo>
                      <a:pt x="10" y="19"/>
                      <a:pt x="11" y="20"/>
                      <a:pt x="11" y="20"/>
                    </a:cubicBezTo>
                    <a:cubicBezTo>
                      <a:pt x="11" y="22"/>
                      <a:pt x="11" y="22"/>
                      <a:pt x="11" y="22"/>
                    </a:cubicBezTo>
                    <a:cubicBezTo>
                      <a:pt x="11" y="22"/>
                      <a:pt x="10" y="22"/>
                      <a:pt x="10" y="25"/>
                    </a:cubicBezTo>
                    <a:cubicBezTo>
                      <a:pt x="10" y="27"/>
                      <a:pt x="11" y="33"/>
                      <a:pt x="11" y="33"/>
                    </a:cubicBezTo>
                    <a:cubicBezTo>
                      <a:pt x="12" y="34"/>
                      <a:pt x="12" y="34"/>
                      <a:pt x="12" y="34"/>
                    </a:cubicBezTo>
                    <a:cubicBezTo>
                      <a:pt x="13" y="37"/>
                      <a:pt x="13" y="37"/>
                      <a:pt x="13" y="37"/>
                    </a:cubicBezTo>
                    <a:cubicBezTo>
                      <a:pt x="13" y="37"/>
                      <a:pt x="12" y="38"/>
                      <a:pt x="12" y="40"/>
                    </a:cubicBezTo>
                    <a:cubicBezTo>
                      <a:pt x="12" y="41"/>
                      <a:pt x="13" y="47"/>
                      <a:pt x="13" y="48"/>
                    </a:cubicBezTo>
                    <a:cubicBezTo>
                      <a:pt x="13" y="50"/>
                      <a:pt x="14" y="50"/>
                      <a:pt x="14" y="50"/>
                    </a:cubicBezTo>
                    <a:cubicBezTo>
                      <a:pt x="14" y="50"/>
                      <a:pt x="15" y="63"/>
                      <a:pt x="15" y="64"/>
                    </a:cubicBezTo>
                    <a:cubicBezTo>
                      <a:pt x="15" y="66"/>
                      <a:pt x="16" y="66"/>
                      <a:pt x="18" y="67"/>
                    </a:cubicBezTo>
                    <a:cubicBezTo>
                      <a:pt x="20" y="67"/>
                      <a:pt x="20" y="67"/>
                      <a:pt x="20" y="67"/>
                    </a:cubicBezTo>
                    <a:lnTo>
                      <a:pt x="22"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2" name="Rectangle 148"/>
              <p:cNvSpPr>
                <a:spLocks noChangeArrowheads="1"/>
              </p:cNvSpPr>
              <p:nvPr/>
            </p:nvSpPr>
            <p:spPr bwMode="gray">
              <a:xfrm>
                <a:off x="3469" y="2594"/>
                <a:ext cx="244"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dirty="0"/>
              </a:p>
            </p:txBody>
          </p:sp>
          <p:sp>
            <p:nvSpPr>
              <p:cNvPr id="43" name="Freeform 149"/>
              <p:cNvSpPr/>
              <p:nvPr/>
            </p:nvSpPr>
            <p:spPr bwMode="gray">
              <a:xfrm>
                <a:off x="3398" y="2197"/>
                <a:ext cx="387" cy="784"/>
              </a:xfrm>
              <a:custGeom>
                <a:avLst/>
                <a:gdLst>
                  <a:gd name="T0" fmla="*/ 38 w 76"/>
                  <a:gd name="T1" fmla="*/ 1 h 154"/>
                  <a:gd name="T2" fmla="*/ 1 w 76"/>
                  <a:gd name="T3" fmla="*/ 9 h 154"/>
                  <a:gd name="T4" fmla="*/ 0 w 76"/>
                  <a:gd name="T5" fmla="*/ 9 h 154"/>
                  <a:gd name="T6" fmla="*/ 1 w 76"/>
                  <a:gd name="T7" fmla="*/ 10 h 154"/>
                  <a:gd name="T8" fmla="*/ 13 w 76"/>
                  <a:gd name="T9" fmla="*/ 69 h 154"/>
                  <a:gd name="T10" fmla="*/ 11 w 76"/>
                  <a:gd name="T11" fmla="*/ 154 h 154"/>
                  <a:gd name="T12" fmla="*/ 13 w 76"/>
                  <a:gd name="T13" fmla="*/ 154 h 154"/>
                  <a:gd name="T14" fmla="*/ 15 w 76"/>
                  <a:gd name="T15" fmla="*/ 70 h 154"/>
                  <a:gd name="T16" fmla="*/ 15 w 76"/>
                  <a:gd name="T17" fmla="*/ 69 h 154"/>
                  <a:gd name="T18" fmla="*/ 3 w 76"/>
                  <a:gd name="T19" fmla="*/ 10 h 154"/>
                  <a:gd name="T20" fmla="*/ 38 w 76"/>
                  <a:gd name="T21" fmla="*/ 3 h 154"/>
                  <a:gd name="T22" fmla="*/ 70 w 76"/>
                  <a:gd name="T23" fmla="*/ 10 h 154"/>
                  <a:gd name="T24" fmla="*/ 59 w 76"/>
                  <a:gd name="T25" fmla="*/ 66 h 154"/>
                  <a:gd name="T26" fmla="*/ 74 w 76"/>
                  <a:gd name="T27" fmla="*/ 151 h 154"/>
                  <a:gd name="T28" fmla="*/ 76 w 76"/>
                  <a:gd name="T29" fmla="*/ 150 h 154"/>
                  <a:gd name="T30" fmla="*/ 61 w 76"/>
                  <a:gd name="T31" fmla="*/ 66 h 154"/>
                  <a:gd name="T32" fmla="*/ 72 w 76"/>
                  <a:gd name="T33" fmla="*/ 10 h 154"/>
                  <a:gd name="T34" fmla="*/ 72 w 76"/>
                  <a:gd name="T35" fmla="*/ 9 h 154"/>
                  <a:gd name="T36" fmla="*/ 72 w 76"/>
                  <a:gd name="T37" fmla="*/ 9 h 154"/>
                  <a:gd name="T38" fmla="*/ 38 w 76"/>
                  <a:gd name="T39" fmla="*/ 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 h="154">
                    <a:moveTo>
                      <a:pt x="38" y="1"/>
                    </a:moveTo>
                    <a:cubicBezTo>
                      <a:pt x="18" y="1"/>
                      <a:pt x="1" y="9"/>
                      <a:pt x="1" y="9"/>
                    </a:cubicBezTo>
                    <a:cubicBezTo>
                      <a:pt x="0" y="9"/>
                      <a:pt x="0" y="9"/>
                      <a:pt x="0" y="9"/>
                    </a:cubicBezTo>
                    <a:cubicBezTo>
                      <a:pt x="1" y="10"/>
                      <a:pt x="1" y="10"/>
                      <a:pt x="1" y="10"/>
                    </a:cubicBezTo>
                    <a:cubicBezTo>
                      <a:pt x="1" y="11"/>
                      <a:pt x="12" y="67"/>
                      <a:pt x="13" y="69"/>
                    </a:cubicBezTo>
                    <a:cubicBezTo>
                      <a:pt x="13" y="71"/>
                      <a:pt x="11" y="131"/>
                      <a:pt x="11" y="154"/>
                    </a:cubicBezTo>
                    <a:cubicBezTo>
                      <a:pt x="13" y="154"/>
                      <a:pt x="13" y="154"/>
                      <a:pt x="13" y="154"/>
                    </a:cubicBezTo>
                    <a:cubicBezTo>
                      <a:pt x="13" y="141"/>
                      <a:pt x="15" y="80"/>
                      <a:pt x="15" y="70"/>
                    </a:cubicBezTo>
                    <a:cubicBezTo>
                      <a:pt x="15" y="69"/>
                      <a:pt x="15" y="69"/>
                      <a:pt x="15" y="69"/>
                    </a:cubicBezTo>
                    <a:cubicBezTo>
                      <a:pt x="15" y="67"/>
                      <a:pt x="4" y="18"/>
                      <a:pt x="3" y="10"/>
                    </a:cubicBezTo>
                    <a:cubicBezTo>
                      <a:pt x="6" y="9"/>
                      <a:pt x="21" y="3"/>
                      <a:pt x="38" y="3"/>
                    </a:cubicBezTo>
                    <a:cubicBezTo>
                      <a:pt x="55" y="2"/>
                      <a:pt x="67" y="8"/>
                      <a:pt x="70" y="10"/>
                    </a:cubicBezTo>
                    <a:cubicBezTo>
                      <a:pt x="67" y="27"/>
                      <a:pt x="59" y="65"/>
                      <a:pt x="59" y="66"/>
                    </a:cubicBezTo>
                    <a:cubicBezTo>
                      <a:pt x="59" y="67"/>
                      <a:pt x="70" y="131"/>
                      <a:pt x="74" y="151"/>
                    </a:cubicBezTo>
                    <a:cubicBezTo>
                      <a:pt x="76" y="150"/>
                      <a:pt x="76" y="150"/>
                      <a:pt x="76" y="150"/>
                    </a:cubicBezTo>
                    <a:cubicBezTo>
                      <a:pt x="71" y="122"/>
                      <a:pt x="61" y="69"/>
                      <a:pt x="61" y="66"/>
                    </a:cubicBezTo>
                    <a:cubicBezTo>
                      <a:pt x="61" y="64"/>
                      <a:pt x="69" y="25"/>
                      <a:pt x="72" y="10"/>
                    </a:cubicBezTo>
                    <a:cubicBezTo>
                      <a:pt x="72" y="9"/>
                      <a:pt x="72" y="9"/>
                      <a:pt x="72" y="9"/>
                    </a:cubicBezTo>
                    <a:cubicBezTo>
                      <a:pt x="72" y="9"/>
                      <a:pt x="72" y="9"/>
                      <a:pt x="72" y="9"/>
                    </a:cubicBezTo>
                    <a:cubicBezTo>
                      <a:pt x="71" y="8"/>
                      <a:pt x="58"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4" name="Freeform 150"/>
              <p:cNvSpPr/>
              <p:nvPr/>
            </p:nvSpPr>
            <p:spPr bwMode="gray">
              <a:xfrm>
                <a:off x="3408" y="2238"/>
                <a:ext cx="351" cy="56"/>
              </a:xfrm>
              <a:custGeom>
                <a:avLst/>
                <a:gdLst>
                  <a:gd name="T0" fmla="*/ 3 w 69"/>
                  <a:gd name="T1" fmla="*/ 1 h 11"/>
                  <a:gd name="T2" fmla="*/ 35 w 69"/>
                  <a:gd name="T3" fmla="*/ 1 h 11"/>
                  <a:gd name="T4" fmla="*/ 64 w 69"/>
                  <a:gd name="T5" fmla="*/ 0 h 11"/>
                  <a:gd name="T6" fmla="*/ 69 w 69"/>
                  <a:gd name="T7" fmla="*/ 2 h 11"/>
                  <a:gd name="T8" fmla="*/ 67 w 69"/>
                  <a:gd name="T9" fmla="*/ 9 h 11"/>
                  <a:gd name="T10" fmla="*/ 36 w 69"/>
                  <a:gd name="T11" fmla="*/ 11 h 11"/>
                  <a:gd name="T12" fmla="*/ 2 w 69"/>
                  <a:gd name="T13" fmla="*/ 10 h 11"/>
                  <a:gd name="T14" fmla="*/ 0 w 69"/>
                  <a:gd name="T15" fmla="*/ 3 h 11"/>
                  <a:gd name="T16" fmla="*/ 3 w 69"/>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1">
                    <a:moveTo>
                      <a:pt x="3" y="1"/>
                    </a:moveTo>
                    <a:cubicBezTo>
                      <a:pt x="3" y="1"/>
                      <a:pt x="13" y="1"/>
                      <a:pt x="35" y="1"/>
                    </a:cubicBezTo>
                    <a:cubicBezTo>
                      <a:pt x="57" y="1"/>
                      <a:pt x="64" y="0"/>
                      <a:pt x="64" y="0"/>
                    </a:cubicBezTo>
                    <a:cubicBezTo>
                      <a:pt x="69" y="2"/>
                      <a:pt x="69" y="2"/>
                      <a:pt x="69" y="2"/>
                    </a:cubicBezTo>
                    <a:cubicBezTo>
                      <a:pt x="67" y="9"/>
                      <a:pt x="67" y="9"/>
                      <a:pt x="67" y="9"/>
                    </a:cubicBezTo>
                    <a:cubicBezTo>
                      <a:pt x="67" y="9"/>
                      <a:pt x="53" y="11"/>
                      <a:pt x="36" y="11"/>
                    </a:cubicBezTo>
                    <a:cubicBezTo>
                      <a:pt x="19" y="11"/>
                      <a:pt x="2" y="10"/>
                      <a:pt x="2" y="10"/>
                    </a:cubicBezTo>
                    <a:cubicBezTo>
                      <a:pt x="0" y="3"/>
                      <a:pt x="0" y="3"/>
                      <a:pt x="0" y="3"/>
                    </a:cubicBez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5" name="Freeform 151"/>
              <p:cNvSpPr/>
              <p:nvPr/>
            </p:nvSpPr>
            <p:spPr bwMode="gray">
              <a:xfrm>
                <a:off x="3438" y="2375"/>
                <a:ext cx="291" cy="77"/>
              </a:xfrm>
              <a:custGeom>
                <a:avLst/>
                <a:gdLst>
                  <a:gd name="T0" fmla="*/ 0 w 57"/>
                  <a:gd name="T1" fmla="*/ 2 h 15"/>
                  <a:gd name="T2" fmla="*/ 31 w 57"/>
                  <a:gd name="T3" fmla="*/ 3 h 15"/>
                  <a:gd name="T4" fmla="*/ 57 w 57"/>
                  <a:gd name="T5" fmla="*/ 0 h 15"/>
                  <a:gd name="T6" fmla="*/ 55 w 57"/>
                  <a:gd name="T7" fmla="*/ 13 h 15"/>
                  <a:gd name="T8" fmla="*/ 31 w 57"/>
                  <a:gd name="T9" fmla="*/ 15 h 15"/>
                  <a:gd name="T10" fmla="*/ 2 w 57"/>
                  <a:gd name="T11" fmla="*/ 14 h 15"/>
                  <a:gd name="T12" fmla="*/ 0 w 57"/>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7" h="15">
                    <a:moveTo>
                      <a:pt x="0" y="2"/>
                    </a:moveTo>
                    <a:cubicBezTo>
                      <a:pt x="0" y="2"/>
                      <a:pt x="11" y="3"/>
                      <a:pt x="31" y="3"/>
                    </a:cubicBezTo>
                    <a:cubicBezTo>
                      <a:pt x="51" y="2"/>
                      <a:pt x="57" y="0"/>
                      <a:pt x="57" y="0"/>
                    </a:cubicBezTo>
                    <a:cubicBezTo>
                      <a:pt x="55" y="13"/>
                      <a:pt x="55" y="13"/>
                      <a:pt x="55" y="13"/>
                    </a:cubicBezTo>
                    <a:cubicBezTo>
                      <a:pt x="55" y="13"/>
                      <a:pt x="46" y="15"/>
                      <a:pt x="31" y="15"/>
                    </a:cubicBezTo>
                    <a:cubicBezTo>
                      <a:pt x="16" y="15"/>
                      <a:pt x="2" y="14"/>
                      <a:pt x="2" y="14"/>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6" name="Freeform 152"/>
              <p:cNvSpPr/>
              <p:nvPr/>
            </p:nvSpPr>
            <p:spPr bwMode="gray">
              <a:xfrm>
                <a:off x="3336" y="2564"/>
                <a:ext cx="31" cy="387"/>
              </a:xfrm>
              <a:custGeom>
                <a:avLst/>
                <a:gdLst>
                  <a:gd name="T0" fmla="*/ 0 w 31"/>
                  <a:gd name="T1" fmla="*/ 387 h 387"/>
                  <a:gd name="T2" fmla="*/ 11 w 31"/>
                  <a:gd name="T3" fmla="*/ 387 h 387"/>
                  <a:gd name="T4" fmla="*/ 31 w 31"/>
                  <a:gd name="T5" fmla="*/ 0 h 387"/>
                  <a:gd name="T6" fmla="*/ 21 w 31"/>
                  <a:gd name="T7" fmla="*/ 0 h 387"/>
                  <a:gd name="T8" fmla="*/ 0 w 31"/>
                  <a:gd name="T9" fmla="*/ 387 h 387"/>
                </a:gdLst>
                <a:ahLst/>
                <a:cxnLst>
                  <a:cxn ang="0">
                    <a:pos x="T0" y="T1"/>
                  </a:cxn>
                  <a:cxn ang="0">
                    <a:pos x="T2" y="T3"/>
                  </a:cxn>
                  <a:cxn ang="0">
                    <a:pos x="T4" y="T5"/>
                  </a:cxn>
                  <a:cxn ang="0">
                    <a:pos x="T6" y="T7"/>
                  </a:cxn>
                  <a:cxn ang="0">
                    <a:pos x="T8" y="T9"/>
                  </a:cxn>
                </a:cxnLst>
                <a:rect l="0" t="0" r="r" b="b"/>
                <a:pathLst>
                  <a:path w="31" h="387">
                    <a:moveTo>
                      <a:pt x="0" y="387"/>
                    </a:moveTo>
                    <a:lnTo>
                      <a:pt x="11" y="387"/>
                    </a:lnTo>
                    <a:lnTo>
                      <a:pt x="31" y="0"/>
                    </a:lnTo>
                    <a:lnTo>
                      <a:pt x="21" y="0"/>
                    </a:lnTo>
                    <a:lnTo>
                      <a:pt x="0" y="3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7" name="Freeform 153"/>
              <p:cNvSpPr/>
              <p:nvPr/>
            </p:nvSpPr>
            <p:spPr bwMode="gray">
              <a:xfrm>
                <a:off x="3662" y="2543"/>
                <a:ext cx="51" cy="403"/>
              </a:xfrm>
              <a:custGeom>
                <a:avLst/>
                <a:gdLst>
                  <a:gd name="T0" fmla="*/ 0 w 51"/>
                  <a:gd name="T1" fmla="*/ 5 h 403"/>
                  <a:gd name="T2" fmla="*/ 41 w 51"/>
                  <a:gd name="T3" fmla="*/ 403 h 403"/>
                  <a:gd name="T4" fmla="*/ 51 w 51"/>
                  <a:gd name="T5" fmla="*/ 397 h 403"/>
                  <a:gd name="T6" fmla="*/ 11 w 51"/>
                  <a:gd name="T7" fmla="*/ 0 h 403"/>
                  <a:gd name="T8" fmla="*/ 0 w 51"/>
                  <a:gd name="T9" fmla="*/ 5 h 403"/>
                </a:gdLst>
                <a:ahLst/>
                <a:cxnLst>
                  <a:cxn ang="0">
                    <a:pos x="T0" y="T1"/>
                  </a:cxn>
                  <a:cxn ang="0">
                    <a:pos x="T2" y="T3"/>
                  </a:cxn>
                  <a:cxn ang="0">
                    <a:pos x="T4" y="T5"/>
                  </a:cxn>
                  <a:cxn ang="0">
                    <a:pos x="T6" y="T7"/>
                  </a:cxn>
                  <a:cxn ang="0">
                    <a:pos x="T8" y="T9"/>
                  </a:cxn>
                </a:cxnLst>
                <a:rect l="0" t="0" r="r" b="b"/>
                <a:pathLst>
                  <a:path w="51" h="402">
                    <a:moveTo>
                      <a:pt x="0" y="5"/>
                    </a:moveTo>
                    <a:lnTo>
                      <a:pt x="41" y="403"/>
                    </a:lnTo>
                    <a:lnTo>
                      <a:pt x="51" y="397"/>
                    </a:lnTo>
                    <a:lnTo>
                      <a:pt x="11"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8" name="Freeform 154"/>
              <p:cNvSpPr/>
              <p:nvPr/>
            </p:nvSpPr>
            <p:spPr bwMode="gray">
              <a:xfrm>
                <a:off x="3357" y="2594"/>
                <a:ext cx="127" cy="26"/>
              </a:xfrm>
              <a:custGeom>
                <a:avLst/>
                <a:gdLst>
                  <a:gd name="T0" fmla="*/ 22 w 25"/>
                  <a:gd name="T1" fmla="*/ 2 h 5"/>
                  <a:gd name="T2" fmla="*/ 1 w 25"/>
                  <a:gd name="T3" fmla="*/ 2 h 5"/>
                  <a:gd name="T4" fmla="*/ 0 w 25"/>
                  <a:gd name="T5" fmla="*/ 4 h 5"/>
                  <a:gd name="T6" fmla="*/ 24 w 25"/>
                  <a:gd name="T7" fmla="*/ 4 h 5"/>
                  <a:gd name="T8" fmla="*/ 25 w 25"/>
                  <a:gd name="T9" fmla="*/ 2 h 5"/>
                  <a:gd name="T10" fmla="*/ 25 w 25"/>
                  <a:gd name="T11" fmla="*/ 2 h 5"/>
                  <a:gd name="T12" fmla="*/ 25 w 25"/>
                  <a:gd name="T13" fmla="*/ 0 h 5"/>
                  <a:gd name="T14" fmla="*/ 22 w 2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5">
                    <a:moveTo>
                      <a:pt x="22" y="2"/>
                    </a:moveTo>
                    <a:cubicBezTo>
                      <a:pt x="21" y="3"/>
                      <a:pt x="10" y="3"/>
                      <a:pt x="1" y="2"/>
                    </a:cubicBezTo>
                    <a:cubicBezTo>
                      <a:pt x="0" y="4"/>
                      <a:pt x="0" y="4"/>
                      <a:pt x="0" y="4"/>
                    </a:cubicBezTo>
                    <a:cubicBezTo>
                      <a:pt x="10" y="5"/>
                      <a:pt x="22" y="5"/>
                      <a:pt x="24" y="4"/>
                    </a:cubicBezTo>
                    <a:cubicBezTo>
                      <a:pt x="25" y="3"/>
                      <a:pt x="25" y="2"/>
                      <a:pt x="25" y="2"/>
                    </a:cubicBezTo>
                    <a:cubicBezTo>
                      <a:pt x="25" y="2"/>
                      <a:pt x="25" y="2"/>
                      <a:pt x="25" y="2"/>
                    </a:cubicBezTo>
                    <a:cubicBezTo>
                      <a:pt x="25" y="0"/>
                      <a:pt x="25" y="0"/>
                      <a:pt x="25" y="0"/>
                    </a:cubicBezTo>
                    <a:cubicBezTo>
                      <a:pt x="24" y="0"/>
                      <a:pt x="23" y="1"/>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49" name="Freeform 155"/>
              <p:cNvSpPr/>
              <p:nvPr/>
            </p:nvSpPr>
            <p:spPr bwMode="gray">
              <a:xfrm>
                <a:off x="3357" y="2523"/>
                <a:ext cx="351" cy="46"/>
              </a:xfrm>
              <a:custGeom>
                <a:avLst/>
                <a:gdLst>
                  <a:gd name="T0" fmla="*/ 107 w 351"/>
                  <a:gd name="T1" fmla="*/ 15 h 46"/>
                  <a:gd name="T2" fmla="*/ 0 w 351"/>
                  <a:gd name="T3" fmla="*/ 31 h 46"/>
                  <a:gd name="T4" fmla="*/ 0 w 351"/>
                  <a:gd name="T5" fmla="*/ 46 h 46"/>
                  <a:gd name="T6" fmla="*/ 316 w 351"/>
                  <a:gd name="T7" fmla="*/ 25 h 46"/>
                  <a:gd name="T8" fmla="*/ 351 w 351"/>
                  <a:gd name="T9" fmla="*/ 15 h 46"/>
                  <a:gd name="T10" fmla="*/ 351 w 351"/>
                  <a:gd name="T11" fmla="*/ 0 h 46"/>
                  <a:gd name="T12" fmla="*/ 107 w 351"/>
                  <a:gd name="T13" fmla="*/ 15 h 46"/>
                </a:gdLst>
                <a:ahLst/>
                <a:cxnLst>
                  <a:cxn ang="0">
                    <a:pos x="T0" y="T1"/>
                  </a:cxn>
                  <a:cxn ang="0">
                    <a:pos x="T2" y="T3"/>
                  </a:cxn>
                  <a:cxn ang="0">
                    <a:pos x="T4" y="T5"/>
                  </a:cxn>
                  <a:cxn ang="0">
                    <a:pos x="T6" y="T7"/>
                  </a:cxn>
                  <a:cxn ang="0">
                    <a:pos x="T8" y="T9"/>
                  </a:cxn>
                  <a:cxn ang="0">
                    <a:pos x="T10" y="T11"/>
                  </a:cxn>
                  <a:cxn ang="0">
                    <a:pos x="T12" y="T13"/>
                  </a:cxn>
                </a:cxnLst>
                <a:rect l="0" t="0" r="r" b="b"/>
                <a:pathLst>
                  <a:path w="351" h="46">
                    <a:moveTo>
                      <a:pt x="107" y="15"/>
                    </a:moveTo>
                    <a:lnTo>
                      <a:pt x="0" y="31"/>
                    </a:lnTo>
                    <a:lnTo>
                      <a:pt x="0" y="46"/>
                    </a:lnTo>
                    <a:lnTo>
                      <a:pt x="316" y="25"/>
                    </a:lnTo>
                    <a:lnTo>
                      <a:pt x="351" y="15"/>
                    </a:lnTo>
                    <a:lnTo>
                      <a:pt x="351" y="0"/>
                    </a:lnTo>
                    <a:lnTo>
                      <a:pt x="10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50" name="Freeform 156"/>
              <p:cNvSpPr/>
              <p:nvPr/>
            </p:nvSpPr>
            <p:spPr bwMode="gray">
              <a:xfrm>
                <a:off x="3418" y="2284"/>
                <a:ext cx="331" cy="112"/>
              </a:xfrm>
              <a:custGeom>
                <a:avLst/>
                <a:gdLst>
                  <a:gd name="T0" fmla="*/ 0 w 65"/>
                  <a:gd name="T1" fmla="*/ 1 h 22"/>
                  <a:gd name="T2" fmla="*/ 36 w 65"/>
                  <a:gd name="T3" fmla="*/ 1 h 22"/>
                  <a:gd name="T4" fmla="*/ 65 w 65"/>
                  <a:gd name="T5" fmla="*/ 0 h 22"/>
                  <a:gd name="T6" fmla="*/ 61 w 65"/>
                  <a:gd name="T7" fmla="*/ 19 h 22"/>
                  <a:gd name="T8" fmla="*/ 33 w 65"/>
                  <a:gd name="T9" fmla="*/ 22 h 22"/>
                  <a:gd name="T10" fmla="*/ 3 w 65"/>
                  <a:gd name="T11" fmla="*/ 21 h 22"/>
                  <a:gd name="T12" fmla="*/ 0 w 65"/>
                  <a:gd name="T13" fmla="*/ 1 h 22"/>
                </a:gdLst>
                <a:ahLst/>
                <a:cxnLst>
                  <a:cxn ang="0">
                    <a:pos x="T0" y="T1"/>
                  </a:cxn>
                  <a:cxn ang="0">
                    <a:pos x="T2" y="T3"/>
                  </a:cxn>
                  <a:cxn ang="0">
                    <a:pos x="T4" y="T5"/>
                  </a:cxn>
                  <a:cxn ang="0">
                    <a:pos x="T6" y="T7"/>
                  </a:cxn>
                  <a:cxn ang="0">
                    <a:pos x="T8" y="T9"/>
                  </a:cxn>
                  <a:cxn ang="0">
                    <a:pos x="T10" y="T11"/>
                  </a:cxn>
                  <a:cxn ang="0">
                    <a:pos x="T12" y="T13"/>
                  </a:cxn>
                </a:cxnLst>
                <a:rect l="0" t="0" r="r" b="b"/>
                <a:pathLst>
                  <a:path w="65" h="22">
                    <a:moveTo>
                      <a:pt x="0" y="1"/>
                    </a:moveTo>
                    <a:cubicBezTo>
                      <a:pt x="0" y="1"/>
                      <a:pt x="18" y="1"/>
                      <a:pt x="36" y="1"/>
                    </a:cubicBezTo>
                    <a:cubicBezTo>
                      <a:pt x="54" y="1"/>
                      <a:pt x="65" y="0"/>
                      <a:pt x="65" y="0"/>
                    </a:cubicBezTo>
                    <a:cubicBezTo>
                      <a:pt x="61" y="19"/>
                      <a:pt x="61" y="19"/>
                      <a:pt x="61" y="19"/>
                    </a:cubicBezTo>
                    <a:cubicBezTo>
                      <a:pt x="61" y="19"/>
                      <a:pt x="48" y="22"/>
                      <a:pt x="33" y="22"/>
                    </a:cubicBezTo>
                    <a:cubicBezTo>
                      <a:pt x="18" y="22"/>
                      <a:pt x="3" y="21"/>
                      <a:pt x="3" y="21"/>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grpSp>
      </p:grpSp>
      <p:sp>
        <p:nvSpPr>
          <p:cNvPr id="52" name="Rectangle 3"/>
          <p:cNvSpPr>
            <a:spLocks noGrp="1" noChangeArrowheads="1"/>
          </p:cNvSpPr>
          <p:nvPr>
            <p:ph idx="1"/>
          </p:nvPr>
        </p:nvSpPr>
        <p:spPr bwMode="gray">
          <a:xfrm>
            <a:off x="395536" y="1684338"/>
            <a:ext cx="8353178"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a:defRPr sz="1800"/>
            </a:lvl3pPr>
            <a:lvl4pPr>
              <a:defRPr sz="1800"/>
            </a:lvl4pPr>
            <a:lvl5pPr>
              <a:defRPr sz="18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6480024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6.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gray">
          <a:xfrm>
            <a:off x="395536" y="526505"/>
            <a:ext cx="8353178"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dirty="0"/>
              <a:t>Titelmasterformat durch Klicken bearbeiten</a:t>
            </a:r>
          </a:p>
        </p:txBody>
      </p:sp>
      <p:sp>
        <p:nvSpPr>
          <p:cNvPr id="1027" name="Rectangle 3"/>
          <p:cNvSpPr>
            <a:spLocks noGrp="1" noChangeArrowheads="1"/>
          </p:cNvSpPr>
          <p:nvPr>
            <p:ph type="body" idx="1"/>
          </p:nvPr>
        </p:nvSpPr>
        <p:spPr bwMode="gray">
          <a:xfrm>
            <a:off x="395536" y="1684338"/>
            <a:ext cx="8353178" cy="159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Rechteck 1"/>
          <p:cNvSpPr/>
          <p:nvPr/>
        </p:nvSpPr>
        <p:spPr bwMode="auto">
          <a:xfrm rot="5400000">
            <a:off x="6869957" y="3734990"/>
            <a:ext cx="4140547" cy="144016"/>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p>
            <a:pPr lvl="0" algn="r">
              <a:lnSpc>
                <a:spcPct val="100000"/>
              </a:lnSpc>
              <a:buClrTx/>
              <a:buFontTx/>
              <a:buNone/>
            </a:pPr>
            <a:r>
              <a:rPr lang="de-DE" sz="600" dirty="0"/>
              <a:t>Das Berufskrankheiten-Verfahren – 11.2022 – Seite </a:t>
            </a:r>
            <a:fld id="{04DECB84-4D4C-4155-9DEB-7B0B3C0D8B08}" type="slidenum">
              <a:rPr lang="de-DE" sz="600" smtClean="0"/>
              <a:t>‹#›</a:t>
            </a:fld>
            <a:r>
              <a:rPr lang="de-DE" sz="600" dirty="0"/>
              <a:t> </a:t>
            </a:r>
          </a:p>
        </p:txBody>
      </p:sp>
      <p:sp>
        <p:nvSpPr>
          <p:cNvPr id="11" name="Rectangle 11"/>
          <p:cNvSpPr>
            <a:spLocks noChangeArrowheads="1"/>
          </p:cNvSpPr>
          <p:nvPr userDrawn="1"/>
        </p:nvSpPr>
        <p:spPr bwMode="gray">
          <a:xfrm>
            <a:off x="0" y="0"/>
            <a:ext cx="2268538" cy="188913"/>
          </a:xfrm>
          <a:prstGeom prst="rect">
            <a:avLst/>
          </a:prstGeom>
          <a:solidFill>
            <a:schemeClr val="accent3"/>
          </a:solidFill>
          <a:ln w="9525">
            <a:noFill/>
            <a:miter lim="800000"/>
          </a:ln>
          <a:effectLst/>
        </p:spPr>
        <p:txBody>
          <a:bodyPr wrap="none" anchor="ctr"/>
          <a:lstStyle/>
          <a:p>
            <a:pPr>
              <a:defRPr/>
            </a:pPr>
            <a:endParaRPr lang="de-DE" dirty="0"/>
          </a:p>
        </p:txBody>
      </p:sp>
      <p:sp>
        <p:nvSpPr>
          <p:cNvPr id="12" name="Rectangle 16"/>
          <p:cNvSpPr>
            <a:spLocks noChangeArrowheads="1"/>
          </p:cNvSpPr>
          <p:nvPr userDrawn="1"/>
        </p:nvSpPr>
        <p:spPr bwMode="gray">
          <a:xfrm>
            <a:off x="2268538" y="0"/>
            <a:ext cx="6875462" cy="188913"/>
          </a:xfrm>
          <a:prstGeom prst="rect">
            <a:avLst/>
          </a:prstGeom>
          <a:solidFill>
            <a:schemeClr val="bg1">
              <a:lumMod val="85000"/>
            </a:schemeClr>
          </a:solidFill>
          <a:ln w="9525">
            <a:noFill/>
            <a:miter lim="800000"/>
          </a:ln>
          <a:effectLst/>
        </p:spPr>
        <p:txBody>
          <a:bodyPr wrap="none" rIns="648000" anchor="ctr"/>
          <a:lstStyle/>
          <a:p>
            <a:pPr algn="r">
              <a:lnSpc>
                <a:spcPct val="100000"/>
              </a:lnSpc>
              <a:buClrTx/>
              <a:buFontTx/>
              <a:buNone/>
              <a:defRPr/>
            </a:pPr>
            <a:endParaRPr lang="de-DE" sz="800" dirty="0"/>
          </a:p>
        </p:txBody>
      </p:sp>
      <p:grpSp>
        <p:nvGrpSpPr>
          <p:cNvPr id="13" name="Group 20"/>
          <p:cNvGrpSpPr/>
          <p:nvPr userDrawn="1"/>
        </p:nvGrpSpPr>
        <p:grpSpPr>
          <a:xfrm>
            <a:off x="395288" y="1196975"/>
            <a:ext cx="8353425" cy="71438"/>
            <a:chOff x="249" y="845"/>
            <a:chExt cx="5262" cy="90"/>
          </a:xfrm>
        </p:grpSpPr>
        <p:sp>
          <p:nvSpPr>
            <p:cNvPr id="14" name="Rectangle 21"/>
            <p:cNvSpPr>
              <a:spLocks noChangeArrowheads="1"/>
            </p:cNvSpPr>
            <p:nvPr/>
          </p:nvSpPr>
          <p:spPr bwMode="gray">
            <a:xfrm>
              <a:off x="249" y="845"/>
              <a:ext cx="1483" cy="90"/>
            </a:xfrm>
            <a:prstGeom prst="rect">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5" name="Rectangle 22"/>
            <p:cNvSpPr>
              <a:spLocks noChangeArrowheads="1"/>
            </p:cNvSpPr>
            <p:nvPr/>
          </p:nvSpPr>
          <p:spPr bwMode="gray">
            <a:xfrm>
              <a:off x="1464" y="845"/>
              <a:ext cx="4047" cy="90"/>
            </a:xfrm>
            <a:prstGeom prst="rect">
              <a:avLst/>
            </a:pr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Tree>
    <p:extLst>
      <p:ext uri="{BB962C8B-B14F-4D97-AF65-F5344CB8AC3E}">
        <p14:creationId xmlns:p14="http://schemas.microsoft.com/office/powerpoint/2010/main" val="32587063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2pPr>
      <a:lvl3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3pPr>
      <a:lvl4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4pPr>
      <a:lvl5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5pPr>
      <a:lvl6pPr marL="4572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6pPr>
      <a:lvl7pPr marL="9144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7pPr>
      <a:lvl8pPr marL="13716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8pPr>
      <a:lvl9pPr marL="18288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9pPr>
    </p:titleStyle>
    <p:body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gray">
          <a:xfrm>
            <a:off x="395536" y="526505"/>
            <a:ext cx="8353178"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dirty="0"/>
              <a:t>Titelmasterformat durch Klicken bearbeiten</a:t>
            </a:r>
          </a:p>
        </p:txBody>
      </p:sp>
      <p:sp>
        <p:nvSpPr>
          <p:cNvPr id="1027" name="Rectangle 3"/>
          <p:cNvSpPr>
            <a:spLocks noGrp="1" noChangeArrowheads="1"/>
          </p:cNvSpPr>
          <p:nvPr>
            <p:ph type="body" idx="1"/>
          </p:nvPr>
        </p:nvSpPr>
        <p:spPr bwMode="gray">
          <a:xfrm>
            <a:off x="395536" y="1684338"/>
            <a:ext cx="8353178" cy="159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35" name="Rectangle 11"/>
          <p:cNvSpPr>
            <a:spLocks noChangeArrowheads="1"/>
          </p:cNvSpPr>
          <p:nvPr/>
        </p:nvSpPr>
        <p:spPr bwMode="gray">
          <a:xfrm>
            <a:off x="0" y="0"/>
            <a:ext cx="2268538" cy="188913"/>
          </a:xfrm>
          <a:prstGeom prst="rect">
            <a:avLst/>
          </a:prstGeom>
          <a:solidFill>
            <a:schemeClr val="accent1"/>
          </a:solidFill>
          <a:ln w="9525">
            <a:noFill/>
            <a:miter lim="800000"/>
            <a:headEnd/>
            <a:tailEnd/>
          </a:ln>
          <a:effectLst/>
        </p:spPr>
        <p:txBody>
          <a:bodyPr wrap="none" anchor="ctr"/>
          <a:lstStyle/>
          <a:p>
            <a:pPr>
              <a:defRPr/>
            </a:pPr>
            <a:endParaRPr lang="de-DE" dirty="0"/>
          </a:p>
        </p:txBody>
      </p:sp>
      <p:sp>
        <p:nvSpPr>
          <p:cNvPr id="1040" name="Rectangle 16"/>
          <p:cNvSpPr>
            <a:spLocks noChangeArrowheads="1"/>
          </p:cNvSpPr>
          <p:nvPr/>
        </p:nvSpPr>
        <p:spPr bwMode="gray">
          <a:xfrm>
            <a:off x="2268538" y="0"/>
            <a:ext cx="6875462" cy="188913"/>
          </a:xfrm>
          <a:prstGeom prst="rect">
            <a:avLst/>
          </a:prstGeom>
          <a:solidFill>
            <a:schemeClr val="accent2"/>
          </a:solidFill>
          <a:ln w="9525">
            <a:noFill/>
            <a:miter lim="800000"/>
            <a:headEnd/>
            <a:tailEnd/>
          </a:ln>
          <a:effectLst/>
        </p:spPr>
        <p:txBody>
          <a:bodyPr wrap="none" rIns="648000" anchor="ctr"/>
          <a:lstStyle/>
          <a:p>
            <a:pPr algn="r">
              <a:lnSpc>
                <a:spcPct val="100000"/>
              </a:lnSpc>
              <a:buClrTx/>
              <a:buFontTx/>
              <a:buNone/>
              <a:defRPr/>
            </a:pPr>
            <a:r>
              <a:rPr lang="de-DE" sz="800" dirty="0"/>
              <a:t>www.bgw-online.de</a:t>
            </a:r>
          </a:p>
        </p:txBody>
      </p:sp>
      <p:pic>
        <p:nvPicPr>
          <p:cNvPr id="1030" name="Picture 17" descr="PPT_Logo"/>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gray">
          <a:xfrm>
            <a:off x="7424738" y="6169025"/>
            <a:ext cx="10795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20"/>
          <p:cNvGrpSpPr>
            <a:grpSpLocks/>
          </p:cNvGrpSpPr>
          <p:nvPr/>
        </p:nvGrpSpPr>
        <p:grpSpPr bwMode="auto">
          <a:xfrm>
            <a:off x="395288" y="1196975"/>
            <a:ext cx="8353425" cy="71438"/>
            <a:chOff x="249" y="845"/>
            <a:chExt cx="5262" cy="90"/>
          </a:xfrm>
        </p:grpSpPr>
        <p:sp>
          <p:nvSpPr>
            <p:cNvPr id="9" name="Rectangle 21"/>
            <p:cNvSpPr>
              <a:spLocks noChangeArrowheads="1"/>
            </p:cNvSpPr>
            <p:nvPr/>
          </p:nvSpPr>
          <p:spPr bwMode="gray">
            <a:xfrm>
              <a:off x="249" y="845"/>
              <a:ext cx="1483" cy="9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0" name="Rectangle 22"/>
            <p:cNvSpPr>
              <a:spLocks noChangeArrowheads="1"/>
            </p:cNvSpPr>
            <p:nvPr/>
          </p:nvSpPr>
          <p:spPr bwMode="gray">
            <a:xfrm>
              <a:off x="1464" y="845"/>
              <a:ext cx="4047" cy="9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
        <p:nvSpPr>
          <p:cNvPr id="2" name="Rechteck 1"/>
          <p:cNvSpPr/>
          <p:nvPr/>
        </p:nvSpPr>
        <p:spPr bwMode="auto">
          <a:xfrm rot="5400000">
            <a:off x="6869957" y="3734990"/>
            <a:ext cx="4140547" cy="144016"/>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p>
            <a:pPr lvl="0" algn="r">
              <a:lnSpc>
                <a:spcPct val="100000"/>
              </a:lnSpc>
              <a:buClrTx/>
              <a:buFontTx/>
              <a:buNone/>
            </a:pPr>
            <a:r>
              <a:rPr lang="de-DE" sz="600" dirty="0"/>
              <a:t>Kausalitätsprüfung bei Krebserkrankungen als</a:t>
            </a:r>
            <a:r>
              <a:rPr lang="de-DE" sz="600" baseline="0" dirty="0"/>
              <a:t> Berufskrankheiten </a:t>
            </a:r>
            <a:r>
              <a:rPr lang="de-DE" sz="600" dirty="0"/>
              <a:t> – Prof. Dr. Brandenburg / Li/KS /</a:t>
            </a:r>
            <a:r>
              <a:rPr lang="de-DE" sz="600" baseline="0" dirty="0"/>
              <a:t> Stand 16.01.2019</a:t>
            </a:r>
            <a:r>
              <a:rPr lang="de-DE" sz="600" dirty="0"/>
              <a:t> – Seite </a:t>
            </a:r>
            <a:fld id="{04DECB84-4D4C-4155-9DEB-7B0B3C0D8B08}" type="slidenum">
              <a:rPr lang="de-DE" sz="600" smtClean="0"/>
              <a:t>‹#›</a:t>
            </a:fld>
            <a:r>
              <a:rPr lang="de-DE" sz="600" dirty="0"/>
              <a:t> von 88</a:t>
            </a:r>
          </a:p>
        </p:txBody>
      </p:sp>
    </p:spTree>
    <p:extLst>
      <p:ext uri="{BB962C8B-B14F-4D97-AF65-F5344CB8AC3E}">
        <p14:creationId xmlns:p14="http://schemas.microsoft.com/office/powerpoint/2010/main" val="81515173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txStyles>
    <p:title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2pPr>
      <a:lvl3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3pPr>
      <a:lvl4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4pPr>
      <a:lvl5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5pPr>
      <a:lvl6pPr marL="4572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6pPr>
      <a:lvl7pPr marL="9144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7pPr>
      <a:lvl8pPr marL="13716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8pPr>
      <a:lvl9pPr marL="18288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9pPr>
    </p:titleStyle>
    <p:body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gray">
          <a:xfrm>
            <a:off x="395536" y="526505"/>
            <a:ext cx="8353178"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t>Titelmasterformat durch Klicken bearbeiten</a:t>
            </a:r>
          </a:p>
        </p:txBody>
      </p:sp>
      <p:sp>
        <p:nvSpPr>
          <p:cNvPr id="1027" name="Rectangle 3"/>
          <p:cNvSpPr>
            <a:spLocks noGrp="1" noChangeArrowheads="1"/>
          </p:cNvSpPr>
          <p:nvPr>
            <p:ph type="body" idx="1"/>
          </p:nvPr>
        </p:nvSpPr>
        <p:spPr bwMode="gray">
          <a:xfrm>
            <a:off x="395536" y="1684338"/>
            <a:ext cx="8353178" cy="159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1035" name="Rectangle 11"/>
          <p:cNvSpPr>
            <a:spLocks noChangeArrowheads="1"/>
          </p:cNvSpPr>
          <p:nvPr/>
        </p:nvSpPr>
        <p:spPr bwMode="gray">
          <a:xfrm>
            <a:off x="0" y="0"/>
            <a:ext cx="2268538" cy="188913"/>
          </a:xfrm>
          <a:prstGeom prst="rect">
            <a:avLst/>
          </a:prstGeom>
          <a:solidFill>
            <a:schemeClr val="accent3"/>
          </a:solidFill>
          <a:ln w="9525">
            <a:noFill/>
            <a:miter lim="800000"/>
          </a:ln>
          <a:effectLst/>
        </p:spPr>
        <p:txBody>
          <a:bodyPr wrap="none" anchor="ctr"/>
          <a:lstStyle/>
          <a:p>
            <a:pPr>
              <a:defRPr/>
            </a:pPr>
            <a:endParaRPr lang="de-DE" dirty="0"/>
          </a:p>
        </p:txBody>
      </p:sp>
      <p:sp>
        <p:nvSpPr>
          <p:cNvPr id="1040" name="Rectangle 16"/>
          <p:cNvSpPr>
            <a:spLocks noChangeArrowheads="1"/>
          </p:cNvSpPr>
          <p:nvPr/>
        </p:nvSpPr>
        <p:spPr bwMode="gray">
          <a:xfrm>
            <a:off x="2268538" y="0"/>
            <a:ext cx="6875462" cy="188913"/>
          </a:xfrm>
          <a:prstGeom prst="rect">
            <a:avLst/>
          </a:prstGeom>
          <a:solidFill>
            <a:schemeClr val="bg1">
              <a:lumMod val="85000"/>
            </a:schemeClr>
          </a:solidFill>
          <a:ln w="9525">
            <a:noFill/>
            <a:miter lim="800000"/>
          </a:ln>
          <a:effectLst/>
        </p:spPr>
        <p:txBody>
          <a:bodyPr wrap="none" rIns="648000" anchor="ctr"/>
          <a:lstStyle/>
          <a:p>
            <a:pPr algn="r">
              <a:lnSpc>
                <a:spcPct val="100000"/>
              </a:lnSpc>
              <a:buClrTx/>
              <a:buFontTx/>
              <a:buNone/>
              <a:defRPr/>
            </a:pPr>
            <a:endParaRPr lang="de-DE" sz="800" dirty="0"/>
          </a:p>
        </p:txBody>
      </p:sp>
      <p:grpSp>
        <p:nvGrpSpPr>
          <p:cNvPr id="8" name="Group 20"/>
          <p:cNvGrpSpPr/>
          <p:nvPr/>
        </p:nvGrpSpPr>
        <p:grpSpPr>
          <a:xfrm>
            <a:off x="395288" y="1196975"/>
            <a:ext cx="8353425" cy="71438"/>
            <a:chOff x="249" y="845"/>
            <a:chExt cx="5262" cy="90"/>
          </a:xfrm>
        </p:grpSpPr>
        <p:sp>
          <p:nvSpPr>
            <p:cNvPr id="9" name="Rectangle 21"/>
            <p:cNvSpPr>
              <a:spLocks noChangeArrowheads="1"/>
            </p:cNvSpPr>
            <p:nvPr/>
          </p:nvSpPr>
          <p:spPr bwMode="gray">
            <a:xfrm>
              <a:off x="249" y="845"/>
              <a:ext cx="1483" cy="90"/>
            </a:xfrm>
            <a:prstGeom prst="rect">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0" name="Rectangle 22"/>
            <p:cNvSpPr>
              <a:spLocks noChangeArrowheads="1"/>
            </p:cNvSpPr>
            <p:nvPr/>
          </p:nvSpPr>
          <p:spPr bwMode="gray">
            <a:xfrm>
              <a:off x="1464" y="845"/>
              <a:ext cx="4047" cy="90"/>
            </a:xfrm>
            <a:prstGeom prst="rect">
              <a:avLst/>
            </a:pr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52000" anchor="ctr"/>
            <a:lstStyle/>
            <a:p>
              <a:pPr algn="r">
                <a:lnSpc>
                  <a:spcPct val="100000"/>
                </a:lnSpc>
                <a:buClrTx/>
                <a:buFontTx/>
                <a:buNone/>
              </a:pPr>
              <a:endParaRPr lang="de-DE" sz="800" dirty="0"/>
            </a:p>
          </p:txBody>
        </p:sp>
      </p:grpSp>
      <p:sp>
        <p:nvSpPr>
          <p:cNvPr id="11" name="Rechteck 10"/>
          <p:cNvSpPr/>
          <p:nvPr/>
        </p:nvSpPr>
        <p:spPr bwMode="auto">
          <a:xfrm rot="5400000">
            <a:off x="6869957" y="4383063"/>
            <a:ext cx="4140547" cy="144016"/>
          </a:xfrm>
          <a:prstGeom prst="rect">
            <a:avLst/>
          </a:prstGeom>
          <a:noFill/>
          <a:ln w="9525">
            <a:noFill/>
            <a:miter lim="800000"/>
          </a:ln>
          <a:effectLst/>
        </p:spPr>
        <p:txBody>
          <a:bodyPr vert="horz" wrap="none" lIns="0" tIns="0" rIns="0" bIns="0" numCol="1" anchor="ctr" anchorCtr="0" compatLnSpc="1">
            <a:prstTxWarp prst="textNoShape">
              <a:avLst/>
            </a:prstTxWarp>
          </a:bodyPr>
          <a:lstStyle/>
          <a:p>
            <a:pPr lvl="0" algn="r">
              <a:lnSpc>
                <a:spcPct val="100000"/>
              </a:lnSpc>
              <a:buClrTx/>
              <a:buFontTx/>
              <a:buNone/>
            </a:pPr>
            <a:r>
              <a:rPr lang="de-DE" sz="600" dirty="0"/>
              <a:t>Dermatologisches Alpenseminar </a:t>
            </a:r>
            <a:r>
              <a:rPr lang="de-DE" sz="600" dirty="0" err="1"/>
              <a:t>Grainau</a:t>
            </a:r>
            <a:r>
              <a:rPr lang="de-DE" sz="600" dirty="0"/>
              <a:t> 2022</a:t>
            </a:r>
            <a:r>
              <a:rPr lang="de-DE" sz="600" baseline="0" dirty="0"/>
              <a:t> </a:t>
            </a:r>
            <a:r>
              <a:rPr lang="de-DE" sz="600" dirty="0"/>
              <a:t> /</a:t>
            </a:r>
            <a:r>
              <a:rPr lang="de-DE" sz="600" baseline="0" dirty="0"/>
              <a:t> Prof. Dr. Brandenburg</a:t>
            </a:r>
            <a:r>
              <a:rPr lang="de-DE" sz="600" dirty="0"/>
              <a:t> Seite </a:t>
            </a:r>
            <a:fld id="{04DECB84-4D4C-4155-9DEB-7B0B3C0D8B08}" type="slidenum">
              <a:rPr lang="de-DE" sz="600" smtClean="0"/>
              <a:t>‹#›</a:t>
            </a:fld>
            <a:r>
              <a:rPr lang="de-DE" sz="600" dirty="0"/>
              <a:t> </a:t>
            </a:r>
          </a:p>
        </p:txBody>
      </p:sp>
    </p:spTree>
    <p:extLst>
      <p:ext uri="{BB962C8B-B14F-4D97-AF65-F5344CB8AC3E}">
        <p14:creationId xmlns:p14="http://schemas.microsoft.com/office/powerpoint/2010/main" val="393081451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ransition/>
  <p:txStyles>
    <p:title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a:ea typeface="Arial"/>
          <a:cs typeface="Arial"/>
        </a:defRPr>
      </a:lvl2pPr>
      <a:lvl3pPr algn="l" rtl="0" eaLnBrk="1" fontAlgn="base" hangingPunct="1">
        <a:lnSpc>
          <a:spcPct val="110000"/>
        </a:lnSpc>
        <a:spcBef>
          <a:spcPct val="0"/>
        </a:spcBef>
        <a:spcAft>
          <a:spcPct val="0"/>
        </a:spcAft>
        <a:defRPr sz="2700" b="1">
          <a:solidFill>
            <a:schemeClr val="tx2"/>
          </a:solidFill>
          <a:latin typeface="Arial"/>
          <a:ea typeface="Arial"/>
          <a:cs typeface="Arial"/>
        </a:defRPr>
      </a:lvl3pPr>
      <a:lvl4pPr algn="l" rtl="0" eaLnBrk="1" fontAlgn="base" hangingPunct="1">
        <a:lnSpc>
          <a:spcPct val="110000"/>
        </a:lnSpc>
        <a:spcBef>
          <a:spcPct val="0"/>
        </a:spcBef>
        <a:spcAft>
          <a:spcPct val="0"/>
        </a:spcAft>
        <a:defRPr sz="2700" b="1">
          <a:solidFill>
            <a:schemeClr val="tx2"/>
          </a:solidFill>
          <a:latin typeface="Arial"/>
          <a:ea typeface="Arial"/>
          <a:cs typeface="Arial"/>
        </a:defRPr>
      </a:lvl4pPr>
      <a:lvl5pPr algn="l" rtl="0" eaLnBrk="1" fontAlgn="base" hangingPunct="1">
        <a:lnSpc>
          <a:spcPct val="110000"/>
        </a:lnSpc>
        <a:spcBef>
          <a:spcPct val="0"/>
        </a:spcBef>
        <a:spcAft>
          <a:spcPct val="0"/>
        </a:spcAft>
        <a:defRPr sz="2700" b="1">
          <a:solidFill>
            <a:schemeClr val="tx2"/>
          </a:solidFill>
          <a:latin typeface="Arial"/>
          <a:ea typeface="Arial"/>
          <a:cs typeface="Arial"/>
        </a:defRPr>
      </a:lvl5pPr>
      <a:lvl6pPr marL="457200" algn="l" rtl="0" eaLnBrk="1" fontAlgn="base" hangingPunct="1">
        <a:lnSpc>
          <a:spcPct val="110000"/>
        </a:lnSpc>
        <a:spcBef>
          <a:spcPct val="0"/>
        </a:spcBef>
        <a:spcAft>
          <a:spcPct val="0"/>
        </a:spcAft>
        <a:defRPr sz="2700" b="1">
          <a:solidFill>
            <a:schemeClr val="tx2"/>
          </a:solidFill>
          <a:latin typeface="Arial"/>
          <a:ea typeface="Arial"/>
          <a:cs typeface="Arial"/>
        </a:defRPr>
      </a:lvl6pPr>
      <a:lvl7pPr marL="914400" algn="l" rtl="0" eaLnBrk="1" fontAlgn="base" hangingPunct="1">
        <a:lnSpc>
          <a:spcPct val="110000"/>
        </a:lnSpc>
        <a:spcBef>
          <a:spcPct val="0"/>
        </a:spcBef>
        <a:spcAft>
          <a:spcPct val="0"/>
        </a:spcAft>
        <a:defRPr sz="2700" b="1">
          <a:solidFill>
            <a:schemeClr val="tx2"/>
          </a:solidFill>
          <a:latin typeface="Arial"/>
          <a:ea typeface="Arial"/>
          <a:cs typeface="Arial"/>
        </a:defRPr>
      </a:lvl7pPr>
      <a:lvl8pPr marL="1371600" algn="l" rtl="0" eaLnBrk="1" fontAlgn="base" hangingPunct="1">
        <a:lnSpc>
          <a:spcPct val="110000"/>
        </a:lnSpc>
        <a:spcBef>
          <a:spcPct val="0"/>
        </a:spcBef>
        <a:spcAft>
          <a:spcPct val="0"/>
        </a:spcAft>
        <a:defRPr sz="2700" b="1">
          <a:solidFill>
            <a:schemeClr val="tx2"/>
          </a:solidFill>
          <a:latin typeface="Arial"/>
          <a:ea typeface="Arial"/>
          <a:cs typeface="Arial"/>
        </a:defRPr>
      </a:lvl8pPr>
      <a:lvl9pPr marL="1828800" algn="l" rtl="0" eaLnBrk="1" fontAlgn="base" hangingPunct="1">
        <a:lnSpc>
          <a:spcPct val="110000"/>
        </a:lnSpc>
        <a:spcBef>
          <a:spcPct val="0"/>
        </a:spcBef>
        <a:spcAft>
          <a:spcPct val="0"/>
        </a:spcAft>
        <a:defRPr sz="2700" b="1">
          <a:solidFill>
            <a:schemeClr val="tx2"/>
          </a:solidFill>
          <a:latin typeface="Arial"/>
          <a:ea typeface="Arial"/>
          <a:cs typeface="Arial"/>
        </a:defRPr>
      </a:lvl9pPr>
    </p:titleStyle>
    <p:body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a:buChar char="−"/>
        <a:tabLst>
          <a:tab pos="266700" algn="l"/>
        </a:tabLst>
        <a:defRPr sz="20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7.tmp"/><Relationship Id="rId5" Type="http://schemas.openxmlformats.org/officeDocument/2006/relationships/image" Target="../media/image16.tmp"/><Relationship Id="rId4" Type="http://schemas.openxmlformats.org/officeDocument/2006/relationships/image" Target="../media/image15.tm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hyperlink" Target="https://www.dguv.de/formtexte/aerzte/index.jsp" TargetMode="Externa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ctrTitle"/>
          </p:nvPr>
        </p:nvSpPr>
        <p:spPr>
          <a:xfrm>
            <a:off x="647700" y="596900"/>
            <a:ext cx="7848600" cy="1038225"/>
          </a:xfrm>
        </p:spPr>
        <p:txBody>
          <a:bodyPr/>
          <a:lstStyle/>
          <a:p>
            <a:pPr algn="ctr"/>
            <a:r>
              <a:rPr lang="de-DE" sz="1600" dirty="0"/>
              <a:t>Ärztliche Akademie für medizinische Fort- und Weiterbildung in NRW</a:t>
            </a:r>
            <a:br>
              <a:rPr lang="de-DE" sz="1600" dirty="0"/>
            </a:br>
            <a:r>
              <a:rPr lang="de-DE" sz="1600" dirty="0"/>
              <a:t>Sächsische Landesärztekammer</a:t>
            </a:r>
            <a:br>
              <a:rPr lang="de-DE" sz="2400" dirty="0"/>
            </a:br>
            <a:r>
              <a:rPr lang="de-DE" sz="1600" dirty="0"/>
              <a:t>Akademie für Ärztliche Fortbildung Rheinland-Pfalz</a:t>
            </a:r>
          </a:p>
        </p:txBody>
      </p:sp>
      <p:sp>
        <p:nvSpPr>
          <p:cNvPr id="9" name="Untertitel 2"/>
          <p:cNvSpPr>
            <a:spLocks noGrp="1"/>
          </p:cNvSpPr>
          <p:nvPr>
            <p:ph type="subTitle" idx="1"/>
          </p:nvPr>
        </p:nvSpPr>
        <p:spPr>
          <a:xfrm>
            <a:off x="647700" y="1682750"/>
            <a:ext cx="7848600" cy="1792735"/>
          </a:xfrm>
        </p:spPr>
        <p:txBody>
          <a:bodyPr/>
          <a:lstStyle/>
          <a:p>
            <a:pPr algn="ctr"/>
            <a:endParaRPr lang="de-DE" dirty="0"/>
          </a:p>
          <a:p>
            <a:pPr algn="ctr"/>
            <a:r>
              <a:rPr lang="de-DE" dirty="0"/>
              <a:t>Das Berufskrankheiten-Verfahren</a:t>
            </a:r>
          </a:p>
          <a:p>
            <a:pPr algn="ctr"/>
            <a:r>
              <a:rPr lang="de-DE" dirty="0"/>
              <a:t>in der gesetzlichen Unfallversicherung</a:t>
            </a:r>
            <a:br>
              <a:rPr lang="de-DE" dirty="0"/>
            </a:br>
            <a:endParaRPr lang="de-DE" dirty="0"/>
          </a:p>
        </p:txBody>
      </p:sp>
    </p:spTree>
    <p:extLst>
      <p:ext uri="{BB962C8B-B14F-4D97-AF65-F5344CB8AC3E}">
        <p14:creationId xmlns:p14="http://schemas.microsoft.com/office/powerpoint/2010/main" val="2787118563"/>
      </p:ext>
    </p:extLst>
  </p:cSld>
  <p:clrMapOvr>
    <a:masterClrMapping/>
  </p:clrMapOvr>
  <mc:AlternateContent xmlns:mc="http://schemas.openxmlformats.org/markup-compatibility/2006" xmlns:p14="http://schemas.microsoft.com/office/powerpoint/2010/main">
    <mc:Choice Requires="p14">
      <p:transition spd="slow" p14:dur="2000" advTm="67552"/>
    </mc:Choice>
    <mc:Fallback xmlns="">
      <p:transition spd="slow" advTm="6755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a:xfrm>
            <a:off x="395536" y="332195"/>
            <a:ext cx="8353178" cy="879385"/>
          </a:xfrm>
        </p:spPr>
        <p:txBody>
          <a:bodyPr/>
          <a:lstStyle/>
          <a:p>
            <a:r>
              <a:rPr lang="de-DE" sz="1800" dirty="0"/>
              <a:t>Vortrag „Das Berufskrankheiten-Verfahren“</a:t>
            </a:r>
            <a:br>
              <a:rPr lang="de-DE" sz="1800" dirty="0"/>
            </a:br>
            <a:r>
              <a:rPr lang="de-DE" sz="1800" b="1" dirty="0"/>
              <a:t>Inhalt</a:t>
            </a:r>
          </a:p>
        </p:txBody>
      </p:sp>
      <p:sp>
        <p:nvSpPr>
          <p:cNvPr id="5" name="Inhaltsplatzhalter 7"/>
          <p:cNvSpPr>
            <a:spLocks noGrp="1"/>
          </p:cNvSpPr>
          <p:nvPr>
            <p:ph idx="1"/>
          </p:nvPr>
        </p:nvSpPr>
        <p:spPr>
          <a:xfrm>
            <a:off x="395536" y="1567112"/>
            <a:ext cx="8392864" cy="4555093"/>
          </a:xfrm>
        </p:spPr>
        <p:txBody>
          <a:bodyPr/>
          <a:lstStyle/>
          <a:p>
            <a:pPr marL="541338" indent="-541338">
              <a:lnSpc>
                <a:spcPct val="100000"/>
              </a:lnSpc>
              <a:spcAft>
                <a:spcPts val="1200"/>
              </a:spcAft>
              <a:buFont typeface="+mj-lt"/>
              <a:buAutoNum type="arabicPeriod"/>
            </a:pPr>
            <a:r>
              <a:rPr lang="de-DE" sz="1800" dirty="0"/>
              <a:t>Was ist eine Berufskrankheit?</a:t>
            </a:r>
          </a:p>
          <a:p>
            <a:pPr marL="541338" indent="-541338">
              <a:lnSpc>
                <a:spcPct val="100000"/>
              </a:lnSpc>
              <a:spcAft>
                <a:spcPts val="1200"/>
              </a:spcAft>
              <a:buFont typeface="+mj-lt"/>
              <a:buAutoNum type="arabicPeriod"/>
            </a:pPr>
            <a:r>
              <a:rPr lang="de-DE" sz="1800" dirty="0"/>
              <a:t>Einleitung eines Berufskrankheiten-Verfahrens</a:t>
            </a:r>
            <a:br>
              <a:rPr lang="de-DE" sz="1800" dirty="0"/>
            </a:br>
            <a:r>
              <a:rPr lang="de-DE" sz="1800" dirty="0"/>
              <a:t>– Die Berufskrankheiten-Anzeige</a:t>
            </a:r>
          </a:p>
          <a:p>
            <a:pPr marL="541338" indent="-541338">
              <a:lnSpc>
                <a:spcPct val="100000"/>
              </a:lnSpc>
              <a:spcAft>
                <a:spcPts val="1200"/>
              </a:spcAft>
              <a:buFont typeface="+mj-lt"/>
              <a:buAutoNum type="arabicPeriod"/>
            </a:pPr>
            <a:r>
              <a:rPr lang="de-DE" sz="1800" dirty="0"/>
              <a:t>Ermittlungen im Berufskrankheiten-Verfahren</a:t>
            </a:r>
          </a:p>
          <a:p>
            <a:pPr marL="541338" indent="-541338">
              <a:lnSpc>
                <a:spcPct val="100000"/>
              </a:lnSpc>
              <a:spcAft>
                <a:spcPts val="1200"/>
              </a:spcAft>
              <a:buFont typeface="+mj-lt"/>
              <a:buAutoNum type="arabicPeriod"/>
            </a:pPr>
            <a:r>
              <a:rPr lang="de-DE" sz="1800" dirty="0"/>
              <a:t>Prüfung der Kausalität</a:t>
            </a:r>
          </a:p>
          <a:p>
            <a:pPr marL="541338" indent="-541338">
              <a:lnSpc>
                <a:spcPct val="100000"/>
              </a:lnSpc>
              <a:spcAft>
                <a:spcPts val="1200"/>
              </a:spcAft>
              <a:buFont typeface="+mj-lt"/>
              <a:buAutoNum type="arabicPeriod"/>
            </a:pPr>
            <a:r>
              <a:rPr lang="de-DE" sz="1800" dirty="0"/>
              <a:t>Begutachtung</a:t>
            </a:r>
          </a:p>
          <a:p>
            <a:pPr marL="541338" indent="-541338">
              <a:lnSpc>
                <a:spcPct val="100000"/>
              </a:lnSpc>
              <a:spcAft>
                <a:spcPts val="1200"/>
              </a:spcAft>
              <a:buFont typeface="+mj-lt"/>
              <a:buAutoNum type="arabicPeriod"/>
            </a:pPr>
            <a:r>
              <a:rPr lang="de-DE" sz="1800" dirty="0"/>
              <a:t>Bewertung der Ermittlungsergebnisse </a:t>
            </a:r>
            <a:br>
              <a:rPr lang="de-DE" sz="1800" dirty="0"/>
            </a:br>
            <a:r>
              <a:rPr lang="de-DE" sz="1800" dirty="0"/>
              <a:t>– Abschluss des Verfahrens</a:t>
            </a:r>
          </a:p>
          <a:p>
            <a:pPr marL="541338" indent="-541338">
              <a:lnSpc>
                <a:spcPct val="100000"/>
              </a:lnSpc>
              <a:spcAft>
                <a:spcPts val="1200"/>
              </a:spcAft>
              <a:buFont typeface="+mj-lt"/>
              <a:buAutoNum type="arabicPeriod"/>
            </a:pPr>
            <a:r>
              <a:rPr lang="de-DE" sz="1800" dirty="0"/>
              <a:t>Individualprävention </a:t>
            </a:r>
          </a:p>
          <a:p>
            <a:pPr marL="541338" indent="-541338">
              <a:lnSpc>
                <a:spcPct val="100000"/>
              </a:lnSpc>
              <a:spcAft>
                <a:spcPts val="1200"/>
              </a:spcAft>
              <a:buFont typeface="+mj-lt"/>
              <a:buAutoNum type="arabicPeriod"/>
            </a:pPr>
            <a:r>
              <a:rPr lang="de-DE" sz="1800" dirty="0"/>
              <a:t>Gesetzliche Unfallversicherung </a:t>
            </a:r>
            <a:br>
              <a:rPr lang="de-DE" sz="1800" dirty="0"/>
            </a:br>
            <a:r>
              <a:rPr lang="de-DE" sz="1800" dirty="0"/>
              <a:t>– Leistungen nach Anerkennung einer Berufskrankheit</a:t>
            </a:r>
          </a:p>
          <a:p>
            <a:pPr marL="541338" indent="-541338">
              <a:lnSpc>
                <a:spcPct val="100000"/>
              </a:lnSpc>
              <a:spcAft>
                <a:spcPts val="1200"/>
              </a:spcAft>
              <a:buFont typeface="+mj-lt"/>
              <a:buAutoNum type="arabicPeriod"/>
            </a:pPr>
            <a:r>
              <a:rPr lang="de-DE" sz="1800" dirty="0"/>
              <a:t>Empfehlungen zu neuen Berufskrankheiten</a:t>
            </a:r>
          </a:p>
        </p:txBody>
      </p:sp>
    </p:spTree>
    <p:extLst>
      <p:ext uri="{BB962C8B-B14F-4D97-AF65-F5344CB8AC3E}">
        <p14:creationId xmlns:p14="http://schemas.microsoft.com/office/powerpoint/2010/main" val="2545107324"/>
      </p:ext>
    </p:extLst>
  </p:cSld>
  <p:clrMapOvr>
    <a:masterClrMapping/>
  </p:clrMapOvr>
  <mc:AlternateContent xmlns:mc="http://schemas.openxmlformats.org/markup-compatibility/2006" xmlns:p14="http://schemas.microsoft.com/office/powerpoint/2010/main">
    <mc:Choice Requires="p14">
      <p:transition spd="slow" p14:dur="2000" advTm="40994"/>
    </mc:Choice>
    <mc:Fallback xmlns="">
      <p:transition spd="slow" advTm="4099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234" name="Rectangle 2"/>
          <p:cNvSpPr>
            <a:spLocks noChangeArrowheads="1"/>
          </p:cNvSpPr>
          <p:nvPr/>
        </p:nvSpPr>
        <p:spPr bwMode="auto">
          <a:xfrm>
            <a:off x="6416675" y="3311525"/>
            <a:ext cx="2409825" cy="1704975"/>
          </a:xfrm>
          <a:prstGeom prst="rect">
            <a:avLst/>
          </a:prstGeom>
          <a:solidFill>
            <a:schemeClr val="bg1"/>
          </a:solidFill>
          <a:ln w="9525">
            <a:solidFill>
              <a:schemeClr val="bg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375235" name="Rectangle 3"/>
          <p:cNvSpPr>
            <a:spLocks noChangeArrowheads="1"/>
          </p:cNvSpPr>
          <p:nvPr/>
        </p:nvSpPr>
        <p:spPr bwMode="auto">
          <a:xfrm>
            <a:off x="6410325" y="1571625"/>
            <a:ext cx="2409825" cy="1543050"/>
          </a:xfrm>
          <a:prstGeom prst="rect">
            <a:avLst/>
          </a:prstGeom>
          <a:solidFill>
            <a:schemeClr val="bg1"/>
          </a:solidFill>
          <a:ln w="9525">
            <a:solidFill>
              <a:schemeClr val="bg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375236" name="Text Box 4"/>
          <p:cNvSpPr txBox="1">
            <a:spLocks noChangeArrowheads="1"/>
          </p:cNvSpPr>
          <p:nvPr/>
        </p:nvSpPr>
        <p:spPr bwMode="auto">
          <a:xfrm>
            <a:off x="215900" y="1502334"/>
            <a:ext cx="87788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marL="361950" indent="-361950" algn="l">
              <a:spcBef>
                <a:spcPct val="50000"/>
              </a:spcBef>
              <a:buClr>
                <a:schemeClr val="accent1"/>
              </a:buClr>
              <a:buFont typeface="Wingdings" pitchFamily="2" charset="2"/>
              <a:buChar char="l"/>
              <a:tabLst>
                <a:tab pos="762000" algn="l"/>
                <a:tab pos="2197100" algn="l"/>
                <a:tab pos="3810000" algn="l"/>
              </a:tabLst>
              <a:defRPr sz="2300" b="1"/>
            </a:lvl1pPr>
            <a:lvl2pPr marL="895350" indent="-354013" algn="l">
              <a:tabLst>
                <a:tab pos="762000" algn="l"/>
                <a:tab pos="2197100" algn="l"/>
                <a:tab pos="3810000" algn="l"/>
              </a:tabLst>
            </a:lvl2pPr>
            <a:lvl3pPr marL="1444625" indent="-342900" algn="l">
              <a:tabLst>
                <a:tab pos="762000" algn="l"/>
                <a:tab pos="2197100" algn="l"/>
                <a:tab pos="3810000" algn="l"/>
              </a:tabLst>
            </a:lvl3pPr>
            <a:lvl4pPr marL="1624013" algn="l">
              <a:tabLst>
                <a:tab pos="762000" algn="l"/>
                <a:tab pos="2197100" algn="l"/>
                <a:tab pos="3810000" algn="l"/>
              </a:tabLst>
            </a:lvl4pPr>
            <a:lvl5pPr marL="2197100" indent="-368300" algn="l">
              <a:tabLst>
                <a:tab pos="762000" algn="l"/>
                <a:tab pos="2197100" algn="l"/>
                <a:tab pos="3810000" algn="l"/>
              </a:tabLst>
            </a:lvl5pPr>
            <a:lvl6pPr marL="2654300" indent="-368300" fontAlgn="base">
              <a:spcBef>
                <a:spcPct val="0"/>
              </a:spcBef>
              <a:spcAft>
                <a:spcPct val="0"/>
              </a:spcAft>
              <a:tabLst>
                <a:tab pos="762000" algn="l"/>
                <a:tab pos="2197100" algn="l"/>
                <a:tab pos="3810000" algn="l"/>
              </a:tabLst>
            </a:lvl6pPr>
            <a:lvl7pPr marL="3111500" indent="-368300" fontAlgn="base">
              <a:spcBef>
                <a:spcPct val="0"/>
              </a:spcBef>
              <a:spcAft>
                <a:spcPct val="0"/>
              </a:spcAft>
              <a:tabLst>
                <a:tab pos="762000" algn="l"/>
                <a:tab pos="2197100" algn="l"/>
                <a:tab pos="3810000" algn="l"/>
              </a:tabLst>
            </a:lvl7pPr>
            <a:lvl8pPr marL="3568700" indent="-368300" fontAlgn="base">
              <a:spcBef>
                <a:spcPct val="0"/>
              </a:spcBef>
              <a:spcAft>
                <a:spcPct val="0"/>
              </a:spcAft>
              <a:tabLst>
                <a:tab pos="762000" algn="l"/>
                <a:tab pos="2197100" algn="l"/>
                <a:tab pos="3810000" algn="l"/>
              </a:tabLst>
            </a:lvl8pPr>
            <a:lvl9pPr marL="4025900" indent="-368300" fontAlgn="base">
              <a:spcBef>
                <a:spcPct val="0"/>
              </a:spcBef>
              <a:spcAft>
                <a:spcPct val="0"/>
              </a:spcAft>
              <a:tabLst>
                <a:tab pos="762000" algn="l"/>
                <a:tab pos="2197100" algn="l"/>
                <a:tab pos="3810000" algn="l"/>
              </a:tabLst>
            </a:lvl9pPr>
          </a:lstStyle>
          <a:p>
            <a:pPr marL="0" indent="0">
              <a:buNone/>
            </a:pPr>
            <a:r>
              <a:rPr lang="de-DE" altLang="de-DE" sz="2000" dirty="0"/>
              <a:t>Versicherungsfall - Leistungsfall:</a:t>
            </a:r>
          </a:p>
        </p:txBody>
      </p:sp>
      <p:sp>
        <p:nvSpPr>
          <p:cNvPr id="1375238" name="Text Box 6"/>
          <p:cNvSpPr txBox="1">
            <a:spLocks noChangeArrowheads="1"/>
          </p:cNvSpPr>
          <p:nvPr/>
        </p:nvSpPr>
        <p:spPr bwMode="auto">
          <a:xfrm>
            <a:off x="323850" y="3190875"/>
            <a:ext cx="2733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a:t>Versicherungsfälle,     ggf. leistungsauslösend</a:t>
            </a:r>
          </a:p>
        </p:txBody>
      </p:sp>
      <p:sp>
        <p:nvSpPr>
          <p:cNvPr id="1375239" name="Text Box 7"/>
          <p:cNvSpPr txBox="1">
            <a:spLocks noChangeArrowheads="1"/>
          </p:cNvSpPr>
          <p:nvPr/>
        </p:nvSpPr>
        <p:spPr bwMode="auto">
          <a:xfrm>
            <a:off x="3676650" y="2714625"/>
            <a:ext cx="146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a:t>Arbeitsunfall</a:t>
            </a:r>
          </a:p>
        </p:txBody>
      </p:sp>
      <p:sp>
        <p:nvSpPr>
          <p:cNvPr id="1375240" name="Text Box 8"/>
          <p:cNvSpPr txBox="1">
            <a:spLocks noChangeArrowheads="1"/>
          </p:cNvSpPr>
          <p:nvPr/>
        </p:nvSpPr>
        <p:spPr bwMode="auto">
          <a:xfrm>
            <a:off x="3676649" y="3987800"/>
            <a:ext cx="1789312" cy="366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altLang="de-DE" dirty="0"/>
              <a:t>Berufskrankheit</a:t>
            </a:r>
          </a:p>
        </p:txBody>
      </p:sp>
      <p:pic>
        <p:nvPicPr>
          <p:cNvPr id="1375241"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83038" y="4749361"/>
            <a:ext cx="1244600" cy="83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75242" name="Text Box 10"/>
          <p:cNvSpPr txBox="1">
            <a:spLocks noChangeArrowheads="1"/>
          </p:cNvSpPr>
          <p:nvPr/>
        </p:nvSpPr>
        <p:spPr bwMode="auto">
          <a:xfrm>
            <a:off x="6369050" y="1711325"/>
            <a:ext cx="25241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a:t>versicherte Tätigkeit</a:t>
            </a:r>
          </a:p>
        </p:txBody>
      </p:sp>
      <p:pic>
        <p:nvPicPr>
          <p:cNvPr id="1375243" name="Picture 1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84963" y="2085975"/>
            <a:ext cx="1903412"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75244" name="Text Box 12"/>
          <p:cNvSpPr txBox="1">
            <a:spLocks noChangeArrowheads="1"/>
          </p:cNvSpPr>
          <p:nvPr/>
        </p:nvSpPr>
        <p:spPr bwMode="auto">
          <a:xfrm>
            <a:off x="6365875" y="3336925"/>
            <a:ext cx="25241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a:t>Weg zu und von der versicherten Tätigkeit</a:t>
            </a:r>
          </a:p>
        </p:txBody>
      </p:sp>
      <p:pic>
        <p:nvPicPr>
          <p:cNvPr id="1375245" name="Picture 1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032625" y="3971925"/>
            <a:ext cx="1428750"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75246" name="Text Box 14"/>
          <p:cNvSpPr txBox="1">
            <a:spLocks noChangeArrowheads="1"/>
          </p:cNvSpPr>
          <p:nvPr/>
        </p:nvSpPr>
        <p:spPr bwMode="auto">
          <a:xfrm>
            <a:off x="330200" y="5530850"/>
            <a:ext cx="2736409" cy="64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a:t>Sog. „Kleiner Versicherungsfall“</a:t>
            </a:r>
          </a:p>
        </p:txBody>
      </p:sp>
      <p:sp>
        <p:nvSpPr>
          <p:cNvPr id="1375247" name="Text Box 15"/>
          <p:cNvSpPr txBox="1">
            <a:spLocks noChangeArrowheads="1"/>
          </p:cNvSpPr>
          <p:nvPr/>
        </p:nvSpPr>
        <p:spPr bwMode="auto">
          <a:xfrm>
            <a:off x="3546475" y="5670550"/>
            <a:ext cx="4042639" cy="366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a:t>„drohende Berufskrankheit“, § 3 BKV</a:t>
            </a:r>
          </a:p>
        </p:txBody>
      </p:sp>
      <p:cxnSp>
        <p:nvCxnSpPr>
          <p:cNvPr id="1375248" name="AutoShape 16"/>
          <p:cNvCxnSpPr>
            <a:cxnSpLocks noChangeShapeType="1"/>
            <a:stCxn id="1375238" idx="3"/>
            <a:endCxn id="1375239" idx="1"/>
          </p:cNvCxnSpPr>
          <p:nvPr/>
        </p:nvCxnSpPr>
        <p:spPr bwMode="auto">
          <a:xfrm flipV="1">
            <a:off x="3057525" y="2898775"/>
            <a:ext cx="619125" cy="612775"/>
          </a:xfrm>
          <a:prstGeom prst="bentConnector3">
            <a:avLst>
              <a:gd name="adj1" fmla="val 50000"/>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75249" name="AutoShape 17"/>
          <p:cNvCxnSpPr>
            <a:cxnSpLocks noChangeShapeType="1"/>
            <a:stCxn id="1375238" idx="3"/>
            <a:endCxn id="1375240" idx="1"/>
          </p:cNvCxnSpPr>
          <p:nvPr/>
        </p:nvCxnSpPr>
        <p:spPr bwMode="auto">
          <a:xfrm>
            <a:off x="3057525" y="3511550"/>
            <a:ext cx="619124" cy="659313"/>
          </a:xfrm>
          <a:prstGeom prst="bentConnector3">
            <a:avLst>
              <a:gd name="adj1" fmla="val 50000"/>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75250" name="AutoShape 18"/>
          <p:cNvCxnSpPr>
            <a:cxnSpLocks noChangeShapeType="1"/>
            <a:stCxn id="1375239" idx="3"/>
            <a:endCxn id="1375235" idx="1"/>
          </p:cNvCxnSpPr>
          <p:nvPr/>
        </p:nvCxnSpPr>
        <p:spPr bwMode="auto">
          <a:xfrm flipV="1">
            <a:off x="5143500" y="2343150"/>
            <a:ext cx="1266825" cy="555625"/>
          </a:xfrm>
          <a:prstGeom prst="bentConnector3">
            <a:avLst>
              <a:gd name="adj1" fmla="val 50000"/>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75251" name="AutoShape 19"/>
          <p:cNvCxnSpPr>
            <a:cxnSpLocks noChangeShapeType="1"/>
            <a:stCxn id="1375239" idx="3"/>
            <a:endCxn id="1375234" idx="1"/>
          </p:cNvCxnSpPr>
          <p:nvPr/>
        </p:nvCxnSpPr>
        <p:spPr bwMode="auto">
          <a:xfrm>
            <a:off x="5143500" y="2898775"/>
            <a:ext cx="1273175" cy="1265238"/>
          </a:xfrm>
          <a:prstGeom prst="bentConnector3">
            <a:avLst>
              <a:gd name="adj1" fmla="val 50000"/>
            </a:avLst>
          </a:prstGeom>
          <a:noFill/>
          <a:ln w="9525">
            <a:solidFill>
              <a:schemeClr val="tx1"/>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75252" name="AutoShape 20"/>
          <p:cNvCxnSpPr>
            <a:cxnSpLocks noChangeShapeType="1"/>
            <a:stCxn id="1375246" idx="3"/>
            <a:endCxn id="1375247" idx="1"/>
          </p:cNvCxnSpPr>
          <p:nvPr/>
        </p:nvCxnSpPr>
        <p:spPr bwMode="auto">
          <a:xfrm>
            <a:off x="3066609" y="5851210"/>
            <a:ext cx="479866" cy="2403"/>
          </a:xfrm>
          <a:prstGeom prst="straightConnector1">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Rectangle 5" descr="Headline, Arial bold, 28 pt&#10;zweizeilig möglich"/>
          <p:cNvSpPr>
            <a:spLocks noChangeArrowheads="1"/>
          </p:cNvSpPr>
          <p:nvPr/>
        </p:nvSpPr>
        <p:spPr bwMode="auto">
          <a:xfrm>
            <a:off x="419248" y="345447"/>
            <a:ext cx="8456109" cy="823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700" b="1">
                <a:solidFill>
                  <a:schemeClr val="tx2"/>
                </a:solidFill>
                <a:latin typeface="Arial" pitchFamily="34" charset="0"/>
              </a:defRPr>
            </a:lvl1pPr>
            <a:lvl2pPr>
              <a:defRPr sz="2700" b="1">
                <a:solidFill>
                  <a:schemeClr val="tx2"/>
                </a:solidFill>
                <a:latin typeface="Arial" pitchFamily="34" charset="0"/>
              </a:defRPr>
            </a:lvl2pPr>
            <a:lvl3pPr>
              <a:defRPr sz="2700" b="1">
                <a:solidFill>
                  <a:schemeClr val="tx2"/>
                </a:solidFill>
                <a:latin typeface="Arial" pitchFamily="34" charset="0"/>
              </a:defRPr>
            </a:lvl3pPr>
            <a:lvl4pPr>
              <a:defRPr sz="2700" b="1">
                <a:solidFill>
                  <a:schemeClr val="tx2"/>
                </a:solidFill>
                <a:latin typeface="Arial" pitchFamily="34" charset="0"/>
              </a:defRPr>
            </a:lvl4pPr>
            <a:lvl5pPr>
              <a:defRPr sz="2700" b="1">
                <a:solidFill>
                  <a:schemeClr val="tx2"/>
                </a:solidFill>
                <a:latin typeface="Arial" pitchFamily="34" charset="0"/>
              </a:defRPr>
            </a:lvl5pPr>
            <a:lvl6pPr marL="457200" algn="ctr" fontAlgn="base">
              <a:spcBef>
                <a:spcPct val="0"/>
              </a:spcBef>
              <a:spcAft>
                <a:spcPct val="0"/>
              </a:spcAft>
              <a:defRPr sz="2700" b="1">
                <a:solidFill>
                  <a:schemeClr val="tx2"/>
                </a:solidFill>
                <a:latin typeface="Arial" pitchFamily="34" charset="0"/>
              </a:defRPr>
            </a:lvl6pPr>
            <a:lvl7pPr marL="914400" algn="ctr" fontAlgn="base">
              <a:spcBef>
                <a:spcPct val="0"/>
              </a:spcBef>
              <a:spcAft>
                <a:spcPct val="0"/>
              </a:spcAft>
              <a:defRPr sz="2700" b="1">
                <a:solidFill>
                  <a:schemeClr val="tx2"/>
                </a:solidFill>
                <a:latin typeface="Arial" pitchFamily="34" charset="0"/>
              </a:defRPr>
            </a:lvl7pPr>
            <a:lvl8pPr marL="1371600" algn="ctr" fontAlgn="base">
              <a:spcBef>
                <a:spcPct val="0"/>
              </a:spcBef>
              <a:spcAft>
                <a:spcPct val="0"/>
              </a:spcAft>
              <a:defRPr sz="2700" b="1">
                <a:solidFill>
                  <a:schemeClr val="tx2"/>
                </a:solidFill>
                <a:latin typeface="Arial" pitchFamily="34" charset="0"/>
              </a:defRPr>
            </a:lvl8pPr>
            <a:lvl9pPr marL="1828800" algn="ctr" fontAlgn="base">
              <a:spcBef>
                <a:spcPct val="0"/>
              </a:spcBef>
              <a:spcAft>
                <a:spcPct val="0"/>
              </a:spcAft>
              <a:defRPr sz="2700" b="1">
                <a:solidFill>
                  <a:schemeClr val="tx2"/>
                </a:solidFill>
                <a:latin typeface="Arial" pitchFamily="34" charset="0"/>
              </a:defRPr>
            </a:lvl9pPr>
          </a:lstStyle>
          <a:p>
            <a:pPr algn="l"/>
            <a:r>
              <a:rPr lang="de-DE" altLang="de-DE" sz="1800" b="0" dirty="0"/>
              <a:t>Medizinische Begutachtung für Pneumologen – Grundseminar</a:t>
            </a:r>
          </a:p>
          <a:p>
            <a:pPr marL="442913" indent="-442913" algn="l"/>
            <a:r>
              <a:rPr lang="de-DE" altLang="de-DE" sz="1800" dirty="0"/>
              <a:t>I.	Gesetzlichen Unfallversicherung – kurze Einführung</a:t>
            </a:r>
          </a:p>
          <a:p>
            <a:pPr marL="360363" indent="-360363" algn="l"/>
            <a:endParaRPr lang="de-DE" altLang="de-DE" sz="1800" dirty="0"/>
          </a:p>
        </p:txBody>
      </p:sp>
    </p:spTree>
    <p:extLst>
      <p:ext uri="{BB962C8B-B14F-4D97-AF65-F5344CB8AC3E}">
        <p14:creationId xmlns:p14="http://schemas.microsoft.com/office/powerpoint/2010/main" val="1522177420"/>
      </p:ext>
    </p:extLst>
  </p:cSld>
  <p:clrMapOvr>
    <a:masterClrMapping/>
  </p:clrMapOvr>
  <mc:AlternateContent xmlns:mc="http://schemas.openxmlformats.org/markup-compatibility/2006" xmlns:p14="http://schemas.microsoft.com/office/powerpoint/2010/main">
    <mc:Choice Requires="p14">
      <p:transition spd="slow" p14:dur="2000" advTm="106176"/>
    </mc:Choice>
    <mc:Fallback xmlns="">
      <p:transition spd="slow" advTm="10617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13"/>
          <p:cNvSpPr>
            <a:spLocks noChangeArrowheads="1"/>
          </p:cNvSpPr>
          <p:nvPr/>
        </p:nvSpPr>
        <p:spPr bwMode="auto">
          <a:xfrm>
            <a:off x="7380288" y="6021388"/>
            <a:ext cx="1223962" cy="5762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9460" name="AutoShape 2"/>
          <p:cNvSpPr>
            <a:spLocks noChangeArrowheads="1"/>
          </p:cNvSpPr>
          <p:nvPr/>
        </p:nvSpPr>
        <p:spPr bwMode="auto">
          <a:xfrm rot="10800000">
            <a:off x="3257550" y="4179888"/>
            <a:ext cx="5140325" cy="2138362"/>
          </a:xfrm>
          <a:prstGeom prst="homePlate">
            <a:avLst>
              <a:gd name="adj" fmla="val 60097"/>
            </a:avLst>
          </a:prstGeom>
          <a:solidFill>
            <a:srgbClr val="99CCFF">
              <a:alpha val="50195"/>
            </a:srgbClr>
          </a:solidFill>
          <a:ln w="285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dirty="0"/>
          </a:p>
        </p:txBody>
      </p:sp>
      <p:sp>
        <p:nvSpPr>
          <p:cNvPr id="19461" name="Cloud"/>
          <p:cNvSpPr>
            <a:spLocks noChangeAspect="1" noEditPoints="1" noChangeArrowheads="1"/>
          </p:cNvSpPr>
          <p:nvPr/>
        </p:nvSpPr>
        <p:spPr bwMode="auto">
          <a:xfrm>
            <a:off x="390525" y="4164013"/>
            <a:ext cx="2743200" cy="2054225"/>
          </a:xfrm>
          <a:custGeom>
            <a:avLst/>
            <a:gdLst>
              <a:gd name="T0" fmla="*/ 137241661 w 21600"/>
              <a:gd name="T1" fmla="*/ 2147483647 h 21600"/>
              <a:gd name="T2" fmla="*/ 2147483647 w 21600"/>
              <a:gd name="T3" fmla="*/ 2147483647 h 21600"/>
              <a:gd name="T4" fmla="*/ 2147483647 w 21600"/>
              <a:gd name="T5" fmla="*/ 2147483647 h 21600"/>
              <a:gd name="T6" fmla="*/ 2147483647 w 21600"/>
              <a:gd name="T7" fmla="*/ 106230432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00FF"/>
          </a:solidFill>
          <a:ln w="9525">
            <a:solidFill>
              <a:srgbClr val="000000"/>
            </a:solidFill>
            <a:miter lim="800000"/>
          </a:ln>
          <a:effectLst>
            <a:outerShdw dist="107763" dir="2700000" algn="ctr" rotWithShape="0">
              <a:srgbClr val="808080"/>
            </a:outerShdw>
          </a:effectLst>
        </p:spPr>
        <p:txBody>
          <a:bodyPr/>
          <a:lstStyle/>
          <a:p>
            <a:endParaRPr lang="de-DE" dirty="0"/>
          </a:p>
        </p:txBody>
      </p:sp>
      <p:pic>
        <p:nvPicPr>
          <p:cNvPr id="19462" name="Picture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5600" y="2219325"/>
            <a:ext cx="2794000" cy="148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3" name="Text Box 7"/>
          <p:cNvSpPr txBox="1">
            <a:spLocks noChangeArrowheads="1"/>
          </p:cNvSpPr>
          <p:nvPr/>
        </p:nvSpPr>
        <p:spPr bwMode="auto">
          <a:xfrm>
            <a:off x="3406775" y="2263775"/>
            <a:ext cx="5108575" cy="924420"/>
          </a:xfrm>
          <a:prstGeom prst="rect">
            <a:avLst/>
          </a:prstGeom>
          <a:solidFill>
            <a:schemeClr val="accent1">
              <a:lumMod val="20000"/>
              <a:lumOff val="80000"/>
            </a:schemeClr>
          </a:solidFill>
          <a:ln>
            <a:noFill/>
          </a:ln>
          <a:effectLst/>
        </p:spPr>
        <p:txBody>
          <a:bodyPr lIns="18000" rIns="18000" bIns="46800">
            <a:spAutoFit/>
          </a:bodyPr>
          <a:lstStyle>
            <a:lvl1pPr eaLnBrk="0" hangingPunct="0">
              <a:tabLst>
                <a:tab pos="571500" algn="l"/>
              </a:tabLst>
              <a:defRPr>
                <a:solidFill>
                  <a:schemeClr val="tx1"/>
                </a:solidFill>
                <a:latin typeface="Arial"/>
                <a:cs typeface="Arial"/>
              </a:defRPr>
            </a:lvl1pPr>
            <a:lvl2pPr marL="742950" indent="-285750" eaLnBrk="0" hangingPunct="0">
              <a:tabLst>
                <a:tab pos="571500" algn="l"/>
              </a:tabLst>
              <a:defRPr>
                <a:solidFill>
                  <a:schemeClr val="tx1"/>
                </a:solidFill>
                <a:latin typeface="Arial"/>
                <a:cs typeface="Arial"/>
              </a:defRPr>
            </a:lvl2pPr>
            <a:lvl3pPr marL="1143000" indent="-228600" eaLnBrk="0" hangingPunct="0">
              <a:tabLst>
                <a:tab pos="571500" algn="l"/>
              </a:tabLst>
              <a:defRPr>
                <a:solidFill>
                  <a:schemeClr val="tx1"/>
                </a:solidFill>
                <a:latin typeface="Arial"/>
                <a:cs typeface="Arial"/>
              </a:defRPr>
            </a:lvl3pPr>
            <a:lvl4pPr marL="1600200" indent="-228600" eaLnBrk="0" hangingPunct="0">
              <a:tabLst>
                <a:tab pos="571500" algn="l"/>
              </a:tabLst>
              <a:defRPr>
                <a:solidFill>
                  <a:schemeClr val="tx1"/>
                </a:solidFill>
                <a:latin typeface="Arial"/>
                <a:cs typeface="Arial"/>
              </a:defRPr>
            </a:lvl4pPr>
            <a:lvl5pPr marL="2057400" indent="-228600" eaLnBrk="0" hangingPunct="0">
              <a:tabLst>
                <a:tab pos="571500" algn="l"/>
              </a:tabLst>
              <a:defRPr>
                <a:solidFill>
                  <a:schemeClr val="tx1"/>
                </a:solidFill>
                <a:latin typeface="Arial"/>
                <a:cs typeface="Arial"/>
              </a:defRPr>
            </a:lvl5pPr>
            <a:lvl6pPr marL="2514600" indent="-228600" eaLnBrk="0" fontAlgn="base" hangingPunct="0">
              <a:spcBef>
                <a:spcPct val="0"/>
              </a:spcBef>
              <a:spcAft>
                <a:spcPct val="0"/>
              </a:spcAft>
              <a:tabLst>
                <a:tab pos="571500" algn="l"/>
              </a:tabLst>
              <a:defRPr>
                <a:solidFill>
                  <a:schemeClr val="tx1"/>
                </a:solidFill>
                <a:latin typeface="Arial"/>
                <a:cs typeface="Arial"/>
              </a:defRPr>
            </a:lvl6pPr>
            <a:lvl7pPr marL="2971800" indent="-228600" eaLnBrk="0" fontAlgn="base" hangingPunct="0">
              <a:spcBef>
                <a:spcPct val="0"/>
              </a:spcBef>
              <a:spcAft>
                <a:spcPct val="0"/>
              </a:spcAft>
              <a:tabLst>
                <a:tab pos="571500" algn="l"/>
              </a:tabLst>
              <a:defRPr>
                <a:solidFill>
                  <a:schemeClr val="tx1"/>
                </a:solidFill>
                <a:latin typeface="Arial"/>
                <a:cs typeface="Arial"/>
              </a:defRPr>
            </a:lvl7pPr>
            <a:lvl8pPr marL="3429000" indent="-228600" eaLnBrk="0" fontAlgn="base" hangingPunct="0">
              <a:spcBef>
                <a:spcPct val="0"/>
              </a:spcBef>
              <a:spcAft>
                <a:spcPct val="0"/>
              </a:spcAft>
              <a:tabLst>
                <a:tab pos="571500" algn="l"/>
              </a:tabLst>
              <a:defRPr>
                <a:solidFill>
                  <a:schemeClr val="tx1"/>
                </a:solidFill>
                <a:latin typeface="Arial"/>
                <a:cs typeface="Arial"/>
              </a:defRPr>
            </a:lvl8pPr>
            <a:lvl9pPr marL="3886200" indent="-228600" eaLnBrk="0" fontAlgn="base" hangingPunct="0">
              <a:spcBef>
                <a:spcPct val="0"/>
              </a:spcBef>
              <a:spcAft>
                <a:spcPct val="0"/>
              </a:spcAft>
              <a:tabLst>
                <a:tab pos="571500" algn="l"/>
              </a:tabLst>
              <a:defRPr>
                <a:solidFill>
                  <a:schemeClr val="tx1"/>
                </a:solidFill>
                <a:latin typeface="Arial"/>
                <a:cs typeface="Arial"/>
              </a:defRPr>
            </a:lvl9pPr>
          </a:lstStyle>
          <a:p>
            <a:pPr algn="l" eaLnBrk="1" hangingPunct="1">
              <a:spcBef>
                <a:spcPct val="35000"/>
              </a:spcBef>
              <a:buFont typeface="Wingdings" pitchFamily="2" charset="2"/>
              <a:buNone/>
            </a:pPr>
            <a:r>
              <a:rPr lang="de-DE" dirty="0"/>
              <a:t>Unfälle von Versicherten infolge einer den Versicherungsschutz nach den §§ 2, 3 oder 6 begründenden Tätigkeit (versicherte Tätigkeit).</a:t>
            </a:r>
          </a:p>
        </p:txBody>
      </p:sp>
      <p:sp>
        <p:nvSpPr>
          <p:cNvPr id="19464" name="WordArt 8"/>
          <p:cNvSpPr>
            <a:spLocks noChangeArrowheads="1" noChangeShapeType="1" noTextEdit="1"/>
          </p:cNvSpPr>
          <p:nvPr/>
        </p:nvSpPr>
        <p:spPr bwMode="auto">
          <a:xfrm>
            <a:off x="1008063" y="4446588"/>
            <a:ext cx="1476375" cy="1457325"/>
          </a:xfrm>
          <a:prstGeom prst="rect">
            <a:avLst/>
          </a:prstGeom>
        </p:spPr>
        <p:txBody>
          <a:bodyPr wrap="none" fromWordArt="1">
            <a:prstTxWarp prst="textSlantUp">
              <a:avLst>
                <a:gd name="adj" fmla="val 55556"/>
              </a:avLst>
            </a:prstTxWarp>
          </a:bodyPr>
          <a:lstStyle/>
          <a:p>
            <a:pPr algn="ctr"/>
            <a:r>
              <a:rPr lang="de-DE" sz="3600" b="1" kern="10" dirty="0">
                <a:ln w="9525">
                  <a:solidFill>
                    <a:srgbClr val="0000FF"/>
                  </a:solidFill>
                  <a:round/>
                </a:ln>
                <a:solidFill>
                  <a:schemeClr val="bg1"/>
                </a:solidFill>
                <a:latin typeface="Arial"/>
                <a:cs typeface="Arial"/>
              </a:rPr>
              <a:t>Unfall</a:t>
            </a:r>
          </a:p>
        </p:txBody>
      </p:sp>
      <p:sp>
        <p:nvSpPr>
          <p:cNvPr id="19465" name="Text Box 9"/>
          <p:cNvSpPr txBox="1">
            <a:spLocks noChangeArrowheads="1"/>
          </p:cNvSpPr>
          <p:nvPr/>
        </p:nvSpPr>
        <p:spPr bwMode="auto">
          <a:xfrm>
            <a:off x="4348162" y="4368949"/>
            <a:ext cx="3894853" cy="173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0500" indent="-190500"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l" eaLnBrk="1" hangingPunct="1">
              <a:spcBef>
                <a:spcPct val="50000"/>
              </a:spcBef>
              <a:buFont typeface="Wingdings" pitchFamily="2" charset="2"/>
              <a:buChar char="§"/>
            </a:pPr>
            <a:r>
              <a:rPr lang="de-DE" b="1" dirty="0"/>
              <a:t>ein zeitlich begrenztes,</a:t>
            </a:r>
          </a:p>
          <a:p>
            <a:pPr algn="l" eaLnBrk="1" hangingPunct="1">
              <a:spcBef>
                <a:spcPct val="50000"/>
              </a:spcBef>
              <a:buFont typeface="Wingdings" pitchFamily="2" charset="2"/>
              <a:buChar char="§"/>
            </a:pPr>
            <a:r>
              <a:rPr lang="de-DE" b="1" dirty="0"/>
              <a:t>von außen auf den Körper einwirkendes Ereignis</a:t>
            </a:r>
          </a:p>
          <a:p>
            <a:pPr algn="l" eaLnBrk="1" hangingPunct="1">
              <a:spcBef>
                <a:spcPct val="50000"/>
              </a:spcBef>
              <a:buFont typeface="Wingdings" pitchFamily="2" charset="2"/>
              <a:buChar char="§"/>
            </a:pPr>
            <a:r>
              <a:rPr lang="de-DE" b="1" dirty="0"/>
              <a:t>das zu einem Gesundheits-schaden oder dem Tod führt</a:t>
            </a:r>
          </a:p>
        </p:txBody>
      </p:sp>
      <p:sp>
        <p:nvSpPr>
          <p:cNvPr id="19467" name="Text Box 12"/>
          <p:cNvSpPr txBox="1">
            <a:spLocks noChangeArrowheads="1"/>
          </p:cNvSpPr>
          <p:nvPr/>
        </p:nvSpPr>
        <p:spPr bwMode="auto">
          <a:xfrm>
            <a:off x="323850" y="1498600"/>
            <a:ext cx="8433288" cy="396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marL="355600" indent="-355600" eaLnBrk="0" hangingPunct="0">
              <a:tabLst>
                <a:tab pos="714375" algn="l"/>
              </a:tabLst>
              <a:defRPr>
                <a:solidFill>
                  <a:schemeClr val="tx1"/>
                </a:solidFill>
                <a:latin typeface="Arial"/>
                <a:cs typeface="Arial"/>
              </a:defRPr>
            </a:lvl1pPr>
            <a:lvl2pPr marL="742950" indent="-285750"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algn="l" eaLnBrk="1" hangingPunct="1">
              <a:spcBef>
                <a:spcPct val="50000"/>
              </a:spcBef>
              <a:buClr>
                <a:schemeClr val="accent1"/>
              </a:buClr>
            </a:pPr>
            <a:r>
              <a:rPr lang="de-DE" sz="2000" b="1" dirty="0"/>
              <a:t>Arbeitsunfall, Definition § 8 Abs. 1 SGB VII</a:t>
            </a:r>
          </a:p>
        </p:txBody>
      </p:sp>
      <p:sp>
        <p:nvSpPr>
          <p:cNvPr id="12" name="Rectangle 5" descr="Headline, Arial bold, 28 pt&#10;zweizeilig möglich"/>
          <p:cNvSpPr>
            <a:spLocks noChangeArrowheads="1"/>
          </p:cNvSpPr>
          <p:nvPr/>
        </p:nvSpPr>
        <p:spPr bwMode="auto">
          <a:xfrm>
            <a:off x="419248" y="345447"/>
            <a:ext cx="8456109" cy="823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700" b="1">
                <a:solidFill>
                  <a:schemeClr val="tx2"/>
                </a:solidFill>
                <a:latin typeface="Arial" pitchFamily="34" charset="0"/>
              </a:defRPr>
            </a:lvl1pPr>
            <a:lvl2pPr>
              <a:defRPr sz="2700" b="1">
                <a:solidFill>
                  <a:schemeClr val="tx2"/>
                </a:solidFill>
                <a:latin typeface="Arial" pitchFamily="34" charset="0"/>
              </a:defRPr>
            </a:lvl2pPr>
            <a:lvl3pPr>
              <a:defRPr sz="2700" b="1">
                <a:solidFill>
                  <a:schemeClr val="tx2"/>
                </a:solidFill>
                <a:latin typeface="Arial" pitchFamily="34" charset="0"/>
              </a:defRPr>
            </a:lvl3pPr>
            <a:lvl4pPr>
              <a:defRPr sz="2700" b="1">
                <a:solidFill>
                  <a:schemeClr val="tx2"/>
                </a:solidFill>
                <a:latin typeface="Arial" pitchFamily="34" charset="0"/>
              </a:defRPr>
            </a:lvl4pPr>
            <a:lvl5pPr>
              <a:defRPr sz="2700" b="1">
                <a:solidFill>
                  <a:schemeClr val="tx2"/>
                </a:solidFill>
                <a:latin typeface="Arial" pitchFamily="34" charset="0"/>
              </a:defRPr>
            </a:lvl5pPr>
            <a:lvl6pPr marL="457200" algn="ctr" fontAlgn="base">
              <a:spcBef>
                <a:spcPct val="0"/>
              </a:spcBef>
              <a:spcAft>
                <a:spcPct val="0"/>
              </a:spcAft>
              <a:defRPr sz="2700" b="1">
                <a:solidFill>
                  <a:schemeClr val="tx2"/>
                </a:solidFill>
                <a:latin typeface="Arial" pitchFamily="34" charset="0"/>
              </a:defRPr>
            </a:lvl6pPr>
            <a:lvl7pPr marL="914400" algn="ctr" fontAlgn="base">
              <a:spcBef>
                <a:spcPct val="0"/>
              </a:spcBef>
              <a:spcAft>
                <a:spcPct val="0"/>
              </a:spcAft>
              <a:defRPr sz="2700" b="1">
                <a:solidFill>
                  <a:schemeClr val="tx2"/>
                </a:solidFill>
                <a:latin typeface="Arial" pitchFamily="34" charset="0"/>
              </a:defRPr>
            </a:lvl7pPr>
            <a:lvl8pPr marL="1371600" algn="ctr" fontAlgn="base">
              <a:spcBef>
                <a:spcPct val="0"/>
              </a:spcBef>
              <a:spcAft>
                <a:spcPct val="0"/>
              </a:spcAft>
              <a:defRPr sz="2700" b="1">
                <a:solidFill>
                  <a:schemeClr val="tx2"/>
                </a:solidFill>
                <a:latin typeface="Arial" pitchFamily="34" charset="0"/>
              </a:defRPr>
            </a:lvl8pPr>
            <a:lvl9pPr marL="1828800" algn="ctr" fontAlgn="base">
              <a:spcBef>
                <a:spcPct val="0"/>
              </a:spcBef>
              <a:spcAft>
                <a:spcPct val="0"/>
              </a:spcAft>
              <a:defRPr sz="2700" b="1">
                <a:solidFill>
                  <a:schemeClr val="tx2"/>
                </a:solidFill>
                <a:latin typeface="Arial" pitchFamily="34" charset="0"/>
              </a:defRPr>
            </a:lvl9pPr>
          </a:lstStyle>
          <a:p>
            <a:pPr algn="l"/>
            <a:r>
              <a:rPr lang="de-DE" altLang="de-DE" sz="1800" b="0" dirty="0"/>
              <a:t>Medizinische Begutachtung für Pneumologen – Grundseminar</a:t>
            </a:r>
          </a:p>
          <a:p>
            <a:pPr marL="442913" indent="-442913" algn="l"/>
            <a:r>
              <a:rPr lang="de-DE" altLang="de-DE" sz="1800" dirty="0"/>
              <a:t>I.	Gesetzlichen Unfallversicherung – kurze Einführung</a:t>
            </a:r>
          </a:p>
          <a:p>
            <a:pPr marL="360363" indent="-360363" algn="l"/>
            <a:endParaRPr lang="de-DE" altLang="de-DE" sz="1800" dirty="0"/>
          </a:p>
        </p:txBody>
      </p:sp>
    </p:spTree>
    <p:extLst>
      <p:ext uri="{BB962C8B-B14F-4D97-AF65-F5344CB8AC3E}">
        <p14:creationId xmlns:p14="http://schemas.microsoft.com/office/powerpoint/2010/main" val="2394451096"/>
      </p:ext>
    </p:extLst>
  </p:cSld>
  <p:clrMapOvr>
    <a:masterClrMapping/>
  </p:clrMapOvr>
  <mc:AlternateContent xmlns:mc="http://schemas.openxmlformats.org/markup-compatibility/2006" xmlns:p14="http://schemas.microsoft.com/office/powerpoint/2010/main">
    <mc:Choice Requires="p14">
      <p:transition spd="slow" p14:dur="2000" advTm="272704"/>
    </mc:Choice>
    <mc:Fallback xmlns="">
      <p:transition spd="slow" advTm="27270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608640" y="2647258"/>
            <a:ext cx="7733367" cy="3305366"/>
          </a:xfrm>
          <a:prstGeom prst="rect">
            <a:avLst/>
          </a:prstGeom>
          <a:solidFill>
            <a:schemeClr val="accent1">
              <a:lumMod val="20000"/>
              <a:lumOff val="80000"/>
            </a:schemeClr>
          </a:solidFill>
          <a:ln>
            <a:noFill/>
          </a:ln>
          <a:effectLst>
            <a:outerShdw blurRad="63500" sx="102000" sy="102000" algn="ctr" rotWithShape="0">
              <a:prstClr val="black">
                <a:alpha val="40000"/>
              </a:prstClr>
            </a:outerShdw>
          </a:effectLst>
        </p:spPr>
        <p:txBody>
          <a:bodyPr wrap="square" lIns="18000" rIns="18000" bIns="46800">
            <a:spAutoFit/>
          </a:bodyPr>
          <a:lstStyle>
            <a:lvl1pPr marL="290513" indent="-290513" eaLnBrk="0" hangingPunct="0">
              <a:tabLst>
                <a:tab pos="571500" algn="l"/>
              </a:tabLst>
              <a:defRPr>
                <a:solidFill>
                  <a:schemeClr val="tx1"/>
                </a:solidFill>
                <a:latin typeface="Arial"/>
                <a:cs typeface="Arial"/>
              </a:defRPr>
            </a:lvl1pPr>
            <a:lvl2pPr marL="742950" indent="-285750" eaLnBrk="0" hangingPunct="0">
              <a:tabLst>
                <a:tab pos="571500" algn="l"/>
              </a:tabLst>
              <a:defRPr>
                <a:solidFill>
                  <a:schemeClr val="tx1"/>
                </a:solidFill>
                <a:latin typeface="Arial"/>
                <a:cs typeface="Arial"/>
              </a:defRPr>
            </a:lvl2pPr>
            <a:lvl3pPr marL="1143000" indent="-228600" eaLnBrk="0" hangingPunct="0">
              <a:tabLst>
                <a:tab pos="571500" algn="l"/>
              </a:tabLst>
              <a:defRPr>
                <a:solidFill>
                  <a:schemeClr val="tx1"/>
                </a:solidFill>
                <a:latin typeface="Arial"/>
                <a:cs typeface="Arial"/>
              </a:defRPr>
            </a:lvl3pPr>
            <a:lvl4pPr marL="1600200" indent="-228600" eaLnBrk="0" hangingPunct="0">
              <a:tabLst>
                <a:tab pos="571500" algn="l"/>
              </a:tabLst>
              <a:defRPr>
                <a:solidFill>
                  <a:schemeClr val="tx1"/>
                </a:solidFill>
                <a:latin typeface="Arial"/>
                <a:cs typeface="Arial"/>
              </a:defRPr>
            </a:lvl4pPr>
            <a:lvl5pPr marL="2057400" indent="-228600" eaLnBrk="0" hangingPunct="0">
              <a:tabLst>
                <a:tab pos="571500" algn="l"/>
              </a:tabLst>
              <a:defRPr>
                <a:solidFill>
                  <a:schemeClr val="tx1"/>
                </a:solidFill>
                <a:latin typeface="Arial"/>
                <a:cs typeface="Arial"/>
              </a:defRPr>
            </a:lvl5pPr>
            <a:lvl6pPr marL="2514600" indent="-228600" eaLnBrk="0" fontAlgn="base" hangingPunct="0">
              <a:spcBef>
                <a:spcPct val="0"/>
              </a:spcBef>
              <a:spcAft>
                <a:spcPct val="0"/>
              </a:spcAft>
              <a:tabLst>
                <a:tab pos="571500" algn="l"/>
              </a:tabLst>
              <a:defRPr>
                <a:solidFill>
                  <a:schemeClr val="tx1"/>
                </a:solidFill>
                <a:latin typeface="Arial"/>
                <a:cs typeface="Arial"/>
              </a:defRPr>
            </a:lvl6pPr>
            <a:lvl7pPr marL="2971800" indent="-228600" eaLnBrk="0" fontAlgn="base" hangingPunct="0">
              <a:spcBef>
                <a:spcPct val="0"/>
              </a:spcBef>
              <a:spcAft>
                <a:spcPct val="0"/>
              </a:spcAft>
              <a:tabLst>
                <a:tab pos="571500" algn="l"/>
              </a:tabLst>
              <a:defRPr>
                <a:solidFill>
                  <a:schemeClr val="tx1"/>
                </a:solidFill>
                <a:latin typeface="Arial"/>
                <a:cs typeface="Arial"/>
              </a:defRPr>
            </a:lvl7pPr>
            <a:lvl8pPr marL="3429000" indent="-228600" eaLnBrk="0" fontAlgn="base" hangingPunct="0">
              <a:spcBef>
                <a:spcPct val="0"/>
              </a:spcBef>
              <a:spcAft>
                <a:spcPct val="0"/>
              </a:spcAft>
              <a:tabLst>
                <a:tab pos="571500" algn="l"/>
              </a:tabLst>
              <a:defRPr>
                <a:solidFill>
                  <a:schemeClr val="tx1"/>
                </a:solidFill>
                <a:latin typeface="Arial"/>
                <a:cs typeface="Arial"/>
              </a:defRPr>
            </a:lvl8pPr>
            <a:lvl9pPr marL="3886200" indent="-228600" eaLnBrk="0" fontAlgn="base" hangingPunct="0">
              <a:spcBef>
                <a:spcPct val="0"/>
              </a:spcBef>
              <a:spcAft>
                <a:spcPct val="0"/>
              </a:spcAft>
              <a:tabLst>
                <a:tab pos="571500" algn="l"/>
              </a:tabLst>
              <a:defRPr>
                <a:solidFill>
                  <a:schemeClr val="tx1"/>
                </a:solidFill>
                <a:latin typeface="Arial"/>
                <a:cs typeface="Arial"/>
              </a:defRPr>
            </a:lvl9pPr>
          </a:lstStyle>
          <a:p>
            <a:pPr indent="-204788" algn="l" eaLnBrk="1" hangingPunct="1">
              <a:spcBef>
                <a:spcPct val="35000"/>
              </a:spcBef>
              <a:buFontTx/>
              <a:buChar char="-"/>
            </a:pPr>
            <a:r>
              <a:rPr lang="de-DE" dirty="0"/>
              <a:t>Krankheiten, die in der Berufskrankheiten- </a:t>
            </a:r>
            <a:br>
              <a:rPr lang="de-DE" dirty="0"/>
            </a:br>
            <a:r>
              <a:rPr lang="de-DE" dirty="0"/>
              <a:t>liste (Anlage zur </a:t>
            </a:r>
            <a:r>
              <a:rPr lang="de-DE" dirty="0" err="1"/>
              <a:t>Berufskrankheitenver</a:t>
            </a:r>
            <a:r>
              <a:rPr lang="de-DE" dirty="0"/>
              <a:t>-</a:t>
            </a:r>
            <a:br>
              <a:rPr lang="de-DE" dirty="0"/>
            </a:br>
            <a:r>
              <a:rPr lang="de-DE" dirty="0" err="1"/>
              <a:t>ordnung</a:t>
            </a:r>
            <a:r>
              <a:rPr lang="de-DE" dirty="0"/>
              <a:t>, BKV) aufgeführt sind - Listen-</a:t>
            </a:r>
            <a:br>
              <a:rPr lang="de-DE" dirty="0"/>
            </a:br>
            <a:r>
              <a:rPr lang="de-DE" dirty="0" err="1"/>
              <a:t>system</a:t>
            </a:r>
            <a:r>
              <a:rPr lang="de-DE" dirty="0"/>
              <a:t>, § 9 Abs. 1 Satz 1 SGB VII</a:t>
            </a:r>
          </a:p>
          <a:p>
            <a:pPr indent="-204788" algn="l" eaLnBrk="1" hangingPunct="1">
              <a:spcBef>
                <a:spcPct val="35000"/>
              </a:spcBef>
              <a:buFont typeface="Wingdings" pitchFamily="2" charset="2"/>
              <a:buNone/>
              <a:tabLst>
                <a:tab pos="720725" algn="l"/>
              </a:tabLst>
            </a:pPr>
            <a:r>
              <a:rPr lang="de-DE" dirty="0"/>
              <a:t>	</a:t>
            </a:r>
            <a:r>
              <a:rPr lang="de-DE" dirty="0">
                <a:sym typeface="Wingdings" pitchFamily="2" charset="2"/>
              </a:rPr>
              <a:t>	Krankheiten, die nach den Erkenntnissen der medizinischen </a:t>
            </a:r>
            <a:br>
              <a:rPr lang="de-DE" dirty="0">
                <a:sym typeface="Wingdings" pitchFamily="2" charset="2"/>
              </a:rPr>
            </a:br>
            <a:r>
              <a:rPr lang="de-DE" dirty="0">
                <a:sym typeface="Wingdings" pitchFamily="2" charset="2"/>
              </a:rPr>
              <a:t>	Wissenschaft durch besondere Einwirkungen verursacht sind, </a:t>
            </a:r>
            <a:br>
              <a:rPr lang="de-DE" dirty="0">
                <a:sym typeface="Wingdings" pitchFamily="2" charset="2"/>
              </a:rPr>
            </a:br>
            <a:r>
              <a:rPr lang="de-DE" dirty="0">
                <a:sym typeface="Wingdings" pitchFamily="2" charset="2"/>
              </a:rPr>
              <a:t>	denen bestimmte Personengruppen durch ihre versicherte Tätigkeit 	in erheblich höherem Grade als die übrige Bevölkerung ausgesetzt 	sind</a:t>
            </a:r>
          </a:p>
          <a:p>
            <a:pPr indent="-204788" algn="l" eaLnBrk="1" hangingPunct="1">
              <a:spcBef>
                <a:spcPct val="35000"/>
              </a:spcBef>
              <a:buFontTx/>
              <a:buChar char="-"/>
            </a:pPr>
            <a:r>
              <a:rPr lang="de-DE" dirty="0"/>
              <a:t>Ergänzt durch die Öffnungsklausel des § 9 Abs. 2 SGB VII: </a:t>
            </a:r>
            <a:br>
              <a:rPr lang="de-DE" dirty="0"/>
            </a:br>
            <a:r>
              <a:rPr lang="de-DE" dirty="0"/>
              <a:t>„Wie“ – Berufskrankheit</a:t>
            </a: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45905" y="1967864"/>
            <a:ext cx="2828925" cy="18986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8"/>
          <p:cNvSpPr txBox="1">
            <a:spLocks noChangeArrowheads="1"/>
          </p:cNvSpPr>
          <p:nvPr/>
        </p:nvSpPr>
        <p:spPr bwMode="auto">
          <a:xfrm>
            <a:off x="300405" y="1630691"/>
            <a:ext cx="84248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marL="355600" indent="-355600" eaLnBrk="0" hangingPunct="0">
              <a:tabLst>
                <a:tab pos="714375" algn="l"/>
              </a:tabLst>
              <a:defRPr>
                <a:solidFill>
                  <a:schemeClr val="tx1"/>
                </a:solidFill>
                <a:latin typeface="Arial"/>
                <a:cs typeface="Arial"/>
              </a:defRPr>
            </a:lvl1pPr>
            <a:lvl2pPr marL="742950" indent="-285750"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algn="l" eaLnBrk="1" hangingPunct="1">
              <a:spcBef>
                <a:spcPct val="50000"/>
              </a:spcBef>
              <a:buClr>
                <a:schemeClr val="accent1"/>
              </a:buClr>
            </a:pPr>
            <a:r>
              <a:rPr lang="de-DE" sz="2000" b="1" dirty="0"/>
              <a:t>Definition, § 9 SGB VII</a:t>
            </a:r>
          </a:p>
        </p:txBody>
      </p:sp>
      <p:sp>
        <p:nvSpPr>
          <p:cNvPr id="7"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spTree>
    <p:extLst>
      <p:ext uri="{BB962C8B-B14F-4D97-AF65-F5344CB8AC3E}">
        <p14:creationId xmlns:p14="http://schemas.microsoft.com/office/powerpoint/2010/main" val="861794330"/>
      </p:ext>
    </p:extLst>
  </p:cSld>
  <p:clrMapOvr>
    <a:masterClrMapping/>
  </p:clrMapOvr>
  <mc:AlternateContent xmlns:mc="http://schemas.openxmlformats.org/markup-compatibility/2006" xmlns:p14="http://schemas.microsoft.com/office/powerpoint/2010/main">
    <mc:Choice Requires="p14">
      <p:transition spd="slow" p14:dur="2000" advTm="128544"/>
    </mc:Choice>
    <mc:Fallback xmlns="">
      <p:transition spd="slow" advTm="12854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333017" y="2074304"/>
            <a:ext cx="83612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285750" indent="-285750" eaLnBrk="1" hangingPunct="1">
              <a:buFont typeface="Wingdings" panose="05000000000000000000" pitchFamily="2" charset="2"/>
              <a:buChar char="Ä"/>
              <a:tabLst>
                <a:tab pos="1252538" algn="l"/>
              </a:tabLst>
            </a:pPr>
            <a:r>
              <a:rPr lang="de-DE" dirty="0">
                <a:solidFill>
                  <a:prstClr val="black"/>
                </a:solidFill>
              </a:rPr>
              <a:t>Bezeichnung mit vierstelligen Nummern – insgesamt </a:t>
            </a:r>
            <a:r>
              <a:rPr lang="de-DE">
                <a:solidFill>
                  <a:prstClr val="black"/>
                </a:solidFill>
              </a:rPr>
              <a:t>82 BK-Bezeichnungen</a:t>
            </a:r>
            <a:endParaRPr lang="de-DE" dirty="0">
              <a:solidFill>
                <a:prstClr val="black"/>
              </a:solidFill>
            </a:endParaRPr>
          </a:p>
          <a:p>
            <a:pPr marL="285750" indent="-285750" eaLnBrk="1" hangingPunct="1">
              <a:buFont typeface="Wingdings" panose="05000000000000000000" pitchFamily="2" charset="2"/>
              <a:buChar char="Ä"/>
              <a:tabLst>
                <a:tab pos="1252538" algn="l"/>
              </a:tabLst>
            </a:pPr>
            <a:r>
              <a:rPr lang="de-DE" dirty="0">
                <a:solidFill>
                  <a:prstClr val="black"/>
                </a:solidFill>
              </a:rPr>
              <a:t>6 Gruppen von Erkrankungsbildern zugeordnet:</a:t>
            </a:r>
            <a:endParaRPr lang="de-DE" sz="1600" dirty="0">
              <a:solidFill>
                <a:prstClr val="black"/>
              </a:solidFill>
            </a:endParaRPr>
          </a:p>
        </p:txBody>
      </p:sp>
      <p:sp>
        <p:nvSpPr>
          <p:cNvPr id="4" name="Rectangle 3"/>
          <p:cNvSpPr txBox="1">
            <a:spLocks noChangeArrowheads="1"/>
          </p:cNvSpPr>
          <p:nvPr/>
        </p:nvSpPr>
        <p:spPr bwMode="auto">
          <a:xfrm>
            <a:off x="333016" y="1675977"/>
            <a:ext cx="8352928" cy="52427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000" tIns="45720" rIns="54000" bIns="45720" numCol="1" anchor="t" anchorCtr="0" compatLnSpc="1">
            <a:prstTxWarp prst="textNoShape">
              <a:avLst/>
            </a:prstTxWarp>
          </a:bodyPr>
          <a:lstStyle>
            <a:lvl1pPr marL="174625" indent="-174625" algn="l" rtl="0" fontAlgn="base">
              <a:spcBef>
                <a:spcPct val="20000"/>
              </a:spcBef>
              <a:spcAft>
                <a:spcPct val="0"/>
              </a:spcAft>
              <a:buClr>
                <a:schemeClr val="accent1"/>
              </a:buClr>
              <a:buFont typeface="Wingdings" pitchFamily="2" charset="2"/>
              <a:buChar char="§"/>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a:buChar char="►"/>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a:buChar char="–"/>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marL="0" indent="0">
              <a:lnSpc>
                <a:spcPct val="90000"/>
              </a:lnSpc>
              <a:spcBef>
                <a:spcPts val="600"/>
              </a:spcBef>
              <a:spcAft>
                <a:spcPts val="2400"/>
              </a:spcAft>
              <a:buClr>
                <a:srgbClr val="94C600"/>
              </a:buClr>
              <a:buNone/>
            </a:pPr>
            <a:r>
              <a:rPr lang="de-DE" sz="2000" dirty="0">
                <a:solidFill>
                  <a:prstClr val="black"/>
                </a:solidFill>
              </a:rPr>
              <a:t>Liste der Berufskrankheiten </a:t>
            </a:r>
            <a:r>
              <a:rPr lang="de-DE" sz="1800" dirty="0">
                <a:solidFill>
                  <a:prstClr val="black"/>
                </a:solidFill>
              </a:rPr>
              <a:t>(Anlage 1 zur BKV)</a:t>
            </a:r>
            <a:endParaRPr lang="de-DE" sz="1800" kern="0" dirty="0">
              <a:solidFill>
                <a:prstClr val="black"/>
              </a:solidFill>
            </a:endParaRPr>
          </a:p>
        </p:txBody>
      </p:sp>
      <p:sp>
        <p:nvSpPr>
          <p:cNvPr id="5" name="Text Box 11"/>
          <p:cNvSpPr txBox="1">
            <a:spLocks noChangeArrowheads="1"/>
          </p:cNvSpPr>
          <p:nvPr/>
        </p:nvSpPr>
        <p:spPr bwMode="auto">
          <a:xfrm>
            <a:off x="395288" y="2781885"/>
            <a:ext cx="83612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sz="1600" b="1" dirty="0">
                <a:solidFill>
                  <a:prstClr val="black"/>
                </a:solidFill>
              </a:rPr>
              <a:t>Gruppe 1xxx</a:t>
            </a:r>
            <a:br>
              <a:rPr lang="de-DE" sz="1600" b="1" dirty="0">
                <a:solidFill>
                  <a:prstClr val="black"/>
                </a:solidFill>
              </a:rPr>
            </a:br>
            <a:r>
              <a:rPr lang="de-DE" sz="1600" dirty="0">
                <a:solidFill>
                  <a:prstClr val="black"/>
                </a:solidFill>
              </a:rPr>
              <a:t>Durch chemische Einwirkungen verursachte Krankheiten.</a:t>
            </a:r>
          </a:p>
        </p:txBody>
      </p:sp>
      <p:sp>
        <p:nvSpPr>
          <p:cNvPr id="6" name="Text Box 11"/>
          <p:cNvSpPr txBox="1">
            <a:spLocks noChangeArrowheads="1"/>
          </p:cNvSpPr>
          <p:nvPr/>
        </p:nvSpPr>
        <p:spPr bwMode="auto">
          <a:xfrm>
            <a:off x="395288" y="3340275"/>
            <a:ext cx="83612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sz="1600" b="1" dirty="0">
                <a:solidFill>
                  <a:prstClr val="black"/>
                </a:solidFill>
              </a:rPr>
              <a:t>Gruppe 2xxx</a:t>
            </a:r>
            <a:br>
              <a:rPr lang="de-DE" sz="1600" b="1" dirty="0">
                <a:solidFill>
                  <a:prstClr val="black"/>
                </a:solidFill>
              </a:rPr>
            </a:br>
            <a:r>
              <a:rPr lang="de-DE" sz="1600" dirty="0">
                <a:solidFill>
                  <a:prstClr val="black"/>
                </a:solidFill>
              </a:rPr>
              <a:t>Durch physikalische Einwirkungen verursachte Erkrankungen.</a:t>
            </a:r>
          </a:p>
        </p:txBody>
      </p:sp>
      <p:sp>
        <p:nvSpPr>
          <p:cNvPr id="7" name="Text Box 11"/>
          <p:cNvSpPr txBox="1">
            <a:spLocks noChangeArrowheads="1"/>
          </p:cNvSpPr>
          <p:nvPr/>
        </p:nvSpPr>
        <p:spPr bwMode="auto">
          <a:xfrm>
            <a:off x="395288" y="3891363"/>
            <a:ext cx="836128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sz="1600" b="1" dirty="0">
                <a:solidFill>
                  <a:prstClr val="black"/>
                </a:solidFill>
              </a:rPr>
              <a:t>Gruppe 3xxx</a:t>
            </a:r>
            <a:br>
              <a:rPr lang="de-DE" sz="1600" b="1" dirty="0">
                <a:solidFill>
                  <a:prstClr val="black"/>
                </a:solidFill>
              </a:rPr>
            </a:br>
            <a:r>
              <a:rPr lang="de-DE" sz="1600" dirty="0">
                <a:solidFill>
                  <a:prstClr val="black"/>
                </a:solidFill>
              </a:rPr>
              <a:t>Durch Infektionserreger oder Parasiten verursachte Krankheiten sowie Tropenkrankheiten.</a:t>
            </a:r>
          </a:p>
        </p:txBody>
      </p:sp>
      <p:sp>
        <p:nvSpPr>
          <p:cNvPr id="8" name="Text Box 11"/>
          <p:cNvSpPr txBox="1">
            <a:spLocks noChangeArrowheads="1"/>
          </p:cNvSpPr>
          <p:nvPr/>
        </p:nvSpPr>
        <p:spPr bwMode="auto">
          <a:xfrm>
            <a:off x="395021" y="4681599"/>
            <a:ext cx="836154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sz="1600" b="1" dirty="0">
                <a:solidFill>
                  <a:prstClr val="black"/>
                </a:solidFill>
              </a:rPr>
              <a:t>Gruppe 4xxx</a:t>
            </a:r>
            <a:br>
              <a:rPr lang="de-DE" sz="1600" b="1" dirty="0">
                <a:solidFill>
                  <a:prstClr val="black"/>
                </a:solidFill>
              </a:rPr>
            </a:br>
            <a:r>
              <a:rPr lang="de-DE" sz="1600" dirty="0">
                <a:solidFill>
                  <a:prstClr val="black"/>
                </a:solidFill>
              </a:rPr>
              <a:t>Erkrankungen der Atemwege und der Lungen, des Rippenfells und Bauchfells </a:t>
            </a:r>
            <a:r>
              <a:rPr lang="de-DE" sz="1600" dirty="0"/>
              <a:t>und der Eierstöcke</a:t>
            </a:r>
            <a:r>
              <a:rPr lang="de-DE" sz="1600" dirty="0">
                <a:solidFill>
                  <a:prstClr val="black"/>
                </a:solidFill>
              </a:rPr>
              <a:t>.</a:t>
            </a:r>
          </a:p>
        </p:txBody>
      </p:sp>
      <p:sp>
        <p:nvSpPr>
          <p:cNvPr id="9" name="Text Box 11"/>
          <p:cNvSpPr txBox="1">
            <a:spLocks noChangeArrowheads="1"/>
          </p:cNvSpPr>
          <p:nvPr/>
        </p:nvSpPr>
        <p:spPr bwMode="auto">
          <a:xfrm>
            <a:off x="395288" y="5486037"/>
            <a:ext cx="83612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sz="1600" b="1" dirty="0">
                <a:solidFill>
                  <a:prstClr val="black"/>
                </a:solidFill>
              </a:rPr>
              <a:t>Gruppe 5xxx</a:t>
            </a:r>
            <a:br>
              <a:rPr lang="de-DE" sz="1600" b="1" dirty="0">
                <a:solidFill>
                  <a:prstClr val="black"/>
                </a:solidFill>
              </a:rPr>
            </a:br>
            <a:r>
              <a:rPr lang="de-DE" sz="1600" dirty="0">
                <a:solidFill>
                  <a:prstClr val="black"/>
                </a:solidFill>
              </a:rPr>
              <a:t>Hautkrankheiten</a:t>
            </a:r>
          </a:p>
        </p:txBody>
      </p:sp>
      <p:sp>
        <p:nvSpPr>
          <p:cNvPr id="10" name="Text Box 11"/>
          <p:cNvSpPr txBox="1">
            <a:spLocks noChangeArrowheads="1"/>
          </p:cNvSpPr>
          <p:nvPr/>
        </p:nvSpPr>
        <p:spPr bwMode="auto">
          <a:xfrm>
            <a:off x="395288" y="6029809"/>
            <a:ext cx="83612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sz="1600" b="1" dirty="0">
                <a:solidFill>
                  <a:prstClr val="black"/>
                </a:solidFill>
              </a:rPr>
              <a:t>Gruppe 6xxx</a:t>
            </a:r>
            <a:br>
              <a:rPr lang="de-DE" sz="1600" b="1" dirty="0">
                <a:solidFill>
                  <a:prstClr val="black"/>
                </a:solidFill>
              </a:rPr>
            </a:br>
            <a:r>
              <a:rPr lang="de-DE" sz="1600" dirty="0">
                <a:solidFill>
                  <a:prstClr val="black"/>
                </a:solidFill>
              </a:rPr>
              <a:t>Krankheiten sonstiger Ursache</a:t>
            </a:r>
          </a:p>
        </p:txBody>
      </p:sp>
      <p:sp>
        <p:nvSpPr>
          <p:cNvPr id="11"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spTree>
    <p:extLst>
      <p:ext uri="{BB962C8B-B14F-4D97-AF65-F5344CB8AC3E}">
        <p14:creationId xmlns:p14="http://schemas.microsoft.com/office/powerpoint/2010/main" val="2641179087"/>
      </p:ext>
    </p:extLst>
  </p:cSld>
  <p:clrMapOvr>
    <a:masterClrMapping/>
  </p:clrMapOvr>
  <mc:AlternateContent xmlns:mc="http://schemas.openxmlformats.org/markup-compatibility/2006" xmlns:p14="http://schemas.microsoft.com/office/powerpoint/2010/main">
    <mc:Choice Requires="p14">
      <p:transition spd="slow" p14:dur="2000" advTm="137536"/>
    </mc:Choice>
    <mc:Fallback xmlns="">
      <p:transition spd="slow" advTm="13753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31953" y="1666590"/>
            <a:ext cx="8352928" cy="52427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000" tIns="45720" rIns="54000" bIns="45720" numCol="1" anchor="t" anchorCtr="0" compatLnSpc="1">
            <a:prstTxWarp prst="textNoShape">
              <a:avLst/>
            </a:prstTxWarp>
          </a:bodyPr>
          <a:lstStyle>
            <a:lvl1pPr marL="174625" indent="-174625" algn="l" rtl="0" fontAlgn="base">
              <a:spcBef>
                <a:spcPct val="20000"/>
              </a:spcBef>
              <a:spcAft>
                <a:spcPct val="0"/>
              </a:spcAft>
              <a:buClr>
                <a:schemeClr val="accent1"/>
              </a:buClr>
              <a:buFont typeface="Wingdings" pitchFamily="2" charset="2"/>
              <a:buChar char="§"/>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a:buChar char="►"/>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a:buChar char="–"/>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marL="0" indent="0">
              <a:lnSpc>
                <a:spcPct val="90000"/>
              </a:lnSpc>
              <a:spcBef>
                <a:spcPts val="600"/>
              </a:spcBef>
              <a:spcAft>
                <a:spcPts val="2400"/>
              </a:spcAft>
              <a:buClr>
                <a:srgbClr val="94C600"/>
              </a:buClr>
              <a:buNone/>
            </a:pPr>
            <a:r>
              <a:rPr lang="de-DE" sz="2000" dirty="0">
                <a:solidFill>
                  <a:prstClr val="black"/>
                </a:solidFill>
              </a:rPr>
              <a:t>Liste der Berufskrankheiten </a:t>
            </a:r>
            <a:r>
              <a:rPr lang="de-DE" sz="1800" dirty="0">
                <a:solidFill>
                  <a:prstClr val="black"/>
                </a:solidFill>
              </a:rPr>
              <a:t>(Anlage 1 zur BKV)</a:t>
            </a:r>
            <a:endParaRPr lang="de-DE" sz="1800" kern="0" dirty="0">
              <a:solidFill>
                <a:prstClr val="black"/>
              </a:solidFill>
            </a:endParaRPr>
          </a:p>
        </p:txBody>
      </p:sp>
      <p:sp>
        <p:nvSpPr>
          <p:cNvPr id="4" name="Text Box 11"/>
          <p:cNvSpPr txBox="1">
            <a:spLocks noChangeArrowheads="1"/>
          </p:cNvSpPr>
          <p:nvPr/>
        </p:nvSpPr>
        <p:spPr bwMode="auto">
          <a:xfrm>
            <a:off x="386410" y="2293701"/>
            <a:ext cx="8207174"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b="1" dirty="0">
                <a:solidFill>
                  <a:prstClr val="black"/>
                </a:solidFill>
              </a:rPr>
              <a:t>Beispiele:</a:t>
            </a:r>
          </a:p>
          <a:p>
            <a:pPr marL="534987" lvl="1" indent="0" eaLnBrk="1" hangingPunct="1">
              <a:spcBef>
                <a:spcPct val="50000"/>
              </a:spcBef>
            </a:pPr>
            <a:r>
              <a:rPr lang="de-DE" b="1" dirty="0">
                <a:solidFill>
                  <a:prstClr val="black"/>
                </a:solidFill>
              </a:rPr>
              <a:t>Gruppe 1xxx</a:t>
            </a:r>
            <a:br>
              <a:rPr lang="de-DE" b="1" dirty="0">
                <a:solidFill>
                  <a:prstClr val="black"/>
                </a:solidFill>
              </a:rPr>
            </a:br>
            <a:r>
              <a:rPr lang="de-DE" dirty="0">
                <a:solidFill>
                  <a:prstClr val="black"/>
                </a:solidFill>
              </a:rPr>
              <a:t>Durch chemische Einwirkungen verursachte Krankheiten.</a:t>
            </a:r>
          </a:p>
          <a:p>
            <a:pPr marL="1438275" lvl="1" indent="-904875" eaLnBrk="1" hangingPunct="1">
              <a:spcBef>
                <a:spcPct val="50000"/>
              </a:spcBef>
              <a:buAutoNum type="arabicPlain" startAt="1301"/>
            </a:pPr>
            <a:r>
              <a:rPr lang="de-DE" dirty="0"/>
              <a:t>Schleimhautveränderungen, Krebs oder andere Neubildungen der Harnwege durch aromatische Amine</a:t>
            </a:r>
          </a:p>
          <a:p>
            <a:pPr marL="533400" lvl="1" indent="0" eaLnBrk="1" hangingPunct="1">
              <a:spcBef>
                <a:spcPct val="50000"/>
              </a:spcBef>
            </a:pPr>
            <a:r>
              <a:rPr lang="de-DE" b="1" dirty="0">
                <a:solidFill>
                  <a:prstClr val="black"/>
                </a:solidFill>
              </a:rPr>
              <a:t>Gruppe 2xxx</a:t>
            </a:r>
            <a:br>
              <a:rPr lang="de-DE" b="1" dirty="0">
                <a:solidFill>
                  <a:prstClr val="black"/>
                </a:solidFill>
              </a:rPr>
            </a:br>
            <a:r>
              <a:rPr lang="de-DE" dirty="0">
                <a:solidFill>
                  <a:prstClr val="black"/>
                </a:solidFill>
              </a:rPr>
              <a:t>Durch physikalische Einwirkungen verursachte Erkrankungen.</a:t>
            </a:r>
          </a:p>
          <a:p>
            <a:pPr marL="1438275" lvl="1" indent="-904875" eaLnBrk="1" hangingPunct="1">
              <a:spcBef>
                <a:spcPct val="50000"/>
              </a:spcBef>
              <a:buFontTx/>
              <a:buAutoNum type="arabicPlain" startAt="2108"/>
            </a:pPr>
            <a:r>
              <a:rPr lang="de-DE" dirty="0">
                <a:solidFill>
                  <a:prstClr val="black"/>
                </a:solidFill>
              </a:rPr>
              <a:t>Bandscheibenbedingte Erkrankungen der Lendenwirbelsäule durch langjähriges Heben oder Tragen schwerer Lasten oder durch langjährige Tätigkeiten in extremer Rumpfbeugehaltung, die </a:t>
            </a:r>
            <a:r>
              <a:rPr lang="de-DE" dirty="0"/>
              <a:t>zu chronischen oder chronisch-rezidivierenden Beschwerden und Funktionseinschränkungen </a:t>
            </a:r>
            <a:r>
              <a:rPr lang="de-DE" sz="1600" dirty="0"/>
              <a:t>(der Lendenwirbelsäule) </a:t>
            </a:r>
            <a:r>
              <a:rPr lang="de-DE" dirty="0"/>
              <a:t>geführt haben</a:t>
            </a:r>
            <a:endParaRPr lang="de-DE" strike="sngStrike" dirty="0"/>
          </a:p>
        </p:txBody>
      </p:sp>
      <p:sp>
        <p:nvSpPr>
          <p:cNvPr id="5"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spTree>
    <p:extLst>
      <p:ext uri="{BB962C8B-B14F-4D97-AF65-F5344CB8AC3E}">
        <p14:creationId xmlns:p14="http://schemas.microsoft.com/office/powerpoint/2010/main" val="4027353067"/>
      </p:ext>
    </p:extLst>
  </p:cSld>
  <p:clrMapOvr>
    <a:masterClrMapping/>
  </p:clrMapOvr>
  <mc:AlternateContent xmlns:mc="http://schemas.openxmlformats.org/markup-compatibility/2006" xmlns:p14="http://schemas.microsoft.com/office/powerpoint/2010/main">
    <mc:Choice Requires="p14">
      <p:transition spd="slow" p14:dur="2000" advTm="85009"/>
    </mc:Choice>
    <mc:Fallback xmlns="">
      <p:transition spd="slow" advTm="8500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sp>
        <p:nvSpPr>
          <p:cNvPr id="5" name="Rectangle 3"/>
          <p:cNvSpPr txBox="1">
            <a:spLocks noChangeArrowheads="1"/>
          </p:cNvSpPr>
          <p:nvPr/>
        </p:nvSpPr>
        <p:spPr bwMode="auto">
          <a:xfrm>
            <a:off x="331953" y="1666590"/>
            <a:ext cx="8352928" cy="52427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000" tIns="45720" rIns="54000" bIns="45720" numCol="1" anchor="t" anchorCtr="0" compatLnSpc="1">
            <a:prstTxWarp prst="textNoShape">
              <a:avLst/>
            </a:prstTxWarp>
          </a:bodyPr>
          <a:lstStyle>
            <a:lvl1pPr marL="174625" indent="-174625" algn="l" rtl="0" fontAlgn="base">
              <a:spcBef>
                <a:spcPct val="20000"/>
              </a:spcBef>
              <a:spcAft>
                <a:spcPct val="0"/>
              </a:spcAft>
              <a:buClr>
                <a:schemeClr val="accent1"/>
              </a:buClr>
              <a:buFont typeface="Wingdings" pitchFamily="2" charset="2"/>
              <a:buChar char="§"/>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a:buChar char="►"/>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a:buChar char="–"/>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marL="0" indent="0">
              <a:lnSpc>
                <a:spcPct val="90000"/>
              </a:lnSpc>
              <a:spcBef>
                <a:spcPts val="600"/>
              </a:spcBef>
              <a:spcAft>
                <a:spcPts val="2400"/>
              </a:spcAft>
              <a:buClr>
                <a:srgbClr val="94C600"/>
              </a:buClr>
              <a:buNone/>
            </a:pPr>
            <a:r>
              <a:rPr lang="de-DE" sz="2000" dirty="0">
                <a:solidFill>
                  <a:prstClr val="black"/>
                </a:solidFill>
              </a:rPr>
              <a:t>Liste der Berufskrankheiten </a:t>
            </a:r>
            <a:r>
              <a:rPr lang="de-DE" sz="1800" dirty="0">
                <a:solidFill>
                  <a:prstClr val="black"/>
                </a:solidFill>
              </a:rPr>
              <a:t>(Anlage 1 zur BKV)</a:t>
            </a:r>
            <a:endParaRPr lang="de-DE" sz="1800" kern="0" dirty="0">
              <a:solidFill>
                <a:prstClr val="black"/>
              </a:solidFill>
            </a:endParaRPr>
          </a:p>
        </p:txBody>
      </p:sp>
      <p:sp>
        <p:nvSpPr>
          <p:cNvPr id="6" name="Text Box 11"/>
          <p:cNvSpPr txBox="1">
            <a:spLocks noChangeArrowheads="1"/>
          </p:cNvSpPr>
          <p:nvPr/>
        </p:nvSpPr>
        <p:spPr bwMode="auto">
          <a:xfrm>
            <a:off x="386410" y="2293701"/>
            <a:ext cx="8207174"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b="1" dirty="0">
                <a:solidFill>
                  <a:prstClr val="black"/>
                </a:solidFill>
              </a:rPr>
              <a:t>Beispiele:</a:t>
            </a:r>
          </a:p>
          <a:p>
            <a:pPr marL="534987" lvl="1" indent="0" eaLnBrk="1" hangingPunct="1">
              <a:spcBef>
                <a:spcPct val="50000"/>
              </a:spcBef>
            </a:pPr>
            <a:r>
              <a:rPr lang="de-DE" b="1" dirty="0">
                <a:solidFill>
                  <a:prstClr val="black"/>
                </a:solidFill>
              </a:rPr>
              <a:t>Gruppe 3xxx</a:t>
            </a:r>
            <a:br>
              <a:rPr lang="de-DE" b="1" dirty="0">
                <a:solidFill>
                  <a:prstClr val="black"/>
                </a:solidFill>
              </a:rPr>
            </a:br>
            <a:r>
              <a:rPr lang="de-DE" dirty="0">
                <a:solidFill>
                  <a:prstClr val="black"/>
                </a:solidFill>
              </a:rPr>
              <a:t>Durch Infektionserreger oder Parasiten verursachte Krankheiten sowie Tropenkrankheiten.</a:t>
            </a:r>
          </a:p>
          <a:p>
            <a:pPr marL="1438275" lvl="1" indent="-904875" eaLnBrk="1" hangingPunct="1">
              <a:spcBef>
                <a:spcPct val="50000"/>
              </a:spcBef>
            </a:pPr>
            <a:r>
              <a:rPr lang="de-DE" dirty="0">
                <a:solidFill>
                  <a:prstClr val="black"/>
                </a:solidFill>
              </a:rPr>
              <a:t>3101 	Infektionskrankheiten, wenn der Versicherte im Gesundheitsdienst, in der Wohlfahrtspflege oder in einem  Laboratorium tätig oder durch eine andere Tätigkeit der Infektionsgefahr in ähnlichem Maße besonders ausgesetzt war</a:t>
            </a:r>
          </a:p>
        </p:txBody>
      </p:sp>
    </p:spTree>
    <p:extLst>
      <p:ext uri="{BB962C8B-B14F-4D97-AF65-F5344CB8AC3E}">
        <p14:creationId xmlns:p14="http://schemas.microsoft.com/office/powerpoint/2010/main" val="772082970"/>
      </p:ext>
    </p:extLst>
  </p:cSld>
  <p:clrMapOvr>
    <a:masterClrMapping/>
  </p:clrMapOvr>
  <mc:AlternateContent xmlns:mc="http://schemas.openxmlformats.org/markup-compatibility/2006" xmlns:p14="http://schemas.microsoft.com/office/powerpoint/2010/main">
    <mc:Choice Requires="p14">
      <p:transition spd="slow" p14:dur="2000" advTm="26796"/>
    </mc:Choice>
    <mc:Fallback xmlns="">
      <p:transition spd="slow" advTm="2679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385762" y="2296882"/>
            <a:ext cx="8180541"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534987" lvl="1" indent="0" eaLnBrk="1" hangingPunct="1">
              <a:spcBef>
                <a:spcPct val="50000"/>
              </a:spcBef>
            </a:pPr>
            <a:r>
              <a:rPr lang="de-DE" b="1" dirty="0">
                <a:solidFill>
                  <a:prstClr val="black"/>
                </a:solidFill>
              </a:rPr>
              <a:t>Beispiele:</a:t>
            </a:r>
          </a:p>
          <a:p>
            <a:pPr marL="534987" lvl="1" indent="0" eaLnBrk="1" hangingPunct="1">
              <a:spcBef>
                <a:spcPct val="50000"/>
              </a:spcBef>
            </a:pPr>
            <a:r>
              <a:rPr lang="de-DE" b="1" dirty="0">
                <a:solidFill>
                  <a:prstClr val="black"/>
                </a:solidFill>
              </a:rPr>
              <a:t>Gruppe 4xxx</a:t>
            </a:r>
            <a:br>
              <a:rPr lang="de-DE" b="1" dirty="0">
                <a:solidFill>
                  <a:prstClr val="black"/>
                </a:solidFill>
              </a:rPr>
            </a:br>
            <a:r>
              <a:rPr lang="de-DE" dirty="0">
                <a:solidFill>
                  <a:prstClr val="black"/>
                </a:solidFill>
              </a:rPr>
              <a:t>Erkrankungen der Atemwege und der Lungen, des Rippenfells und Bauchfells (…).</a:t>
            </a:r>
          </a:p>
          <a:p>
            <a:pPr marL="1433513" lvl="1" indent="-900113" eaLnBrk="1" hangingPunct="1">
              <a:spcBef>
                <a:spcPct val="50000"/>
              </a:spcBef>
              <a:buAutoNum type="arabicPlain" startAt="4301"/>
            </a:pPr>
            <a:r>
              <a:rPr lang="de-DE" dirty="0"/>
              <a:t>Durch allergisierende Stoffe verursachte obstruktive Atemwegserkrankungen </a:t>
            </a:r>
            <a:r>
              <a:rPr lang="de-DE" sz="1600" dirty="0"/>
              <a:t>(einschließlich </a:t>
            </a:r>
            <a:r>
              <a:rPr lang="de-DE" sz="1600" dirty="0" err="1"/>
              <a:t>Rhinopathie</a:t>
            </a:r>
            <a:r>
              <a:rPr lang="de-DE" sz="1600" dirty="0"/>
              <a:t>)</a:t>
            </a:r>
          </a:p>
          <a:p>
            <a:pPr marL="876300" lvl="1" indent="-342900" eaLnBrk="1" hangingPunct="1">
              <a:spcBef>
                <a:spcPct val="50000"/>
              </a:spcBef>
              <a:buAutoNum type="arabicPlain" startAt="4104"/>
            </a:pPr>
            <a:r>
              <a:rPr lang="de-DE" dirty="0">
                <a:solidFill>
                  <a:schemeClr val="tx1">
                    <a:lumMod val="95000"/>
                    <a:lumOff val="5000"/>
                  </a:schemeClr>
                </a:solidFill>
              </a:rPr>
              <a:t>      Lungenkrebs/Asbest</a:t>
            </a:r>
          </a:p>
          <a:p>
            <a:pPr marL="533400" lvl="1" indent="0" eaLnBrk="1" hangingPunct="1">
              <a:spcBef>
                <a:spcPct val="50000"/>
              </a:spcBef>
            </a:pPr>
            <a:r>
              <a:rPr lang="de-DE" dirty="0">
                <a:solidFill>
                  <a:schemeClr val="tx1">
                    <a:lumMod val="95000"/>
                    <a:lumOff val="5000"/>
                  </a:schemeClr>
                </a:solidFill>
              </a:rPr>
              <a:t>4115      </a:t>
            </a:r>
            <a:r>
              <a:rPr lang="de-DE" dirty="0" err="1">
                <a:solidFill>
                  <a:schemeClr val="tx1">
                    <a:lumMod val="95000"/>
                    <a:lumOff val="5000"/>
                  </a:schemeClr>
                </a:solidFill>
              </a:rPr>
              <a:t>Siderofibrose</a:t>
            </a:r>
            <a:r>
              <a:rPr lang="de-DE" dirty="0">
                <a:solidFill>
                  <a:schemeClr val="tx1">
                    <a:lumMod val="95000"/>
                    <a:lumOff val="5000"/>
                  </a:schemeClr>
                </a:solidFill>
              </a:rPr>
              <a:t>/Schweißrauche/ -gase</a:t>
            </a:r>
          </a:p>
          <a:p>
            <a:pPr marL="533400" lvl="1" indent="0" eaLnBrk="1" hangingPunct="1">
              <a:spcBef>
                <a:spcPct val="50000"/>
              </a:spcBef>
            </a:pPr>
            <a:r>
              <a:rPr lang="de-DE" b="1" dirty="0"/>
              <a:t>Gruppe 5xxx</a:t>
            </a:r>
            <a:br>
              <a:rPr lang="de-DE" b="1" dirty="0"/>
            </a:br>
            <a:r>
              <a:rPr lang="de-DE" dirty="0"/>
              <a:t>Hautkrankheiten</a:t>
            </a:r>
          </a:p>
          <a:p>
            <a:pPr marL="1438275" lvl="1" indent="-904875" eaLnBrk="1" hangingPunct="1">
              <a:spcBef>
                <a:spcPct val="50000"/>
              </a:spcBef>
            </a:pPr>
            <a:r>
              <a:rPr lang="de-DE" dirty="0"/>
              <a:t>5101	Schwere oder wiederholt rückfällige Hauterkrankungen</a:t>
            </a:r>
            <a:endParaRPr lang="de-DE" strike="sngStrike" dirty="0">
              <a:solidFill>
                <a:srgbClr val="CC00CC"/>
              </a:solidFill>
            </a:endParaRPr>
          </a:p>
        </p:txBody>
      </p:sp>
      <p:sp>
        <p:nvSpPr>
          <p:cNvPr id="4" name="Rectangle 3"/>
          <p:cNvSpPr txBox="1">
            <a:spLocks noChangeArrowheads="1"/>
          </p:cNvSpPr>
          <p:nvPr/>
        </p:nvSpPr>
        <p:spPr bwMode="auto">
          <a:xfrm>
            <a:off x="331306" y="1668948"/>
            <a:ext cx="8352928" cy="52427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000" tIns="45720" rIns="54000" bIns="45720" numCol="1" anchor="t" anchorCtr="0" compatLnSpc="1">
            <a:prstTxWarp prst="textNoShape">
              <a:avLst/>
            </a:prstTxWarp>
          </a:bodyPr>
          <a:lstStyle>
            <a:lvl1pPr marL="174625" indent="-174625" algn="l" rtl="0" fontAlgn="base">
              <a:spcBef>
                <a:spcPct val="20000"/>
              </a:spcBef>
              <a:spcAft>
                <a:spcPct val="0"/>
              </a:spcAft>
              <a:buClr>
                <a:schemeClr val="accent1"/>
              </a:buClr>
              <a:buFont typeface="Wingdings" pitchFamily="2" charset="2"/>
              <a:buChar char="§"/>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a:buChar char="►"/>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a:buChar char="–"/>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marL="0" indent="0">
              <a:lnSpc>
                <a:spcPct val="90000"/>
              </a:lnSpc>
              <a:spcBef>
                <a:spcPts val="600"/>
              </a:spcBef>
              <a:spcAft>
                <a:spcPts val="2400"/>
              </a:spcAft>
              <a:buClr>
                <a:srgbClr val="94C600"/>
              </a:buClr>
              <a:buNone/>
            </a:pPr>
            <a:r>
              <a:rPr lang="de-DE" sz="2000" dirty="0">
                <a:solidFill>
                  <a:prstClr val="black"/>
                </a:solidFill>
              </a:rPr>
              <a:t>Liste der Berufskrankheiten </a:t>
            </a:r>
            <a:r>
              <a:rPr lang="de-DE" sz="1800" dirty="0">
                <a:solidFill>
                  <a:prstClr val="black"/>
                </a:solidFill>
              </a:rPr>
              <a:t>(Anlage 1 zur BKV)</a:t>
            </a:r>
            <a:endParaRPr lang="de-DE" sz="1800" kern="0" dirty="0">
              <a:solidFill>
                <a:prstClr val="black"/>
              </a:solidFill>
            </a:endParaRPr>
          </a:p>
        </p:txBody>
      </p:sp>
      <p:sp>
        <p:nvSpPr>
          <p:cNvPr id="5"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spTree>
    <p:extLst>
      <p:ext uri="{BB962C8B-B14F-4D97-AF65-F5344CB8AC3E}">
        <p14:creationId xmlns:p14="http://schemas.microsoft.com/office/powerpoint/2010/main" val="1555761188"/>
      </p:ext>
    </p:extLst>
  </p:cSld>
  <p:clrMapOvr>
    <a:masterClrMapping/>
  </p:clrMapOvr>
  <mc:AlternateContent xmlns:mc="http://schemas.openxmlformats.org/markup-compatibility/2006" xmlns:p14="http://schemas.microsoft.com/office/powerpoint/2010/main">
    <mc:Choice Requires="p14">
      <p:transition spd="slow" p14:dur="2000" advTm="37754"/>
    </mc:Choice>
    <mc:Fallback xmlns="">
      <p:transition spd="slow" advTm="3775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7617289-6CFC-B956-DD80-B7324E15A7BC}"/>
              </a:ext>
            </a:extLst>
          </p:cNvPr>
          <p:cNvSpPr>
            <a:spLocks noGrp="1"/>
          </p:cNvSpPr>
          <p:nvPr>
            <p:ph type="title"/>
          </p:nvPr>
        </p:nvSpPr>
        <p:spPr/>
        <p:txBody>
          <a:bodyPr/>
          <a:lstStyle/>
          <a:p>
            <a:r>
              <a:rPr lang="de-DE" dirty="0"/>
              <a:t>Meldungen zu Berufskrankheiten insgesamt</a:t>
            </a:r>
            <a:endParaRPr lang="de-DE" sz="1350" dirty="0"/>
          </a:p>
        </p:txBody>
      </p:sp>
      <p:sp>
        <p:nvSpPr>
          <p:cNvPr id="11" name="Textfeld 10">
            <a:extLst>
              <a:ext uri="{FF2B5EF4-FFF2-40B4-BE49-F238E27FC236}">
                <a16:creationId xmlns:a16="http://schemas.microsoft.com/office/drawing/2014/main" id="{47A9E568-9F08-FA7F-7FED-496D01F26AB5}"/>
              </a:ext>
            </a:extLst>
          </p:cNvPr>
          <p:cNvSpPr txBox="1"/>
          <p:nvPr/>
        </p:nvSpPr>
        <p:spPr>
          <a:xfrm>
            <a:off x="2702888" y="3842918"/>
            <a:ext cx="700548" cy="253916"/>
          </a:xfrm>
          <a:prstGeom prst="rect">
            <a:avLst/>
          </a:prstGeom>
          <a:noFill/>
        </p:spPr>
        <p:txBody>
          <a:bodyPr wrap="square" rtlCol="0">
            <a:spAutoFit/>
          </a:bodyPr>
          <a:lstStyle/>
          <a:p>
            <a:pPr algn="ctr"/>
            <a:r>
              <a:rPr lang="de-DE" sz="1050" b="1" dirty="0">
                <a:solidFill>
                  <a:srgbClr val="222222"/>
                </a:solidFill>
                <a:latin typeface="Arial" panose="020B0604020202020204" pitchFamily="34" charset="0"/>
                <a:cs typeface="Arial" panose="020B0604020202020204" pitchFamily="34" charset="0"/>
              </a:rPr>
              <a:t>106.491</a:t>
            </a:r>
            <a:endParaRPr lang="de-DE" sz="1050" dirty="0">
              <a:latin typeface="Arial" panose="020B0604020202020204" pitchFamily="34" charset="0"/>
              <a:cs typeface="Arial" panose="020B0604020202020204" pitchFamily="34" charset="0"/>
            </a:endParaRPr>
          </a:p>
        </p:txBody>
      </p:sp>
      <p:sp>
        <p:nvSpPr>
          <p:cNvPr id="12" name="Textfeld 11">
            <a:extLst>
              <a:ext uri="{FF2B5EF4-FFF2-40B4-BE49-F238E27FC236}">
                <a16:creationId xmlns:a16="http://schemas.microsoft.com/office/drawing/2014/main" id="{81493466-818E-B84E-39FB-E6580886E1DC}"/>
              </a:ext>
            </a:extLst>
          </p:cNvPr>
          <p:cNvSpPr txBox="1"/>
          <p:nvPr/>
        </p:nvSpPr>
        <p:spPr>
          <a:xfrm>
            <a:off x="4221725" y="3118068"/>
            <a:ext cx="700548" cy="253916"/>
          </a:xfrm>
          <a:prstGeom prst="rect">
            <a:avLst/>
          </a:prstGeom>
          <a:noFill/>
        </p:spPr>
        <p:txBody>
          <a:bodyPr wrap="square" rtlCol="0">
            <a:spAutoFit/>
          </a:bodyPr>
          <a:lstStyle/>
          <a:p>
            <a:pPr algn="ctr"/>
            <a:r>
              <a:rPr lang="de-DE" sz="1050" b="1" dirty="0">
                <a:solidFill>
                  <a:srgbClr val="222222"/>
                </a:solidFill>
                <a:latin typeface="Arial" panose="020B0604020202020204" pitchFamily="34" charset="0"/>
                <a:cs typeface="Arial" panose="020B0604020202020204" pitchFamily="34" charset="0"/>
              </a:rPr>
              <a:t>227.730</a:t>
            </a:r>
            <a:endParaRPr lang="de-DE" sz="1050" dirty="0">
              <a:latin typeface="Arial" panose="020B0604020202020204" pitchFamily="34" charset="0"/>
              <a:cs typeface="Arial" panose="020B0604020202020204" pitchFamily="34" charset="0"/>
            </a:endParaRPr>
          </a:p>
        </p:txBody>
      </p:sp>
      <p:sp>
        <p:nvSpPr>
          <p:cNvPr id="13" name="Textfeld 12">
            <a:extLst>
              <a:ext uri="{FF2B5EF4-FFF2-40B4-BE49-F238E27FC236}">
                <a16:creationId xmlns:a16="http://schemas.microsoft.com/office/drawing/2014/main" id="{78DBB7D7-6E96-5B9F-9D72-5F028F978D02}"/>
              </a:ext>
            </a:extLst>
          </p:cNvPr>
          <p:cNvSpPr txBox="1"/>
          <p:nvPr/>
        </p:nvSpPr>
        <p:spPr>
          <a:xfrm>
            <a:off x="5743106" y="2308058"/>
            <a:ext cx="700548" cy="253916"/>
          </a:xfrm>
          <a:prstGeom prst="rect">
            <a:avLst/>
          </a:prstGeom>
          <a:noFill/>
        </p:spPr>
        <p:txBody>
          <a:bodyPr wrap="square" rtlCol="0">
            <a:spAutoFit/>
          </a:bodyPr>
          <a:lstStyle/>
          <a:p>
            <a:pPr algn="ctr"/>
            <a:r>
              <a:rPr lang="de-DE" sz="1050" b="1" dirty="0">
                <a:solidFill>
                  <a:srgbClr val="222222"/>
                </a:solidFill>
                <a:latin typeface="Arial" panose="020B0604020202020204" pitchFamily="34" charset="0"/>
                <a:cs typeface="Arial" panose="020B0604020202020204" pitchFamily="34" charset="0"/>
              </a:rPr>
              <a:t>370.141</a:t>
            </a:r>
            <a:endParaRPr lang="de-DE" sz="1050" dirty="0">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03F2845D-DB64-BF7E-C367-A9D5E574EDD5}"/>
              </a:ext>
            </a:extLst>
          </p:cNvPr>
          <p:cNvSpPr/>
          <p:nvPr/>
        </p:nvSpPr>
        <p:spPr>
          <a:xfrm>
            <a:off x="656034" y="5330864"/>
            <a:ext cx="7831933" cy="262277"/>
          </a:xfrm>
          <a:prstGeom prst="rect">
            <a:avLst/>
          </a:prstGeom>
        </p:spPr>
        <p:txBody>
          <a:bodyPr wrap="square" lIns="27000" tIns="27000" rIns="0" bIns="27000">
            <a:spAutoFit/>
          </a:bodyPr>
          <a:lstStyle/>
          <a:p>
            <a:pPr algn="r"/>
            <a:r>
              <a:rPr lang="de-DE" sz="675" dirty="0">
                <a:latin typeface="Arial" panose="020B0604020202020204" pitchFamily="34" charset="0"/>
                <a:ea typeface="Calibri" panose="020F0502020204030204" pitchFamily="34" charset="0"/>
                <a:cs typeface="Times New Roman" panose="02020603050405020304" pitchFamily="18" charset="0"/>
              </a:rPr>
              <a:t>Quellen: Geschäfts- und Rechnungsergebnisse der gewerblichen Berufsgenossenschaften und Unfallversicherungsträger der öffentlichen Hand 2019-2022,</a:t>
            </a:r>
          </a:p>
          <a:p>
            <a:pPr algn="r"/>
            <a:r>
              <a:rPr lang="de-DE" sz="675" dirty="0">
                <a:latin typeface="Arial" panose="020B0604020202020204" pitchFamily="34" charset="0"/>
                <a:ea typeface="Calibri" panose="020F0502020204030204" pitchFamily="34" charset="0"/>
                <a:cs typeface="Times New Roman" panose="02020603050405020304" pitchFamily="18" charset="0"/>
              </a:rPr>
              <a:t>vorläufige Unfall- und Berufskrankheitenzahlen 2023 und regelmäßige DGUV-Sondererhebung zum COVID-19-Geschehen (Stand: Januar 2024)</a:t>
            </a:r>
          </a:p>
        </p:txBody>
      </p:sp>
      <p:sp>
        <p:nvSpPr>
          <p:cNvPr id="5" name="Foliennummernplatzhalter 4">
            <a:extLst>
              <a:ext uri="{FF2B5EF4-FFF2-40B4-BE49-F238E27FC236}">
                <a16:creationId xmlns:a16="http://schemas.microsoft.com/office/drawing/2014/main" id="{800BA5C2-37C5-D565-3BEC-E325621ED437}"/>
              </a:ext>
            </a:extLst>
          </p:cNvPr>
          <p:cNvSpPr>
            <a:spLocks noGrp="1"/>
          </p:cNvSpPr>
          <p:nvPr>
            <p:ph type="sldNum" sz="quarter" idx="12"/>
          </p:nvPr>
        </p:nvSpPr>
        <p:spPr/>
        <p:txBody>
          <a:bodyPr/>
          <a:lstStyle/>
          <a:p>
            <a:fld id="{294FB65C-F205-7346-ACE0-FAF43E12CB59}" type="slidenum">
              <a:rPr lang="de-DE" smtClean="0"/>
              <a:pPr/>
              <a:t>10</a:t>
            </a:fld>
            <a:endParaRPr lang="de-DE" dirty="0"/>
          </a:p>
        </p:txBody>
      </p:sp>
      <p:sp>
        <p:nvSpPr>
          <p:cNvPr id="17" name="Textfeld 16">
            <a:extLst>
              <a:ext uri="{FF2B5EF4-FFF2-40B4-BE49-F238E27FC236}">
                <a16:creationId xmlns:a16="http://schemas.microsoft.com/office/drawing/2014/main" id="{B31F9EE3-D78B-0942-9F92-C933EF680351}"/>
              </a:ext>
            </a:extLst>
          </p:cNvPr>
          <p:cNvSpPr txBox="1"/>
          <p:nvPr/>
        </p:nvSpPr>
        <p:spPr>
          <a:xfrm>
            <a:off x="7259486" y="3613093"/>
            <a:ext cx="700548" cy="253916"/>
          </a:xfrm>
          <a:prstGeom prst="rect">
            <a:avLst/>
          </a:prstGeom>
          <a:noFill/>
        </p:spPr>
        <p:txBody>
          <a:bodyPr wrap="square" rtlCol="0">
            <a:spAutoFit/>
          </a:bodyPr>
          <a:lstStyle/>
          <a:p>
            <a:pPr algn="ctr"/>
            <a:r>
              <a:rPr lang="de-DE" sz="1050" b="1" dirty="0">
                <a:solidFill>
                  <a:srgbClr val="222222"/>
                </a:solidFill>
                <a:latin typeface="Arial" panose="020B0604020202020204" pitchFamily="34" charset="0"/>
                <a:cs typeface="Arial" panose="020B0604020202020204" pitchFamily="34" charset="0"/>
              </a:rPr>
              <a:t>144.641</a:t>
            </a:r>
            <a:endParaRPr lang="de-DE" sz="1050" dirty="0">
              <a:latin typeface="Arial" panose="020B0604020202020204" pitchFamily="34" charset="0"/>
              <a:cs typeface="Arial" panose="020B0604020202020204" pitchFamily="34" charset="0"/>
            </a:endParaRPr>
          </a:p>
        </p:txBody>
      </p:sp>
      <p:graphicFrame>
        <p:nvGraphicFramePr>
          <p:cNvPr id="10" name="Inhaltsplatzhalter 9">
            <a:extLst>
              <a:ext uri="{FF2B5EF4-FFF2-40B4-BE49-F238E27FC236}">
                <a16:creationId xmlns:a16="http://schemas.microsoft.com/office/drawing/2014/main" id="{EBE459F3-091A-49A2-8E61-9701F492E286}"/>
              </a:ext>
            </a:extLst>
          </p:cNvPr>
          <p:cNvGraphicFramePr>
            <a:graphicFrameLocks noGrp="1"/>
          </p:cNvGraphicFramePr>
          <p:nvPr>
            <p:ph sz="quarter" idx="13"/>
          </p:nvPr>
        </p:nvGraphicFramePr>
        <p:xfrm>
          <a:off x="656035" y="2268141"/>
          <a:ext cx="7831931" cy="3051572"/>
        </p:xfrm>
        <a:graphic>
          <a:graphicData uri="http://schemas.openxmlformats.org/drawingml/2006/chart">
            <c:chart xmlns:c="http://schemas.openxmlformats.org/drawingml/2006/chart" xmlns:r="http://schemas.openxmlformats.org/officeDocument/2006/relationships" r:id="rId3"/>
          </a:graphicData>
        </a:graphic>
      </p:graphicFrame>
      <p:sp>
        <p:nvSpPr>
          <p:cNvPr id="3" name="Datumsplatzhalter 3">
            <a:extLst>
              <a:ext uri="{FF2B5EF4-FFF2-40B4-BE49-F238E27FC236}">
                <a16:creationId xmlns:a16="http://schemas.microsoft.com/office/drawing/2014/main" id="{583A979D-550B-C445-CB8F-E64EFAB8E374}"/>
              </a:ext>
            </a:extLst>
          </p:cNvPr>
          <p:cNvSpPr>
            <a:spLocks noGrp="1"/>
          </p:cNvSpPr>
          <p:nvPr>
            <p:ph type="dt" sz="half" idx="10"/>
          </p:nvPr>
        </p:nvSpPr>
        <p:spPr>
          <a:xfrm>
            <a:off x="5517357" y="5653388"/>
            <a:ext cx="1350169" cy="273844"/>
          </a:xfrm>
        </p:spPr>
        <p:txBody>
          <a:bodyPr/>
          <a:lstStyle/>
          <a:p>
            <a:r>
              <a:rPr lang="de-DE" dirty="0"/>
              <a:t>09.05.2024</a:t>
            </a:r>
          </a:p>
        </p:txBody>
      </p:sp>
      <p:sp>
        <p:nvSpPr>
          <p:cNvPr id="4" name="Fußzeilenplatzhalter 4">
            <a:extLst>
              <a:ext uri="{FF2B5EF4-FFF2-40B4-BE49-F238E27FC236}">
                <a16:creationId xmlns:a16="http://schemas.microsoft.com/office/drawing/2014/main" id="{F05EE6CF-3599-AF1A-EA5F-A88FE88C238D}"/>
              </a:ext>
            </a:extLst>
          </p:cNvPr>
          <p:cNvSpPr>
            <a:spLocks noGrp="1"/>
          </p:cNvSpPr>
          <p:nvPr>
            <p:ph type="ftr" sz="quarter" idx="11"/>
          </p:nvPr>
        </p:nvSpPr>
        <p:spPr>
          <a:xfrm>
            <a:off x="656035" y="5653387"/>
            <a:ext cx="3378446" cy="273844"/>
          </a:xfrm>
        </p:spPr>
        <p:txBody>
          <a:bodyPr/>
          <a:lstStyle/>
          <a:p>
            <a:r>
              <a:rPr lang="de-DE" dirty="0"/>
              <a:t>DGUV Forum - Update BK-Nrn. 5101-5103,  Steffen Krohn </a:t>
            </a:r>
          </a:p>
        </p:txBody>
      </p:sp>
    </p:spTree>
    <p:extLst>
      <p:ext uri="{BB962C8B-B14F-4D97-AF65-F5344CB8AC3E}">
        <p14:creationId xmlns:p14="http://schemas.microsoft.com/office/powerpoint/2010/main" val="1762812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96795" y="1491472"/>
            <a:ext cx="809950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a:ea typeface="+mn-ea"/>
                <a:cs typeface="+mn-cs"/>
              </a:rPr>
              <a:t>Bedeutung von COVID-19 in der gesetzlichen Unfallversicherung </a:t>
            </a:r>
          </a:p>
        </p:txBody>
      </p:sp>
      <p:sp>
        <p:nvSpPr>
          <p:cNvPr id="3" name="Rechteck 2"/>
          <p:cNvSpPr/>
          <p:nvPr/>
        </p:nvSpPr>
        <p:spPr bwMode="auto">
          <a:xfrm>
            <a:off x="395101" y="2297873"/>
            <a:ext cx="1694461" cy="1924576"/>
          </a:xfrm>
          <a:prstGeom prst="rect">
            <a:avLst/>
          </a:prstGeom>
          <a:solidFill>
            <a:schemeClr val="bg1"/>
          </a:solidFill>
          <a:ln w="9525" cap="flat" cmpd="sng" algn="ctr">
            <a:solidFill>
              <a:schemeClr val="accent2"/>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342900" marR="0" lvl="0" indent="-342900" algn="l" defTabSz="914400" rtl="0" eaLnBrk="1" fontAlgn="base" latinLnBrk="0" hangingPunct="1">
              <a:lnSpc>
                <a:spcPct val="110000"/>
              </a:lnSpc>
              <a:spcBef>
                <a:spcPct val="0"/>
              </a:spcBef>
              <a:spcAft>
                <a:spcPct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Arial" charset="0"/>
                <a:ea typeface="Arial" charset="0"/>
                <a:cs typeface="Arial" charset="0"/>
              </a:rPr>
              <a:t>2019</a:t>
            </a:r>
          </a:p>
          <a:p>
            <a:pPr marL="342900" marR="0" lvl="0" indent="-342900" algn="l" defTabSz="914400" rtl="0" eaLnBrk="1" fontAlgn="base" latinLnBrk="0" hangingPunct="1">
              <a:lnSpc>
                <a:spcPct val="110000"/>
              </a:lnSpc>
              <a:spcBef>
                <a:spcPct val="0"/>
              </a:spcBef>
              <a:spcAft>
                <a:spcPct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Arial" charset="0"/>
                <a:ea typeface="Arial" charset="0"/>
                <a:cs typeface="Arial" charset="0"/>
              </a:rPr>
              <a:t>33 U-VT</a:t>
            </a:r>
          </a:p>
          <a:p>
            <a:pPr marL="342900" marR="0" lvl="0" indent="-342900" algn="l" defTabSz="914400" rtl="0" eaLnBrk="1" fontAlgn="base" latinLnBrk="0" hangingPunct="1">
              <a:lnSpc>
                <a:spcPct val="110000"/>
              </a:lnSpc>
              <a:spcBef>
                <a:spcPct val="0"/>
              </a:spcBef>
              <a:spcAft>
                <a:spcPct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Arial" charset="0"/>
                <a:ea typeface="Arial" charset="0"/>
                <a:cs typeface="Arial" charset="0"/>
              </a:rPr>
              <a:t>80 </a:t>
            </a:r>
            <a:r>
              <a:rPr kumimoji="0" lang="de-DE" sz="1800" b="0" i="0" u="none" strike="noStrike" kern="1200" cap="none" spc="0" normalizeH="0" baseline="0" noProof="0" dirty="0" err="1">
                <a:ln>
                  <a:noFill/>
                </a:ln>
                <a:solidFill>
                  <a:srgbClr val="000000"/>
                </a:solidFill>
                <a:effectLst/>
                <a:uLnTx/>
                <a:uFillTx/>
                <a:latin typeface="Arial" charset="0"/>
                <a:ea typeface="Arial" charset="0"/>
                <a:cs typeface="Arial" charset="0"/>
              </a:rPr>
              <a:t>BK‘en</a:t>
            </a:r>
            <a:endParaRPr lang="de-DE" dirty="0">
              <a:solidFill>
                <a:srgbClr val="000000"/>
              </a:solidFill>
              <a:latin typeface="Arial" charset="0"/>
              <a:ea typeface="Arial" charset="0"/>
              <a:cs typeface="Arial" charset="0"/>
            </a:endParaRPr>
          </a:p>
          <a:p>
            <a:pPr marL="342900" marR="0" lvl="0" indent="-342900" algn="l" defTabSz="914400" rtl="0" eaLnBrk="1" fontAlgn="base" latinLnBrk="0" hangingPunct="1">
              <a:lnSpc>
                <a:spcPct val="110000"/>
              </a:lnSpc>
              <a:spcBef>
                <a:spcPct val="0"/>
              </a:spcBef>
              <a:spcAft>
                <a:spcPct val="0"/>
              </a:spcAft>
              <a:buClrTx/>
              <a:buSzTx/>
              <a:buFont typeface="Arial" panose="020B0604020202020204" pitchFamily="34" charset="0"/>
              <a:buChar char="•"/>
              <a:tabLst/>
              <a:defRPr/>
            </a:pPr>
            <a:endParaRPr kumimoji="0" lang="de-DE" sz="1800" b="0" i="0" u="none" strike="noStrike" kern="1200" cap="none" spc="0" normalizeH="0" baseline="0" noProof="0" dirty="0">
              <a:ln>
                <a:noFill/>
              </a:ln>
              <a:solidFill>
                <a:srgbClr val="000000"/>
              </a:solidFill>
              <a:effectLst/>
              <a:uLnTx/>
              <a:uFillTx/>
              <a:latin typeface="Arial" charset="0"/>
              <a:ea typeface="Arial" charset="0"/>
              <a:cs typeface="Arial" charset="0"/>
            </a:endParaRPr>
          </a:p>
        </p:txBody>
      </p:sp>
      <p:sp>
        <p:nvSpPr>
          <p:cNvPr id="10" name="Rechteck 9"/>
          <p:cNvSpPr/>
          <p:nvPr/>
        </p:nvSpPr>
        <p:spPr bwMode="auto">
          <a:xfrm>
            <a:off x="394915" y="4406490"/>
            <a:ext cx="1694461" cy="1691114"/>
          </a:xfrm>
          <a:prstGeom prst="rect">
            <a:avLst/>
          </a:prstGeom>
          <a:solidFill>
            <a:schemeClr val="bg1"/>
          </a:solidFill>
          <a:ln w="9525" cap="flat" cmpd="sng" algn="ctr">
            <a:solidFill>
              <a:schemeClr val="accent2"/>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285750" marR="0" lvl="0" indent="-285750" algn="l" defTabSz="914400" rtl="0" eaLnBrk="1" fontAlgn="base" latinLnBrk="0" hangingPunct="1">
              <a:lnSpc>
                <a:spcPct val="110000"/>
              </a:lnSpc>
              <a:spcBef>
                <a:spcPct val="0"/>
              </a:spcBef>
              <a:spcAft>
                <a:spcPct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Arial" charset="0"/>
                <a:ea typeface="Arial" charset="0"/>
                <a:cs typeface="Arial" charset="0"/>
              </a:rPr>
              <a:t>nur BGW</a:t>
            </a:r>
          </a:p>
          <a:p>
            <a:pPr marL="285750" marR="0" lvl="0" indent="-285750" algn="l" defTabSz="914400" rtl="0" eaLnBrk="1" fontAlgn="base" latinLnBrk="0" hangingPunct="1">
              <a:lnSpc>
                <a:spcPct val="110000"/>
              </a:lnSpc>
              <a:spcBef>
                <a:spcPct val="0"/>
              </a:spcBef>
              <a:spcAft>
                <a:spcPct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Arial" charset="0"/>
                <a:ea typeface="Arial" charset="0"/>
                <a:cs typeface="Arial" charset="0"/>
              </a:rPr>
              <a:t>nur COVID</a:t>
            </a:r>
          </a:p>
        </p:txBody>
      </p:sp>
      <p:sp>
        <p:nvSpPr>
          <p:cNvPr id="4" name="Textfeld 3"/>
          <p:cNvSpPr txBox="1"/>
          <p:nvPr/>
        </p:nvSpPr>
        <p:spPr>
          <a:xfrm>
            <a:off x="396795" y="1892533"/>
            <a:ext cx="59811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a:ea typeface="+mn-ea"/>
                <a:cs typeface="+mn-cs"/>
              </a:rPr>
              <a:t>Entwicklung des Meldeaufkommens durch COVID-19</a:t>
            </a:r>
          </a:p>
        </p:txBody>
      </p:sp>
      <p:graphicFrame>
        <p:nvGraphicFramePr>
          <p:cNvPr id="12" name="Diagramm 11"/>
          <p:cNvGraphicFramePr/>
          <p:nvPr/>
        </p:nvGraphicFramePr>
        <p:xfrm>
          <a:off x="2089376" y="2293594"/>
          <a:ext cx="6406737" cy="19288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Inhaltsplatzhalter 5"/>
          <p:cNvGraphicFramePr>
            <a:graphicFrameLocks noGrp="1"/>
          </p:cNvGraphicFramePr>
          <p:nvPr>
            <p:ph idx="1"/>
          </p:nvPr>
        </p:nvGraphicFramePr>
        <p:xfrm>
          <a:off x="2089376" y="4406489"/>
          <a:ext cx="6406737" cy="1691115"/>
        </p:xfrm>
        <a:graphic>
          <a:graphicData uri="http://schemas.openxmlformats.org/drawingml/2006/chart">
            <c:chart xmlns:c="http://schemas.openxmlformats.org/drawingml/2006/chart" xmlns:r="http://schemas.openxmlformats.org/officeDocument/2006/relationships" r:id="rId4"/>
          </a:graphicData>
        </a:graphic>
      </p:graphicFrame>
      <p:sp>
        <p:nvSpPr>
          <p:cNvPr id="9"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spTree>
    <p:extLst>
      <p:ext uri="{BB962C8B-B14F-4D97-AF65-F5344CB8AC3E}">
        <p14:creationId xmlns:p14="http://schemas.microsoft.com/office/powerpoint/2010/main" val="2974978834"/>
      </p:ext>
    </p:extLst>
  </p:cSld>
  <p:clrMapOvr>
    <a:masterClrMapping/>
  </p:clrMapOvr>
  <mc:AlternateContent xmlns:mc="http://schemas.openxmlformats.org/markup-compatibility/2006" xmlns:p14="http://schemas.microsoft.com/office/powerpoint/2010/main">
    <mc:Choice Requires="p14">
      <p:transition spd="slow" p14:dur="2000" advTm="100461"/>
    </mc:Choice>
    <mc:Fallback xmlns="">
      <p:transition spd="slow" advTm="10046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318297" y="1028489"/>
            <a:ext cx="8352928" cy="40477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000" tIns="45720" rIns="54000" bIns="45720" numCol="1" anchor="t" anchorCtr="0" compatLnSpc="1">
            <a:prstTxWarp prst="textNoShape">
              <a:avLst/>
            </a:prstTxWarp>
          </a:bodyPr>
          <a:lstStyle>
            <a:lvl1pPr marL="174625" indent="-174625" algn="l" rtl="0" fontAlgn="base">
              <a:spcBef>
                <a:spcPct val="20000"/>
              </a:spcBef>
              <a:spcAft>
                <a:spcPct val="0"/>
              </a:spcAft>
              <a:buClr>
                <a:schemeClr val="accent1"/>
              </a:buClr>
              <a:buFont typeface="Wingdings" pitchFamily="2" charset="2"/>
              <a:buChar char="§"/>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a:buChar char="►"/>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a:buChar char="–"/>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marL="0" indent="0">
              <a:lnSpc>
                <a:spcPct val="90000"/>
              </a:lnSpc>
              <a:spcBef>
                <a:spcPts val="600"/>
              </a:spcBef>
              <a:spcAft>
                <a:spcPts val="2400"/>
              </a:spcAft>
              <a:buClr>
                <a:srgbClr val="94C600"/>
              </a:buClr>
              <a:buNone/>
            </a:pPr>
            <a:r>
              <a:rPr lang="de-DE" sz="1800" kern="0" dirty="0">
                <a:solidFill>
                  <a:prstClr val="black"/>
                </a:solidFill>
              </a:rPr>
              <a:t>Die zehn häufigsten Berufskrankheiten – 2021 (Ranking nach </a:t>
            </a:r>
            <a:r>
              <a:rPr lang="de-DE" sz="1800" kern="0" dirty="0" err="1">
                <a:solidFill>
                  <a:prstClr val="black"/>
                </a:solidFill>
              </a:rPr>
              <a:t>Anerkenn</a:t>
            </a:r>
            <a:r>
              <a:rPr lang="de-DE" sz="1800" kern="0" dirty="0">
                <a:solidFill>
                  <a:prstClr val="black"/>
                </a:solidFill>
              </a:rPr>
              <a:t>.)</a:t>
            </a:r>
          </a:p>
          <a:p>
            <a:pPr marL="0" indent="0">
              <a:lnSpc>
                <a:spcPct val="90000"/>
              </a:lnSpc>
              <a:spcBef>
                <a:spcPts val="600"/>
              </a:spcBef>
              <a:spcAft>
                <a:spcPts val="2400"/>
              </a:spcAft>
              <a:buClr>
                <a:srgbClr val="94C600"/>
              </a:buClr>
              <a:buNone/>
            </a:pPr>
            <a:r>
              <a:rPr lang="de-DE" sz="1800" kern="0" dirty="0">
                <a:solidFill>
                  <a:prstClr val="black"/>
                </a:solidFill>
              </a:rPr>
              <a:t>                                           </a:t>
            </a:r>
            <a:r>
              <a:rPr lang="de-DE" sz="1100" b="0" kern="0" dirty="0">
                <a:solidFill>
                  <a:prstClr val="black"/>
                </a:solidFill>
              </a:rPr>
              <a:t>Meldungen</a:t>
            </a:r>
            <a:r>
              <a:rPr lang="de-DE" sz="1100" kern="0" dirty="0">
                <a:solidFill>
                  <a:prstClr val="black"/>
                </a:solidFill>
              </a:rPr>
              <a:t>      </a:t>
            </a:r>
            <a:r>
              <a:rPr lang="de-DE" sz="1100" b="0" kern="0" dirty="0">
                <a:solidFill>
                  <a:prstClr val="black"/>
                </a:solidFill>
              </a:rPr>
              <a:t>Anerkennungen  Renten         Anteil ges.       Anteil ohne COVID</a:t>
            </a:r>
            <a:r>
              <a:rPr lang="de-DE" sz="1800" kern="0" dirty="0">
                <a:solidFill>
                  <a:prstClr val="black"/>
                </a:solidFill>
              </a:rPr>
              <a:t> </a:t>
            </a:r>
          </a:p>
        </p:txBody>
      </p:sp>
      <p:sp>
        <p:nvSpPr>
          <p:cNvPr id="5"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pic>
        <p:nvPicPr>
          <p:cNvPr id="2" name="Grafik 1">
            <a:extLst>
              <a:ext uri="{FF2B5EF4-FFF2-40B4-BE49-F238E27FC236}">
                <a16:creationId xmlns:a16="http://schemas.microsoft.com/office/drawing/2014/main" id="{3685FA7E-7759-4005-8859-60EF399A993D}"/>
              </a:ext>
            </a:extLst>
          </p:cNvPr>
          <p:cNvPicPr>
            <a:picLocks noChangeAspect="1"/>
          </p:cNvPicPr>
          <p:nvPr/>
        </p:nvPicPr>
        <p:blipFill>
          <a:blip r:embed="rId2"/>
          <a:stretch>
            <a:fillRect/>
          </a:stretch>
        </p:blipFill>
        <p:spPr>
          <a:xfrm>
            <a:off x="518869" y="1930873"/>
            <a:ext cx="7309919" cy="3959564"/>
          </a:xfrm>
          <a:prstGeom prst="rect">
            <a:avLst/>
          </a:prstGeom>
        </p:spPr>
      </p:pic>
    </p:spTree>
    <p:extLst>
      <p:ext uri="{BB962C8B-B14F-4D97-AF65-F5344CB8AC3E}">
        <p14:creationId xmlns:p14="http://schemas.microsoft.com/office/powerpoint/2010/main" val="829633774"/>
      </p:ext>
    </p:extLst>
  </p:cSld>
  <p:clrMapOvr>
    <a:masterClrMapping/>
  </p:clrMapOvr>
  <mc:AlternateContent xmlns:mc="http://schemas.openxmlformats.org/markup-compatibility/2006" xmlns:p14="http://schemas.microsoft.com/office/powerpoint/2010/main">
    <mc:Choice Requires="p14">
      <p:transition spd="slow" p14:dur="2000" advTm="37754"/>
    </mc:Choice>
    <mc:Fallback xmlns="">
      <p:transition spd="slow" advTm="3775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sp>
        <p:nvSpPr>
          <p:cNvPr id="4" name="Rechteck 3"/>
          <p:cNvSpPr/>
          <p:nvPr/>
        </p:nvSpPr>
        <p:spPr>
          <a:xfrm>
            <a:off x="312295" y="1415419"/>
            <a:ext cx="7963827" cy="677108"/>
          </a:xfrm>
          <a:prstGeom prst="rect">
            <a:avLst/>
          </a:prstGeom>
        </p:spPr>
        <p:txBody>
          <a:bodyPr wrap="square">
            <a:spAutoFit/>
          </a:bodyPr>
          <a:lstStyle/>
          <a:p>
            <a:r>
              <a:rPr lang="de-DE" altLang="de-DE" sz="2000" b="1" dirty="0">
                <a:solidFill>
                  <a:schemeClr val="tx2"/>
                </a:solidFill>
              </a:rPr>
              <a:t>Weiterentwicklung des BK-Rechts</a:t>
            </a:r>
          </a:p>
          <a:p>
            <a:r>
              <a:rPr lang="de-DE" altLang="de-DE" b="1" dirty="0">
                <a:solidFill>
                  <a:schemeClr val="tx2"/>
                </a:solidFill>
              </a:rPr>
              <a:t>Regelungen seit dem 01.01.2021 unter anderem</a:t>
            </a:r>
          </a:p>
        </p:txBody>
      </p:sp>
      <p:sp>
        <p:nvSpPr>
          <p:cNvPr id="5" name="Rechteck 4"/>
          <p:cNvSpPr/>
          <p:nvPr/>
        </p:nvSpPr>
        <p:spPr>
          <a:xfrm>
            <a:off x="307237" y="2197311"/>
            <a:ext cx="8441477" cy="4001095"/>
          </a:xfrm>
          <a:prstGeom prst="rect">
            <a:avLst/>
          </a:prstGeom>
        </p:spPr>
        <p:txBody>
          <a:bodyPr wrap="square">
            <a:spAutoFit/>
          </a:bodyPr>
          <a:lstStyle/>
          <a:p>
            <a:pPr>
              <a:spcAft>
                <a:spcPts val="600"/>
              </a:spcAft>
            </a:pPr>
            <a:r>
              <a:rPr lang="de-DE" b="1" dirty="0"/>
              <a:t>St</a:t>
            </a:r>
            <a:r>
              <a:rPr lang="de-DE" sz="1800" b="1" dirty="0"/>
              <a:t>reichung des Unterlassungszwangs</a:t>
            </a:r>
          </a:p>
          <a:p>
            <a:pPr marL="541338" indent="-285750">
              <a:spcAft>
                <a:spcPts val="600"/>
              </a:spcAft>
              <a:buFont typeface="Wingdings" panose="05000000000000000000" pitchFamily="2" charset="2"/>
              <a:buChar char="Ø"/>
            </a:pPr>
            <a:r>
              <a:rPr lang="de-DE" dirty="0"/>
              <a:t>in der gesetzlichen Grundlage für die Einführung von Berufskrankheiten und</a:t>
            </a:r>
            <a:r>
              <a:rPr lang="de-DE" sz="1800" dirty="0"/>
              <a:t> </a:t>
            </a:r>
          </a:p>
          <a:p>
            <a:pPr marL="541338" indent="-285750">
              <a:buFont typeface="Wingdings" panose="05000000000000000000" pitchFamily="2" charset="2"/>
              <a:buChar char="Ø"/>
            </a:pPr>
            <a:r>
              <a:rPr lang="de-DE" sz="1800" dirty="0"/>
              <a:t>in den einzelnen BK-Tatbeständen, die den Unterlassungszwang enthielten</a:t>
            </a:r>
          </a:p>
          <a:p>
            <a:pPr marL="541338" indent="-285750">
              <a:buFont typeface="Wingdings" panose="05000000000000000000" pitchFamily="2" charset="2"/>
              <a:buChar char="Ø"/>
            </a:pPr>
            <a:endParaRPr lang="de-DE" sz="1800" dirty="0"/>
          </a:p>
          <a:p>
            <a:pPr marL="266700" indent="-266700"/>
            <a:r>
              <a:rPr lang="de-DE" dirty="0"/>
              <a:t>► Seit dem 01.01.2021 Anerkennung der entsprechenden Erkrankungen als Berufskrankheit, ohne dass die schädigende Tätigkeit aufgegeben werden muss</a:t>
            </a:r>
          </a:p>
          <a:p>
            <a:pPr marL="285750" indent="-285750">
              <a:buFont typeface="Arial" panose="020B0604020202020204" pitchFamily="34" charset="0"/>
              <a:buChar char="•"/>
            </a:pPr>
            <a:endParaRPr lang="de-DE" sz="1800" b="1" dirty="0"/>
          </a:p>
          <a:p>
            <a:pPr>
              <a:spcAft>
                <a:spcPts val="600"/>
              </a:spcAft>
            </a:pPr>
            <a:r>
              <a:rPr lang="de-DE" b="1" dirty="0"/>
              <a:t>Zur Vermeidung einer Verschlimmerung der Erkrankung</a:t>
            </a:r>
          </a:p>
          <a:p>
            <a:pPr marL="541338" indent="-285750">
              <a:spcAft>
                <a:spcPts val="600"/>
              </a:spcAft>
              <a:buFont typeface="Wingdings" panose="05000000000000000000" pitchFamily="2" charset="2"/>
              <a:buChar char="Ø"/>
            </a:pPr>
            <a:r>
              <a:rPr lang="de-DE" dirty="0"/>
              <a:t>Pflicht der Unfallversicherungsträger zur Aufklärung der Versicherten über die mit ihrer Tätigkeit verbundenen gesundheitlichen Gefahren und mögliche Schutzmaßnahmen</a:t>
            </a:r>
          </a:p>
          <a:p>
            <a:pPr marL="541338" indent="-285750">
              <a:spcAft>
                <a:spcPts val="600"/>
              </a:spcAft>
              <a:buFont typeface="Wingdings" panose="05000000000000000000" pitchFamily="2" charset="2"/>
              <a:buChar char="Ø"/>
            </a:pPr>
            <a:r>
              <a:rPr lang="de-DE" dirty="0"/>
              <a:t>Pflicht der Versicherten, bei vorbeugenden Maßnahmen mitzuwirken</a:t>
            </a:r>
            <a:endParaRPr lang="de-DE" sz="1800" dirty="0"/>
          </a:p>
        </p:txBody>
      </p:sp>
    </p:spTree>
    <p:extLst>
      <p:ext uri="{BB962C8B-B14F-4D97-AF65-F5344CB8AC3E}">
        <p14:creationId xmlns:p14="http://schemas.microsoft.com/office/powerpoint/2010/main" val="4175617941"/>
      </p:ext>
    </p:extLst>
  </p:cSld>
  <p:clrMapOvr>
    <a:masterClrMapping/>
  </p:clrMapOvr>
  <mc:AlternateContent xmlns:mc="http://schemas.openxmlformats.org/markup-compatibility/2006" xmlns:p14="http://schemas.microsoft.com/office/powerpoint/2010/main">
    <mc:Choice Requires="p14">
      <p:transition spd="slow" p14:dur="2000" advTm="222932"/>
    </mc:Choice>
    <mc:Fallback xmlns="">
      <p:transition spd="slow" advTm="22293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312615" y="1642365"/>
            <a:ext cx="8530488" cy="3939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eaLnBrk="1" hangingPunct="1">
              <a:spcBef>
                <a:spcPct val="50000"/>
              </a:spcBef>
              <a:buClr>
                <a:srgbClr val="94C600"/>
              </a:buClr>
            </a:pPr>
            <a:r>
              <a:rPr lang="de-DE" sz="2000" b="1" dirty="0">
                <a:solidFill>
                  <a:prstClr val="black"/>
                </a:solidFill>
              </a:rPr>
              <a:t>Berufskrankheiten-Tatbestände</a:t>
            </a:r>
            <a:br>
              <a:rPr lang="de-DE" sz="2000" b="1" dirty="0">
                <a:solidFill>
                  <a:prstClr val="black"/>
                </a:solidFill>
              </a:rPr>
            </a:br>
            <a:endParaRPr lang="de-DE" sz="2000" b="1" dirty="0">
              <a:solidFill>
                <a:prstClr val="black"/>
              </a:solidFill>
            </a:endParaRPr>
          </a:p>
          <a:p>
            <a:pPr marL="0" indent="0" eaLnBrk="1" hangingPunct="1">
              <a:spcBef>
                <a:spcPct val="50000"/>
              </a:spcBef>
              <a:buClr>
                <a:srgbClr val="94C600"/>
              </a:buClr>
            </a:pPr>
            <a:r>
              <a:rPr lang="de-DE" sz="2000" dirty="0">
                <a:solidFill>
                  <a:prstClr val="black"/>
                </a:solidFill>
              </a:rPr>
              <a:t>Informationen dazu, welche Krankheiten bei den einzelnen BK-Nrn. anerkannt werden können:</a:t>
            </a:r>
          </a:p>
          <a:p>
            <a:pPr marL="0" indent="0" eaLnBrk="1" hangingPunct="1">
              <a:spcBef>
                <a:spcPct val="50000"/>
              </a:spcBef>
              <a:buClr>
                <a:srgbClr val="94C600"/>
              </a:buClr>
            </a:pPr>
            <a:endParaRPr lang="de-DE" sz="2000" dirty="0">
              <a:solidFill>
                <a:prstClr val="black"/>
              </a:solidFill>
            </a:endParaRPr>
          </a:p>
          <a:p>
            <a:pPr marL="342900" indent="-342900" eaLnBrk="1" hangingPunct="1">
              <a:spcBef>
                <a:spcPct val="50000"/>
              </a:spcBef>
              <a:buClr>
                <a:schemeClr val="accent1"/>
              </a:buClr>
              <a:buFont typeface="Wingdings" panose="05000000000000000000" pitchFamily="2" charset="2"/>
              <a:buChar char="Ø"/>
            </a:pPr>
            <a:r>
              <a:rPr lang="de-DE" sz="2000" dirty="0">
                <a:solidFill>
                  <a:prstClr val="black"/>
                </a:solidFill>
              </a:rPr>
              <a:t>Bei älteren BK-Tatbeständen </a:t>
            </a:r>
            <a:br>
              <a:rPr lang="de-DE" sz="2000" dirty="0">
                <a:solidFill>
                  <a:prstClr val="black"/>
                </a:solidFill>
              </a:rPr>
            </a:br>
            <a:r>
              <a:rPr lang="de-DE" sz="2000" dirty="0">
                <a:solidFill>
                  <a:prstClr val="black"/>
                </a:solidFill>
              </a:rPr>
              <a:t>amtliche BK-Merkblätter </a:t>
            </a:r>
          </a:p>
          <a:p>
            <a:pPr marL="342900" indent="-342900" eaLnBrk="1" hangingPunct="1">
              <a:spcBef>
                <a:spcPct val="50000"/>
              </a:spcBef>
              <a:buClr>
                <a:schemeClr val="accent1"/>
              </a:buClr>
              <a:buFont typeface="Wingdings" panose="05000000000000000000" pitchFamily="2" charset="2"/>
              <a:buChar char="Ø"/>
            </a:pPr>
            <a:r>
              <a:rPr lang="de-DE" sz="2000" dirty="0">
                <a:solidFill>
                  <a:prstClr val="black"/>
                </a:solidFill>
              </a:rPr>
              <a:t>Wissenschaftliche Begründungen und </a:t>
            </a:r>
            <a:br>
              <a:rPr lang="de-DE" sz="2000" dirty="0">
                <a:solidFill>
                  <a:prstClr val="black"/>
                </a:solidFill>
              </a:rPr>
            </a:br>
            <a:r>
              <a:rPr lang="de-DE" sz="2000" dirty="0">
                <a:solidFill>
                  <a:prstClr val="black"/>
                </a:solidFill>
              </a:rPr>
              <a:t>wissenschaftliche Stellungnahmen</a:t>
            </a:r>
          </a:p>
          <a:p>
            <a:pPr marL="342900" indent="-342900" eaLnBrk="1" hangingPunct="1">
              <a:spcBef>
                <a:spcPct val="50000"/>
              </a:spcBef>
              <a:buClr>
                <a:schemeClr val="accent1"/>
              </a:buClr>
              <a:buFont typeface="Wingdings" panose="05000000000000000000" pitchFamily="2" charset="2"/>
              <a:buChar char="Ø"/>
            </a:pPr>
            <a:r>
              <a:rPr lang="de-DE" sz="2000" dirty="0">
                <a:solidFill>
                  <a:prstClr val="black"/>
                </a:solidFill>
              </a:rPr>
              <a:t>BK-Info-Portal der DGUV</a:t>
            </a:r>
          </a:p>
        </p:txBody>
      </p:sp>
      <p:sp>
        <p:nvSpPr>
          <p:cNvPr id="4" name="Titel 6"/>
          <p:cNvSpPr>
            <a:spLocks noGrp="1"/>
          </p:cNvSpPr>
          <p:nvPr>
            <p:ph type="title"/>
          </p:nvPr>
        </p:nvSpPr>
        <p:spPr>
          <a:xfrm>
            <a:off x="395536" y="332195"/>
            <a:ext cx="8353178" cy="650785"/>
          </a:xfrm>
        </p:spPr>
        <p:txBody>
          <a:bodyPr/>
          <a:lstStyle/>
          <a:p>
            <a:r>
              <a:rPr lang="de-DE" sz="1800" dirty="0"/>
              <a:t>Vortrag „Das Berufskrankheiten-Verfahren“</a:t>
            </a:r>
            <a:br>
              <a:rPr lang="de-DE" sz="1800" dirty="0"/>
            </a:br>
            <a:r>
              <a:rPr lang="de-DE" sz="1800" b="1" dirty="0"/>
              <a:t>1. Was ist eine Berufskrankheit?</a:t>
            </a:r>
          </a:p>
        </p:txBody>
      </p:sp>
      <p:sp>
        <p:nvSpPr>
          <p:cNvPr id="5" name="Rechteck 4"/>
          <p:cNvSpPr/>
          <p:nvPr/>
        </p:nvSpPr>
        <p:spPr>
          <a:xfrm>
            <a:off x="5442438" y="4077354"/>
            <a:ext cx="3191608" cy="738664"/>
          </a:xfrm>
          <a:prstGeom prst="rect">
            <a:avLst/>
          </a:prstGeom>
        </p:spPr>
        <p:txBody>
          <a:bodyPr wrap="square">
            <a:spAutoFit/>
          </a:bodyPr>
          <a:lstStyle/>
          <a:p>
            <a:pPr>
              <a:spcBef>
                <a:spcPct val="50000"/>
              </a:spcBef>
              <a:buClr>
                <a:schemeClr val="accent1"/>
              </a:buClr>
            </a:pPr>
            <a:r>
              <a:rPr lang="de-DE" sz="1400" dirty="0"/>
              <a:t>https://www.baua.de/DE/Angebote/Rechtstexte-und-Technische-Regeln/</a:t>
            </a:r>
            <a:br>
              <a:rPr lang="de-DE" sz="1400" dirty="0"/>
            </a:br>
            <a:r>
              <a:rPr lang="de-DE" sz="1400" dirty="0"/>
              <a:t>Berufskrankheiten/Merkblaetter.html)</a:t>
            </a:r>
            <a:endParaRPr lang="de-DE" sz="1400" dirty="0">
              <a:solidFill>
                <a:prstClr val="black"/>
              </a:solidFill>
            </a:endParaRPr>
          </a:p>
        </p:txBody>
      </p:sp>
      <p:sp>
        <p:nvSpPr>
          <p:cNvPr id="6" name="Geschweifte Klammer rechts 5"/>
          <p:cNvSpPr/>
          <p:nvPr/>
        </p:nvSpPr>
        <p:spPr bwMode="auto">
          <a:xfrm>
            <a:off x="5020408" y="3666402"/>
            <a:ext cx="369277" cy="1424353"/>
          </a:xfrm>
          <a:prstGeom prst="rightBrace">
            <a:avLst/>
          </a:prstGeom>
          <a:solidFill>
            <a:schemeClr val="bg1"/>
          </a:solidFill>
          <a:ln w="3175" cap="flat" cmpd="sng" algn="ctr">
            <a:solidFill>
              <a:schemeClr val="folHlink"/>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1548305913"/>
      </p:ext>
    </p:extLst>
  </p:cSld>
  <p:clrMapOvr>
    <a:masterClrMapping/>
  </p:clrMapOvr>
  <mc:AlternateContent xmlns:mc="http://schemas.openxmlformats.org/markup-compatibility/2006" xmlns:p14="http://schemas.microsoft.com/office/powerpoint/2010/main">
    <mc:Choice Requires="p14">
      <p:transition spd="slow" p14:dur="2000" advTm="256933"/>
    </mc:Choice>
    <mc:Fallback xmlns="">
      <p:transition spd="slow" advTm="25693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bwMode="auto">
          <a:xfrm>
            <a:off x="7410450" y="6000750"/>
            <a:ext cx="1285875" cy="666750"/>
          </a:xfrm>
          <a:prstGeom prst="rect">
            <a:avLst/>
          </a:prstGeom>
          <a:solidFill>
            <a:schemeClr val="bg1"/>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a:ln>
                <a:noFill/>
              </a:ln>
              <a:solidFill>
                <a:schemeClr val="tx1"/>
              </a:solidFill>
              <a:effectLst/>
              <a:latin typeface="Arial" charset="0"/>
              <a:ea typeface="Arial" charset="0"/>
              <a:cs typeface="Arial" charset="0"/>
            </a:endParaRPr>
          </a:p>
        </p:txBody>
      </p:sp>
      <p:sp>
        <p:nvSpPr>
          <p:cNvPr id="4" name="Text Box 3"/>
          <p:cNvSpPr txBox="1">
            <a:spLocks noChangeArrowheads="1"/>
          </p:cNvSpPr>
          <p:nvPr/>
        </p:nvSpPr>
        <p:spPr bwMode="auto">
          <a:xfrm>
            <a:off x="310829" y="1643701"/>
            <a:ext cx="8101013" cy="396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361950" indent="-361950" algn="l">
              <a:spcBef>
                <a:spcPct val="50000"/>
              </a:spcBef>
              <a:buClr>
                <a:schemeClr val="accent1"/>
              </a:buClr>
              <a:buFont typeface="Wingdings" pitchFamily="2" charset="2"/>
              <a:buChar char="l"/>
              <a:tabLst>
                <a:tab pos="762000" algn="l"/>
                <a:tab pos="2197100" algn="l"/>
                <a:tab pos="3810000" algn="l"/>
              </a:tabLst>
              <a:defRPr sz="2300" b="1"/>
            </a:lvl1pPr>
            <a:lvl2pPr marL="895350" indent="-354013" algn="l">
              <a:tabLst>
                <a:tab pos="762000" algn="l"/>
                <a:tab pos="2197100" algn="l"/>
                <a:tab pos="3810000" algn="l"/>
              </a:tabLst>
            </a:lvl2pPr>
            <a:lvl3pPr marL="1444625" indent="-342900" algn="l">
              <a:tabLst>
                <a:tab pos="762000" algn="l"/>
                <a:tab pos="2197100" algn="l"/>
                <a:tab pos="3810000" algn="l"/>
              </a:tabLst>
            </a:lvl3pPr>
            <a:lvl4pPr marL="1624013" algn="l">
              <a:tabLst>
                <a:tab pos="762000" algn="l"/>
                <a:tab pos="2197100" algn="l"/>
                <a:tab pos="3810000" algn="l"/>
              </a:tabLst>
            </a:lvl4pPr>
            <a:lvl5pPr marL="2197100" indent="-368300" algn="l">
              <a:tabLst>
                <a:tab pos="762000" algn="l"/>
                <a:tab pos="2197100" algn="l"/>
                <a:tab pos="3810000" algn="l"/>
              </a:tabLst>
            </a:lvl5pPr>
            <a:lvl6pPr marL="2654300" indent="-368300" fontAlgn="base">
              <a:spcBef>
                <a:spcPct val="0"/>
              </a:spcBef>
              <a:spcAft>
                <a:spcPct val="0"/>
              </a:spcAft>
              <a:tabLst>
                <a:tab pos="762000" algn="l"/>
                <a:tab pos="2197100" algn="l"/>
                <a:tab pos="3810000" algn="l"/>
              </a:tabLst>
            </a:lvl6pPr>
            <a:lvl7pPr marL="3111500" indent="-368300" fontAlgn="base">
              <a:spcBef>
                <a:spcPct val="0"/>
              </a:spcBef>
              <a:spcAft>
                <a:spcPct val="0"/>
              </a:spcAft>
              <a:tabLst>
                <a:tab pos="762000" algn="l"/>
                <a:tab pos="2197100" algn="l"/>
                <a:tab pos="3810000" algn="l"/>
              </a:tabLst>
            </a:lvl7pPr>
            <a:lvl8pPr marL="3568700" indent="-368300" fontAlgn="base">
              <a:spcBef>
                <a:spcPct val="0"/>
              </a:spcBef>
              <a:spcAft>
                <a:spcPct val="0"/>
              </a:spcAft>
              <a:tabLst>
                <a:tab pos="762000" algn="l"/>
                <a:tab pos="2197100" algn="l"/>
                <a:tab pos="3810000" algn="l"/>
              </a:tabLst>
            </a:lvl8pPr>
            <a:lvl9pPr marL="4025900" indent="-368300" fontAlgn="base">
              <a:spcBef>
                <a:spcPct val="0"/>
              </a:spcBef>
              <a:spcAft>
                <a:spcPct val="0"/>
              </a:spcAft>
              <a:tabLst>
                <a:tab pos="762000" algn="l"/>
                <a:tab pos="2197100" algn="l"/>
                <a:tab pos="3810000" algn="l"/>
              </a:tabLst>
            </a:lvl9pPr>
          </a:lstStyle>
          <a:p>
            <a:pPr marL="0" indent="0">
              <a:buClr>
                <a:srgbClr val="FCB135"/>
              </a:buClr>
              <a:buNone/>
            </a:pPr>
            <a:r>
              <a:rPr lang="de-DE" altLang="de-DE" sz="2000" dirty="0"/>
              <a:t>BK-Info für Ärztinnen/Ärzte</a:t>
            </a:r>
            <a:endParaRPr lang="de-DE" altLang="de-DE" sz="1800" dirty="0"/>
          </a:p>
        </p:txBody>
      </p:sp>
      <p:pic>
        <p:nvPicPr>
          <p:cNvPr id="5" name="Grafik 4"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333" y="2404527"/>
            <a:ext cx="2476478" cy="666943"/>
          </a:xfrm>
          <a:prstGeom prst="rect">
            <a:avLst/>
          </a:prstGeom>
          <a:effectLst>
            <a:outerShdw blurRad="63500" sx="102000" sy="102000" algn="ctr" rotWithShape="0">
              <a:prstClr val="black">
                <a:alpha val="40000"/>
              </a:prstClr>
            </a:outerShdw>
          </a:effectLst>
        </p:spPr>
      </p:pic>
      <p:pic>
        <p:nvPicPr>
          <p:cNvPr id="6" name="Grafik 5" descr="Bildschirmausschnit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39" y="3240144"/>
            <a:ext cx="6365948" cy="1784280"/>
          </a:xfrm>
          <a:prstGeom prst="rect">
            <a:avLst/>
          </a:prstGeom>
        </p:spPr>
      </p:pic>
      <p:pic>
        <p:nvPicPr>
          <p:cNvPr id="7" name="Grafik 6" descr="Bildschirmausschnit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644" y="5079932"/>
            <a:ext cx="7362221" cy="1374281"/>
          </a:xfrm>
          <a:prstGeom prst="rect">
            <a:avLst/>
          </a:prstGeom>
        </p:spPr>
      </p:pic>
      <p:pic>
        <p:nvPicPr>
          <p:cNvPr id="8" name="Grafik 7" descr="Bildschirmausschnitt"/>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82698">
            <a:off x="4564662" y="2244627"/>
            <a:ext cx="4102311" cy="571529"/>
          </a:xfrm>
          <a:prstGeom prst="rect">
            <a:avLst/>
          </a:prstGeom>
          <a:effectLst>
            <a:outerShdw blurRad="63500" sx="102000" sy="102000" algn="ctr" rotWithShape="0">
              <a:prstClr val="black">
                <a:alpha val="40000"/>
              </a:prstClr>
            </a:outerShdw>
          </a:effectLst>
        </p:spPr>
      </p:pic>
      <p:sp>
        <p:nvSpPr>
          <p:cNvPr id="9" name="Titel 6"/>
          <p:cNvSpPr txBox="1">
            <a:spLocks/>
          </p:cNvSpPr>
          <p:nvPr/>
        </p:nvSpPr>
        <p:spPr bwMode="gray">
          <a:xfrm>
            <a:off x="395536" y="332195"/>
            <a:ext cx="8353178" cy="650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2pPr>
            <a:lvl3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3pPr>
            <a:lvl4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4pPr>
            <a:lvl5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5pPr>
            <a:lvl6pPr marL="4572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6pPr>
            <a:lvl7pPr marL="9144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7pPr>
            <a:lvl8pPr marL="13716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8pPr>
            <a:lvl9pPr marL="18288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9pPr>
          </a:lstStyle>
          <a:p>
            <a:r>
              <a:rPr lang="de-DE" sz="1800" kern="0" dirty="0"/>
              <a:t>Vortrag „Das Berufskrankheiten-Verfahren“</a:t>
            </a:r>
            <a:br>
              <a:rPr lang="de-DE" sz="1800" kern="0" dirty="0"/>
            </a:br>
            <a:r>
              <a:rPr lang="de-DE" sz="1800" b="1" kern="0" dirty="0"/>
              <a:t>1. Was ist eine Berufskrankheit?</a:t>
            </a:r>
          </a:p>
        </p:txBody>
      </p:sp>
    </p:spTree>
    <p:extLst>
      <p:ext uri="{BB962C8B-B14F-4D97-AF65-F5344CB8AC3E}">
        <p14:creationId xmlns:p14="http://schemas.microsoft.com/office/powerpoint/2010/main" val="4140003830"/>
      </p:ext>
    </p:extLst>
  </p:cSld>
  <p:clrMapOvr>
    <a:masterClrMapping/>
  </p:clrMapOvr>
  <mc:AlternateContent xmlns:mc="http://schemas.openxmlformats.org/markup-compatibility/2006" xmlns:p14="http://schemas.microsoft.com/office/powerpoint/2010/main">
    <mc:Choice Requires="p14">
      <p:transition spd="slow" p14:dur="2000" advTm="118806"/>
    </mc:Choice>
    <mc:Fallback xmlns="">
      <p:transition spd="slow" advTm="11880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a:xfrm>
            <a:off x="395536" y="332195"/>
            <a:ext cx="8353178" cy="1030287"/>
          </a:xfrm>
        </p:spPr>
        <p:txBody>
          <a:bodyPr/>
          <a:lstStyle/>
          <a:p>
            <a:pPr>
              <a:tabLst>
                <a:tab pos="263525" algn="l"/>
              </a:tabLst>
            </a:pPr>
            <a:r>
              <a:rPr lang="de-DE" sz="1800" dirty="0"/>
              <a:t>Vortrag „Das Berufskrankheiten-Verfahren“</a:t>
            </a:r>
            <a:br>
              <a:rPr lang="de-DE" sz="1800" dirty="0"/>
            </a:br>
            <a:r>
              <a:rPr lang="de-DE" sz="1800" b="1" dirty="0"/>
              <a:t>2. Einleitung eines Berufskrankheiten-Verfahrens </a:t>
            </a:r>
            <a:br>
              <a:rPr lang="de-DE" sz="1800" b="1" dirty="0"/>
            </a:br>
            <a:r>
              <a:rPr lang="de-DE" sz="1800" b="1" dirty="0"/>
              <a:t>	– Die Berufskrankheiten-Anzeige</a:t>
            </a:r>
          </a:p>
        </p:txBody>
      </p:sp>
      <p:sp>
        <p:nvSpPr>
          <p:cNvPr id="5" name="Inhaltsplatzhalter 2"/>
          <p:cNvSpPr>
            <a:spLocks noGrp="1"/>
          </p:cNvSpPr>
          <p:nvPr>
            <p:ph idx="1"/>
          </p:nvPr>
        </p:nvSpPr>
        <p:spPr>
          <a:xfrm>
            <a:off x="395536" y="1681085"/>
            <a:ext cx="8353178" cy="2966966"/>
          </a:xfrm>
        </p:spPr>
        <p:txBody>
          <a:bodyPr/>
          <a:lstStyle/>
          <a:p>
            <a:r>
              <a:rPr lang="de-DE" dirty="0"/>
              <a:t>Wie wird ein Verfahren zur Anerkennung einer </a:t>
            </a:r>
            <a:br>
              <a:rPr lang="de-DE" dirty="0"/>
            </a:br>
            <a:r>
              <a:rPr lang="de-DE" dirty="0"/>
              <a:t>Berufskrankheit (BK) in Gang gesetzt?</a:t>
            </a:r>
          </a:p>
          <a:p>
            <a:endParaRPr lang="de-DE" dirty="0"/>
          </a:p>
          <a:p>
            <a:pPr marL="358775" indent="-358775">
              <a:spcAft>
                <a:spcPts val="1200"/>
              </a:spcAft>
              <a:buClr>
                <a:schemeClr val="accent1"/>
              </a:buClr>
              <a:buFont typeface="Wingdings" panose="05000000000000000000" pitchFamily="2" charset="2"/>
              <a:buChar char="Ø"/>
              <a:tabLst/>
            </a:pPr>
            <a:r>
              <a:rPr lang="de-DE" sz="1800" b="0" dirty="0"/>
              <a:t>BK-Verdachtsanzeige durch behandelnde Ärzte und Ärztinnen </a:t>
            </a:r>
            <a:r>
              <a:rPr lang="de-DE" sz="1600" b="0" dirty="0"/>
              <a:t>(ambulant/stationär)</a:t>
            </a:r>
          </a:p>
          <a:p>
            <a:pPr marL="358775" indent="-358775">
              <a:spcAft>
                <a:spcPts val="1200"/>
              </a:spcAft>
              <a:buClr>
                <a:schemeClr val="accent1"/>
              </a:buClr>
              <a:buFont typeface="Wingdings" panose="05000000000000000000" pitchFamily="2" charset="2"/>
              <a:buChar char="Ø"/>
              <a:tabLst/>
            </a:pPr>
            <a:r>
              <a:rPr lang="de-DE" sz="1800" b="0" dirty="0"/>
              <a:t>BK-Verdachtsanzeige durch Arbeitgeber</a:t>
            </a:r>
          </a:p>
          <a:p>
            <a:pPr marL="358775" indent="-358775">
              <a:spcAft>
                <a:spcPts val="1200"/>
              </a:spcAft>
              <a:buClr>
                <a:schemeClr val="accent1"/>
              </a:buClr>
              <a:buFont typeface="Wingdings" panose="05000000000000000000" pitchFamily="2" charset="2"/>
              <a:buChar char="Ø"/>
              <a:tabLst/>
            </a:pPr>
            <a:r>
              <a:rPr lang="de-DE" sz="1800" b="0" dirty="0"/>
              <a:t>Abgaben durch die Krankenkassen</a:t>
            </a:r>
          </a:p>
          <a:p>
            <a:pPr marL="358775" indent="-358775">
              <a:spcAft>
                <a:spcPts val="1200"/>
              </a:spcAft>
              <a:buClr>
                <a:schemeClr val="accent1"/>
              </a:buClr>
              <a:buFont typeface="Wingdings" panose="05000000000000000000" pitchFamily="2" charset="2"/>
              <a:buChar char="Ø"/>
              <a:tabLst/>
            </a:pPr>
            <a:r>
              <a:rPr lang="de-DE" sz="1800" b="0" dirty="0"/>
              <a:t>Eigene Meldung durch Betroffene</a:t>
            </a:r>
          </a:p>
        </p:txBody>
      </p:sp>
    </p:spTree>
    <p:extLst>
      <p:ext uri="{BB962C8B-B14F-4D97-AF65-F5344CB8AC3E}">
        <p14:creationId xmlns:p14="http://schemas.microsoft.com/office/powerpoint/2010/main" val="1151138816"/>
      </p:ext>
    </p:extLst>
  </p:cSld>
  <p:clrMapOvr>
    <a:masterClrMapping/>
  </p:clrMapOvr>
  <mc:AlternateContent xmlns:mc="http://schemas.openxmlformats.org/markup-compatibility/2006" xmlns:p14="http://schemas.microsoft.com/office/powerpoint/2010/main">
    <mc:Choice Requires="p14">
      <p:transition spd="slow" p14:dur="2000" advTm="158805"/>
    </mc:Choice>
    <mc:Fallback xmlns="">
      <p:transition spd="slow" advTm="15880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2"/>
          <p:cNvSpPr txBox="1">
            <a:spLocks/>
          </p:cNvSpPr>
          <p:nvPr/>
        </p:nvSpPr>
        <p:spPr bwMode="gray">
          <a:xfrm>
            <a:off x="395536" y="2856144"/>
            <a:ext cx="8271726" cy="1435329"/>
          </a:xfrm>
          <a:prstGeom prst="rect">
            <a:avLst/>
          </a:prstGeom>
          <a:solidFill>
            <a:schemeClr val="accent1">
              <a:lumMod val="20000"/>
              <a:lumOff val="80000"/>
            </a:schemeClr>
          </a:solidFill>
          <a:ln>
            <a:noFill/>
          </a:ln>
          <a:effectLst>
            <a:outerShdw blurRad="63500" sx="102000" sy="102000" algn="ctr" rotWithShape="0">
              <a:prstClr val="black">
                <a:alpha val="40000"/>
              </a:prstClr>
            </a:outerShdw>
          </a:effectLst>
        </p:spPr>
        <p:txBody>
          <a:bodyPr vert="horz" wrap="square" lIns="54000" tIns="46800" rIns="54000" bIns="0" numCol="1" anchor="t" anchorCtr="0" compatLnSpc="1">
            <a:prstTxWarp prst="textNoShape">
              <a:avLst/>
            </a:prstTxWarp>
            <a:spAutoFit/>
          </a:bodyPr>
          <a:lst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a:lstStyle>
          <a:p>
            <a:r>
              <a:rPr lang="de-DE" sz="1800" dirty="0"/>
              <a:t>§ 193 Pflicht zur Anzeige eines Versicherungsfalls durch die Unternehmer</a:t>
            </a:r>
            <a:endParaRPr lang="de-DE" sz="1800" b="0" dirty="0"/>
          </a:p>
          <a:p>
            <a:r>
              <a:rPr lang="de-DE" sz="1600" b="0" dirty="0"/>
              <a:t>(…)</a:t>
            </a:r>
          </a:p>
          <a:p>
            <a:r>
              <a:rPr lang="de-DE" sz="1600" b="0" dirty="0"/>
              <a:t> (2) Haben Unternehmer im Einzelfall </a:t>
            </a:r>
            <a:r>
              <a:rPr lang="de-DE" sz="1600" dirty="0"/>
              <a:t>Anhaltspunkte</a:t>
            </a:r>
            <a:r>
              <a:rPr lang="de-DE" sz="1600" b="0" dirty="0"/>
              <a:t>, </a:t>
            </a:r>
            <a:r>
              <a:rPr lang="de-DE" sz="1600" b="0" dirty="0" err="1"/>
              <a:t>daß</a:t>
            </a:r>
            <a:r>
              <a:rPr lang="de-DE" sz="1600" b="0" dirty="0"/>
              <a:t> bei Versicherten ihrer Unternehmen eine Berufskrankheit vorliegen könnte, haben sie diese dem Unfallversicherungsträger anzuzeigen.</a:t>
            </a:r>
            <a:endParaRPr lang="de-DE" sz="1800" b="0" dirty="0"/>
          </a:p>
        </p:txBody>
      </p:sp>
      <p:sp>
        <p:nvSpPr>
          <p:cNvPr id="5" name="Inhaltsplatzhalter 2"/>
          <p:cNvSpPr>
            <a:spLocks noGrp="1"/>
          </p:cNvSpPr>
          <p:nvPr>
            <p:ph idx="1"/>
          </p:nvPr>
        </p:nvSpPr>
        <p:spPr>
          <a:xfrm>
            <a:off x="395536" y="1680435"/>
            <a:ext cx="8353178" cy="650884"/>
          </a:xfrm>
        </p:spPr>
        <p:txBody>
          <a:bodyPr/>
          <a:lstStyle/>
          <a:p>
            <a:r>
              <a:rPr lang="de-DE" b="1" dirty="0"/>
              <a:t>Gesetzliche Verpflichtung zur Meldung des Verdachts einer </a:t>
            </a:r>
            <a:r>
              <a:rPr lang="de-DE" dirty="0"/>
              <a:t>Berufskrankheit - § 193 SGB VII</a:t>
            </a:r>
            <a:endParaRPr lang="de-DE" b="0" dirty="0"/>
          </a:p>
        </p:txBody>
      </p:sp>
      <p:sp>
        <p:nvSpPr>
          <p:cNvPr id="6" name="Titel 6"/>
          <p:cNvSpPr>
            <a:spLocks noGrp="1"/>
          </p:cNvSpPr>
          <p:nvPr>
            <p:ph type="title"/>
          </p:nvPr>
        </p:nvSpPr>
        <p:spPr>
          <a:xfrm>
            <a:off x="395536" y="332195"/>
            <a:ext cx="8353178" cy="1030287"/>
          </a:xfrm>
        </p:spPr>
        <p:txBody>
          <a:bodyPr/>
          <a:lstStyle/>
          <a:p>
            <a:pPr>
              <a:tabLst>
                <a:tab pos="263525" algn="l"/>
              </a:tabLst>
            </a:pPr>
            <a:r>
              <a:rPr lang="de-DE" sz="1800" dirty="0"/>
              <a:t>Vortrag „Das Berufskrankheiten-Verfahren“</a:t>
            </a:r>
            <a:br>
              <a:rPr lang="de-DE" sz="1800" dirty="0"/>
            </a:br>
            <a:r>
              <a:rPr lang="de-DE" sz="1800" b="1" dirty="0"/>
              <a:t>2. Einleitung eines Berufskrankheiten-Verfahrens </a:t>
            </a:r>
            <a:br>
              <a:rPr lang="de-DE" sz="1800" b="1" dirty="0"/>
            </a:br>
            <a:r>
              <a:rPr lang="de-DE" sz="1800" b="1" dirty="0"/>
              <a:t>	– Die Berufskrankheiten-Anzeige</a:t>
            </a:r>
          </a:p>
        </p:txBody>
      </p:sp>
    </p:spTree>
    <p:extLst>
      <p:ext uri="{BB962C8B-B14F-4D97-AF65-F5344CB8AC3E}">
        <p14:creationId xmlns:p14="http://schemas.microsoft.com/office/powerpoint/2010/main" val="3903762505"/>
      </p:ext>
    </p:extLst>
  </p:cSld>
  <p:clrMapOvr>
    <a:masterClrMapping/>
  </p:clrMapOvr>
  <mc:AlternateContent xmlns:mc="http://schemas.openxmlformats.org/markup-compatibility/2006" xmlns:p14="http://schemas.microsoft.com/office/powerpoint/2010/main">
    <mc:Choice Requires="p14">
      <p:transition spd="slow" p14:dur="2000" advTm="84323"/>
    </mc:Choice>
    <mc:Fallback xmlns="">
      <p:transition spd="slow" advTm="8432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2"/>
          <p:cNvSpPr txBox="1">
            <a:spLocks/>
          </p:cNvSpPr>
          <p:nvPr/>
        </p:nvSpPr>
        <p:spPr bwMode="gray">
          <a:xfrm>
            <a:off x="395536" y="2840506"/>
            <a:ext cx="8271726" cy="1482586"/>
          </a:xfrm>
          <a:prstGeom prst="rect">
            <a:avLst/>
          </a:prstGeom>
          <a:solidFill>
            <a:schemeClr val="accent1">
              <a:lumMod val="20000"/>
              <a:lumOff val="80000"/>
            </a:schemeClr>
          </a:solidFill>
          <a:ln>
            <a:noFill/>
          </a:ln>
          <a:effectLst>
            <a:outerShdw blurRad="63500" sx="102000" sy="102000" algn="ctr" rotWithShape="0">
              <a:prstClr val="black">
                <a:alpha val="40000"/>
              </a:prstClr>
            </a:outerShdw>
          </a:effectLst>
        </p:spPr>
        <p:txBody>
          <a:bodyPr vert="horz" wrap="square" lIns="54000" tIns="46800" rIns="54000" bIns="46800" numCol="1" anchor="t" anchorCtr="0" compatLnSpc="1">
            <a:prstTxWarp prst="textNoShape">
              <a:avLst/>
            </a:prstTxWarp>
            <a:spAutoFit/>
          </a:bodyPr>
          <a:lst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a:lstStyle>
          <a:p>
            <a:r>
              <a:rPr lang="de-DE" sz="1800" dirty="0"/>
              <a:t>§ 202 Anzeigepflicht von Ärzten bei Berufskrankheiten</a:t>
            </a:r>
          </a:p>
          <a:p>
            <a:r>
              <a:rPr lang="de-DE" sz="1600" b="0" dirty="0"/>
              <a:t>Haben Ärzte oder Zahnärzte den </a:t>
            </a:r>
            <a:r>
              <a:rPr lang="de-DE" sz="1600" dirty="0"/>
              <a:t>begründeten Verdacht</a:t>
            </a:r>
            <a:r>
              <a:rPr lang="de-DE" sz="1600" b="0" dirty="0"/>
              <a:t>, </a:t>
            </a:r>
            <a:r>
              <a:rPr lang="de-DE" sz="1600" b="0" dirty="0" err="1"/>
              <a:t>daß</a:t>
            </a:r>
            <a:r>
              <a:rPr lang="de-DE" sz="1600" b="0" dirty="0"/>
              <a:t> bei Versicherten eine Berufskrankheit besteht, haben sie dies dem Unfallversicherungsträger oder der für den medizinischen Arbeitsschutz zuständigen Stelle in der für die Anzeige von Berufskrankheiten vorgeschriebenen Form (§ 193 Abs. 8) unverzüglich anzuzeigen. </a:t>
            </a:r>
          </a:p>
        </p:txBody>
      </p:sp>
      <p:sp>
        <p:nvSpPr>
          <p:cNvPr id="5" name="Inhaltsplatzhalter 2"/>
          <p:cNvSpPr>
            <a:spLocks noGrp="1"/>
          </p:cNvSpPr>
          <p:nvPr>
            <p:ph idx="1"/>
          </p:nvPr>
        </p:nvSpPr>
        <p:spPr>
          <a:xfrm>
            <a:off x="395536" y="1675873"/>
            <a:ext cx="8353178" cy="650884"/>
          </a:xfrm>
        </p:spPr>
        <p:txBody>
          <a:bodyPr/>
          <a:lstStyle/>
          <a:p>
            <a:r>
              <a:rPr lang="de-DE" b="1" dirty="0"/>
              <a:t>Gesetzliche Verpflichtung zur Meldung des Verdachts einer </a:t>
            </a:r>
            <a:r>
              <a:rPr lang="de-DE" dirty="0"/>
              <a:t>Berufskrankheit - § 202 SGB VII</a:t>
            </a:r>
            <a:endParaRPr lang="de-DE" b="0" dirty="0"/>
          </a:p>
        </p:txBody>
      </p:sp>
      <p:sp>
        <p:nvSpPr>
          <p:cNvPr id="6" name="Inhaltsplatzhalter 2"/>
          <p:cNvSpPr txBox="1">
            <a:spLocks/>
          </p:cNvSpPr>
          <p:nvPr/>
        </p:nvSpPr>
        <p:spPr bwMode="gray">
          <a:xfrm>
            <a:off x="395288" y="4664278"/>
            <a:ext cx="8353178" cy="121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a:lstStyle>
          <a:p>
            <a:pPr marL="285750" indent="-285750">
              <a:buClr>
                <a:schemeClr val="accent1"/>
              </a:buClr>
              <a:buFont typeface="Wingdings" panose="05000000000000000000" pitchFamily="2" charset="2"/>
              <a:buChar char="Ø"/>
            </a:pPr>
            <a:r>
              <a:rPr lang="de-DE" sz="1800" b="0" kern="0" dirty="0"/>
              <a:t>Durchbrechung der ärztlichen Schweigepflicht</a:t>
            </a:r>
          </a:p>
          <a:p>
            <a:pPr marL="285750" indent="-285750">
              <a:buClr>
                <a:schemeClr val="accent1"/>
              </a:buClr>
              <a:buFont typeface="Wingdings" panose="05000000000000000000" pitchFamily="2" charset="2"/>
              <a:buChar char="Ø"/>
            </a:pPr>
            <a:r>
              <a:rPr lang="de-DE" sz="1800" kern="0" dirty="0"/>
              <a:t>Gesetzliche Verpflichtung</a:t>
            </a:r>
            <a:r>
              <a:rPr lang="de-DE" sz="1800" b="0" kern="0" dirty="0"/>
              <a:t>, deshalb BK-Verdachtsanzeige ggf. auch gegen den Willen von Betroffenen, ggf. Anmerkung auf der Anzeige, wenn Versicherte nicht möchten, dass der Arbeitgeber davon erfährt.</a:t>
            </a:r>
          </a:p>
        </p:txBody>
      </p:sp>
      <p:sp>
        <p:nvSpPr>
          <p:cNvPr id="7" name="Titel 6"/>
          <p:cNvSpPr>
            <a:spLocks noGrp="1"/>
          </p:cNvSpPr>
          <p:nvPr>
            <p:ph type="title"/>
          </p:nvPr>
        </p:nvSpPr>
        <p:spPr>
          <a:xfrm>
            <a:off x="395536" y="332195"/>
            <a:ext cx="8353178" cy="1030287"/>
          </a:xfrm>
        </p:spPr>
        <p:txBody>
          <a:bodyPr/>
          <a:lstStyle/>
          <a:p>
            <a:pPr>
              <a:tabLst>
                <a:tab pos="263525" algn="l"/>
              </a:tabLst>
            </a:pPr>
            <a:r>
              <a:rPr lang="de-DE" sz="1800" dirty="0"/>
              <a:t>Vortrag „Das Berufskrankheiten-Verfahren“</a:t>
            </a:r>
            <a:br>
              <a:rPr lang="de-DE" sz="1800" dirty="0"/>
            </a:br>
            <a:r>
              <a:rPr lang="de-DE" sz="1800" b="1" dirty="0"/>
              <a:t>2. Einleitung eines Berufskrankheiten-Verfahrens </a:t>
            </a:r>
            <a:br>
              <a:rPr lang="de-DE" sz="1800" b="1" dirty="0"/>
            </a:br>
            <a:r>
              <a:rPr lang="de-DE" sz="1800" b="1" dirty="0"/>
              <a:t>	– Die Berufskrankheiten-Anzeige</a:t>
            </a:r>
          </a:p>
        </p:txBody>
      </p:sp>
    </p:spTree>
    <p:extLst>
      <p:ext uri="{BB962C8B-B14F-4D97-AF65-F5344CB8AC3E}">
        <p14:creationId xmlns:p14="http://schemas.microsoft.com/office/powerpoint/2010/main" val="161367817"/>
      </p:ext>
    </p:extLst>
  </p:cSld>
  <p:clrMapOvr>
    <a:masterClrMapping/>
  </p:clrMapOvr>
  <mc:AlternateContent xmlns:mc="http://schemas.openxmlformats.org/markup-compatibility/2006" xmlns:p14="http://schemas.microsoft.com/office/powerpoint/2010/main">
    <mc:Choice Requires="p14">
      <p:transition spd="slow" p14:dur="2000" advTm="236996"/>
    </mc:Choice>
    <mc:Fallback xmlns="">
      <p:transition spd="slow" advTm="23699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2"/>
          <p:cNvSpPr>
            <a:spLocks noGrp="1"/>
          </p:cNvSpPr>
          <p:nvPr>
            <p:ph idx="1"/>
          </p:nvPr>
        </p:nvSpPr>
        <p:spPr>
          <a:xfrm>
            <a:off x="395536" y="1667405"/>
            <a:ext cx="7447202" cy="2862322"/>
          </a:xfrm>
        </p:spPr>
        <p:txBody>
          <a:bodyPr/>
          <a:lstStyle/>
          <a:p>
            <a:r>
              <a:rPr lang="de-DE" b="1" dirty="0"/>
              <a:t>BK-Verdachtsmeldung danach zu erstatten,</a:t>
            </a:r>
          </a:p>
          <a:p>
            <a:endParaRPr lang="de-DE" dirty="0"/>
          </a:p>
          <a:p>
            <a:pPr marL="536575" indent="-342900">
              <a:spcAft>
                <a:spcPts val="600"/>
              </a:spcAft>
              <a:buClr>
                <a:schemeClr val="accent1"/>
              </a:buClr>
              <a:buFont typeface="Wingdings" panose="05000000000000000000" pitchFamily="2" charset="2"/>
              <a:buChar char="Ø"/>
              <a:tabLst/>
            </a:pPr>
            <a:r>
              <a:rPr lang="de-DE" b="0" dirty="0"/>
              <a:t>wenn eine Erkrankung vorliegt, die die Voraussetzungen eines BK-Tatbestandes erfüllt</a:t>
            </a:r>
          </a:p>
          <a:p>
            <a:pPr marL="360363">
              <a:spcAft>
                <a:spcPts val="600"/>
              </a:spcAft>
              <a:buClr>
                <a:schemeClr val="accent1"/>
              </a:buClr>
              <a:tabLst/>
            </a:pPr>
            <a:r>
              <a:rPr lang="de-DE" b="0" dirty="0"/>
              <a:t>und</a:t>
            </a:r>
          </a:p>
          <a:p>
            <a:pPr marL="536575" indent="-342900">
              <a:buClr>
                <a:schemeClr val="accent1"/>
              </a:buClr>
              <a:buFont typeface="Wingdings" panose="05000000000000000000" pitchFamily="2" charset="2"/>
              <a:buChar char="Ø"/>
              <a:tabLst/>
            </a:pPr>
            <a:r>
              <a:rPr lang="de-DE" b="0" dirty="0"/>
              <a:t>die Krankheit im Zusammenhang mit Einwirkungen stehen könnte, denen die versicherte Person im Rahmen ihrer beruflichen Tätigkeit ausgesetzt ist.</a:t>
            </a:r>
          </a:p>
        </p:txBody>
      </p:sp>
      <p:sp>
        <p:nvSpPr>
          <p:cNvPr id="5" name="Rechteck 4"/>
          <p:cNvSpPr/>
          <p:nvPr/>
        </p:nvSpPr>
        <p:spPr>
          <a:xfrm>
            <a:off x="337349" y="4844393"/>
            <a:ext cx="7679183" cy="1631216"/>
          </a:xfrm>
          <a:prstGeom prst="rect">
            <a:avLst/>
          </a:prstGeom>
        </p:spPr>
        <p:txBody>
          <a:bodyPr wrap="square">
            <a:spAutoFit/>
          </a:bodyPr>
          <a:lstStyle/>
          <a:p>
            <a:pPr marL="1077913" indent="-1077913">
              <a:spcAft>
                <a:spcPts val="1200"/>
              </a:spcAft>
              <a:buClr>
                <a:schemeClr val="accent1"/>
              </a:buClr>
              <a:tabLst/>
            </a:pPr>
            <a:r>
              <a:rPr lang="de-DE" b="1" dirty="0">
                <a:solidFill>
                  <a:schemeClr val="accent1">
                    <a:lumMod val="75000"/>
                  </a:schemeClr>
                </a:solidFill>
              </a:rPr>
              <a:t>Hinweise:	</a:t>
            </a:r>
          </a:p>
          <a:p>
            <a:pPr>
              <a:spcAft>
                <a:spcPts val="1200"/>
              </a:spcAft>
              <a:buClr>
                <a:schemeClr val="accent1"/>
              </a:buClr>
              <a:tabLst/>
            </a:pPr>
            <a:r>
              <a:rPr lang="de-DE" dirty="0">
                <a:solidFill>
                  <a:schemeClr val="accent1">
                    <a:lumMod val="75000"/>
                  </a:schemeClr>
                </a:solidFill>
              </a:rPr>
              <a:t>Die BK-Verdachtsmeldung muss auf dem vorgeschriebenen </a:t>
            </a:r>
            <a:br>
              <a:rPr lang="de-DE" dirty="0">
                <a:solidFill>
                  <a:schemeClr val="accent1">
                    <a:lumMod val="75000"/>
                  </a:schemeClr>
                </a:solidFill>
              </a:rPr>
            </a:br>
            <a:r>
              <a:rPr lang="de-DE" dirty="0">
                <a:solidFill>
                  <a:schemeClr val="accent1">
                    <a:lumMod val="75000"/>
                  </a:schemeClr>
                </a:solidFill>
              </a:rPr>
              <a:t>Formular erfolgen.</a:t>
            </a:r>
            <a:br>
              <a:rPr lang="de-DE" dirty="0">
                <a:solidFill>
                  <a:schemeClr val="accent1">
                    <a:lumMod val="75000"/>
                  </a:schemeClr>
                </a:solidFill>
              </a:rPr>
            </a:br>
            <a:r>
              <a:rPr lang="de-DE" dirty="0">
                <a:solidFill>
                  <a:schemeClr val="accent1">
                    <a:lumMod val="75000"/>
                  </a:schemeClr>
                </a:solidFill>
              </a:rPr>
              <a:t>Eine Meldung bei einem nicht zuständigen Unfallversicherungsträger </a:t>
            </a:r>
            <a:br>
              <a:rPr lang="de-DE" dirty="0">
                <a:solidFill>
                  <a:schemeClr val="accent1">
                    <a:lumMod val="75000"/>
                  </a:schemeClr>
                </a:solidFill>
              </a:rPr>
            </a:br>
            <a:r>
              <a:rPr lang="de-DE" dirty="0">
                <a:solidFill>
                  <a:schemeClr val="accent1">
                    <a:lumMod val="75000"/>
                  </a:schemeClr>
                </a:solidFill>
              </a:rPr>
              <a:t>wird weitergeleitet.</a:t>
            </a:r>
          </a:p>
        </p:txBody>
      </p:sp>
      <p:sp>
        <p:nvSpPr>
          <p:cNvPr id="6" name="Titel 6"/>
          <p:cNvSpPr>
            <a:spLocks noGrp="1"/>
          </p:cNvSpPr>
          <p:nvPr>
            <p:ph type="title"/>
          </p:nvPr>
        </p:nvSpPr>
        <p:spPr>
          <a:xfrm>
            <a:off x="395536" y="332195"/>
            <a:ext cx="8353178" cy="1030287"/>
          </a:xfrm>
        </p:spPr>
        <p:txBody>
          <a:bodyPr/>
          <a:lstStyle/>
          <a:p>
            <a:pPr>
              <a:tabLst>
                <a:tab pos="263525" algn="l"/>
              </a:tabLst>
            </a:pPr>
            <a:r>
              <a:rPr lang="de-DE" sz="1800" dirty="0"/>
              <a:t>Vortrag „Das Berufskrankheiten-Verfahren“</a:t>
            </a:r>
            <a:br>
              <a:rPr lang="de-DE" sz="1800" dirty="0"/>
            </a:br>
            <a:r>
              <a:rPr lang="de-DE" sz="1800" b="1" dirty="0"/>
              <a:t>2. Einleitung eines Berufskrankheiten-Verfahrens </a:t>
            </a:r>
            <a:br>
              <a:rPr lang="de-DE" sz="1800" b="1" dirty="0"/>
            </a:br>
            <a:r>
              <a:rPr lang="de-DE" sz="1800" b="1" dirty="0"/>
              <a:t>	– Die Berufskrankheiten-Anzeige</a:t>
            </a:r>
          </a:p>
        </p:txBody>
      </p:sp>
    </p:spTree>
    <p:extLst>
      <p:ext uri="{BB962C8B-B14F-4D97-AF65-F5344CB8AC3E}">
        <p14:creationId xmlns:p14="http://schemas.microsoft.com/office/powerpoint/2010/main" val="223545281"/>
      </p:ext>
    </p:extLst>
  </p:cSld>
  <p:clrMapOvr>
    <a:masterClrMapping/>
  </p:clrMapOvr>
  <mc:AlternateContent xmlns:mc="http://schemas.openxmlformats.org/markup-compatibility/2006" xmlns:p14="http://schemas.microsoft.com/office/powerpoint/2010/main">
    <mc:Choice Requires="p14">
      <p:transition spd="slow" p14:dur="2000" advTm="291761"/>
    </mc:Choice>
    <mc:Fallback xmlns="">
      <p:transition spd="slow" advTm="29176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3</a:t>
            </a:r>
            <a:r>
              <a:rPr lang="de-DE" sz="1800" dirty="0"/>
              <a:t>. </a:t>
            </a:r>
            <a:r>
              <a:rPr lang="de-DE" sz="1800" b="1" dirty="0"/>
              <a:t>Ermittlungen im Berufskrankheiten-Verfahren</a:t>
            </a:r>
          </a:p>
        </p:txBody>
      </p:sp>
      <p:sp>
        <p:nvSpPr>
          <p:cNvPr id="5" name="Rechteck 4"/>
          <p:cNvSpPr/>
          <p:nvPr/>
        </p:nvSpPr>
        <p:spPr bwMode="auto">
          <a:xfrm>
            <a:off x="721818" y="2285078"/>
            <a:ext cx="7766545" cy="4206210"/>
          </a:xfrm>
          <a:prstGeom prst="rect">
            <a:avLst/>
          </a:prstGeom>
          <a:solidFill>
            <a:schemeClr val="bg2">
              <a:lumMod val="60000"/>
              <a:lumOff val="4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bodyPr>
          <a:lstStyle/>
          <a:p>
            <a:pPr>
              <a:lnSpc>
                <a:spcPct val="110000"/>
              </a:lnSpc>
              <a:buClr>
                <a:schemeClr val="accent1"/>
              </a:buClr>
              <a:buFont typeface="Wingdings" charset="2"/>
              <a:buNone/>
            </a:pPr>
            <a:r>
              <a:rPr lang="de-DE" sz="2000" b="1" dirty="0">
                <a:latin typeface="Arial" charset="0"/>
                <a:ea typeface="Arial" charset="0"/>
                <a:cs typeface="Arial" charset="0"/>
              </a:rPr>
              <a:t>Berufskrankheit</a:t>
            </a:r>
            <a:endParaRPr lang="de-DE" sz="2400" b="1" dirty="0">
              <a:solidFill>
                <a:srgbClr val="0070C0"/>
              </a:solidFill>
              <a:latin typeface="Arial" charset="0"/>
              <a:ea typeface="Arial" charset="0"/>
              <a:cs typeface="Arial" charset="0"/>
            </a:endParaRPr>
          </a:p>
        </p:txBody>
      </p:sp>
      <p:sp>
        <p:nvSpPr>
          <p:cNvPr id="6" name="Rechteck 5"/>
          <p:cNvSpPr/>
          <p:nvPr/>
        </p:nvSpPr>
        <p:spPr bwMode="auto">
          <a:xfrm>
            <a:off x="825837" y="2804958"/>
            <a:ext cx="2461571" cy="455336"/>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800" dirty="0">
                <a:latin typeface="Arial" charset="0"/>
                <a:ea typeface="Arial" charset="0"/>
                <a:cs typeface="Arial" charset="0"/>
              </a:rPr>
              <a:t>Versicherte Person </a:t>
            </a:r>
          </a:p>
        </p:txBody>
      </p:sp>
      <p:sp>
        <p:nvSpPr>
          <p:cNvPr id="7" name="Rechteck 6"/>
          <p:cNvSpPr/>
          <p:nvPr/>
        </p:nvSpPr>
        <p:spPr bwMode="auto">
          <a:xfrm>
            <a:off x="825837" y="3405460"/>
            <a:ext cx="2461571" cy="455336"/>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800" dirty="0">
                <a:latin typeface="Arial" charset="0"/>
                <a:ea typeface="Arial" charset="0"/>
                <a:cs typeface="Arial" charset="0"/>
              </a:rPr>
              <a:t>Versicherte Tätigkeit</a:t>
            </a:r>
          </a:p>
        </p:txBody>
      </p:sp>
      <p:sp>
        <p:nvSpPr>
          <p:cNvPr id="8" name="Rechteck 7"/>
          <p:cNvSpPr/>
          <p:nvPr/>
        </p:nvSpPr>
        <p:spPr bwMode="auto">
          <a:xfrm>
            <a:off x="825837" y="5317582"/>
            <a:ext cx="2461571" cy="455336"/>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800" dirty="0">
                <a:latin typeface="Arial" charset="0"/>
                <a:ea typeface="Arial" charset="0"/>
                <a:cs typeface="Arial" charset="0"/>
              </a:rPr>
              <a:t>Krankheit</a:t>
            </a:r>
          </a:p>
        </p:txBody>
      </p:sp>
      <p:cxnSp>
        <p:nvCxnSpPr>
          <p:cNvPr id="9" name="Gerade Verbindung mit Pfeil 8"/>
          <p:cNvCxnSpPr>
            <a:stCxn id="10" idx="2"/>
            <a:endCxn id="8" idx="0"/>
          </p:cNvCxnSpPr>
          <p:nvPr/>
        </p:nvCxnSpPr>
        <p:spPr bwMode="auto">
          <a:xfrm>
            <a:off x="2056623" y="4461302"/>
            <a:ext cx="0" cy="856280"/>
          </a:xfrm>
          <a:prstGeom prst="straightConnector1">
            <a:avLst/>
          </a:prstGeom>
          <a:solidFill>
            <a:schemeClr val="bg1"/>
          </a:solidFill>
          <a:ln w="57150" cap="flat" cmpd="sng" algn="ctr">
            <a:solidFill>
              <a:schemeClr val="folHlink"/>
            </a:solidFill>
            <a:prstDash val="solid"/>
            <a:round/>
            <a:headEnd type="none" w="med" len="med"/>
            <a:tailEnd type="triangle"/>
          </a:ln>
          <a:effectLst>
            <a:outerShdw blurRad="50800" dist="38100" dir="2700000" algn="tl" rotWithShape="0">
              <a:prstClr val="black">
                <a:alpha val="40000"/>
              </a:prstClr>
            </a:outerShdw>
          </a:effectLst>
        </p:spPr>
      </p:cxnSp>
      <p:sp>
        <p:nvSpPr>
          <p:cNvPr id="10" name="Rechteck 9"/>
          <p:cNvSpPr/>
          <p:nvPr/>
        </p:nvSpPr>
        <p:spPr bwMode="auto">
          <a:xfrm>
            <a:off x="825837" y="4005966"/>
            <a:ext cx="2461571" cy="455336"/>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800" dirty="0">
                <a:latin typeface="Arial" charset="0"/>
                <a:ea typeface="Arial" charset="0"/>
                <a:cs typeface="Arial" charset="0"/>
              </a:rPr>
              <a:t>Einwirkung</a:t>
            </a:r>
          </a:p>
        </p:txBody>
      </p:sp>
      <p:sp>
        <p:nvSpPr>
          <p:cNvPr id="11" name="Rechteck 10"/>
          <p:cNvSpPr/>
          <p:nvPr/>
        </p:nvSpPr>
        <p:spPr bwMode="auto">
          <a:xfrm>
            <a:off x="2233217" y="4549317"/>
            <a:ext cx="2461571" cy="665616"/>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400" dirty="0">
                <a:latin typeface="Arial" charset="0"/>
                <a:ea typeface="Arial" charset="0"/>
                <a:cs typeface="Arial" charset="0"/>
              </a:rPr>
              <a:t>(haftungsbegründende)</a:t>
            </a:r>
          </a:p>
          <a:p>
            <a:pPr algn="ctr">
              <a:lnSpc>
                <a:spcPct val="110000"/>
              </a:lnSpc>
              <a:buClr>
                <a:schemeClr val="accent1"/>
              </a:buClr>
              <a:buFont typeface="Wingdings" charset="2"/>
              <a:buNone/>
            </a:pPr>
            <a:r>
              <a:rPr lang="de-DE" sz="1800" dirty="0">
                <a:latin typeface="Arial" charset="0"/>
                <a:ea typeface="Arial" charset="0"/>
                <a:cs typeface="Arial" charset="0"/>
              </a:rPr>
              <a:t>Kausalität</a:t>
            </a:r>
          </a:p>
        </p:txBody>
      </p:sp>
      <p:sp>
        <p:nvSpPr>
          <p:cNvPr id="12" name="Rechteck 11"/>
          <p:cNvSpPr/>
          <p:nvPr/>
        </p:nvSpPr>
        <p:spPr>
          <a:xfrm>
            <a:off x="304801" y="1615970"/>
            <a:ext cx="8352766" cy="424732"/>
          </a:xfrm>
          <a:prstGeom prst="rect">
            <a:avLst/>
          </a:prstGeom>
        </p:spPr>
        <p:txBody>
          <a:bodyPr wrap="square">
            <a:spAutoFit/>
          </a:bodyPr>
          <a:lstStyle/>
          <a:p>
            <a:pPr lvl="0">
              <a:lnSpc>
                <a:spcPct val="120000"/>
              </a:lnSpc>
              <a:spcBef>
                <a:spcPts val="0"/>
              </a:spcBef>
              <a:spcAft>
                <a:spcPts val="600"/>
              </a:spcAft>
            </a:pPr>
            <a:r>
              <a:rPr lang="de-DE" sz="2000" b="1" dirty="0">
                <a:ea typeface="Calibri" panose="020F0502020204030204" pitchFamily="34" charset="0"/>
                <a:cs typeface="Times New Roman" panose="02020603050405020304" pitchFamily="18" charset="0"/>
              </a:rPr>
              <a:t>Voraussetzungen einer Berufskrankheit </a:t>
            </a:r>
            <a:r>
              <a:rPr lang="de-DE" sz="2000" b="1" dirty="0"/>
              <a:t>–</a:t>
            </a:r>
            <a:r>
              <a:rPr lang="de-DE" sz="2000" dirty="0"/>
              <a:t> </a:t>
            </a:r>
            <a:r>
              <a:rPr lang="de-DE" sz="2000" b="1" dirty="0">
                <a:cs typeface="Times New Roman" panose="02020603050405020304" pitchFamily="18" charset="0"/>
              </a:rPr>
              <a:t>Prüfung</a:t>
            </a:r>
            <a:endParaRPr lang="de-DE" sz="2000" b="1" dirty="0">
              <a:ea typeface="Calibri" panose="020F0502020204030204" pitchFamily="34" charset="0"/>
              <a:cs typeface="Times New Roman" panose="02020603050405020304" pitchFamily="18" charset="0"/>
            </a:endParaRPr>
          </a:p>
        </p:txBody>
      </p:sp>
      <p:sp>
        <p:nvSpPr>
          <p:cNvPr id="13" name="Textfeld 12"/>
          <p:cNvSpPr txBox="1"/>
          <p:nvPr/>
        </p:nvSpPr>
        <p:spPr>
          <a:xfrm>
            <a:off x="3322191" y="2315038"/>
            <a:ext cx="4287914" cy="400110"/>
          </a:xfrm>
          <a:prstGeom prst="rect">
            <a:avLst/>
          </a:prstGeom>
          <a:noFill/>
        </p:spPr>
        <p:txBody>
          <a:bodyPr wrap="square" rtlCol="0">
            <a:spAutoFit/>
          </a:bodyPr>
          <a:lstStyle/>
          <a:p>
            <a:r>
              <a:rPr lang="de-DE" sz="2000" dirty="0">
                <a:solidFill>
                  <a:srgbClr val="0070C0"/>
                </a:solidFill>
              </a:rPr>
              <a:t>- Ermittlungen durch die UV-Träger</a:t>
            </a:r>
          </a:p>
        </p:txBody>
      </p:sp>
      <p:sp>
        <p:nvSpPr>
          <p:cNvPr id="14" name="Textfeld 13"/>
          <p:cNvSpPr txBox="1"/>
          <p:nvPr/>
        </p:nvSpPr>
        <p:spPr>
          <a:xfrm>
            <a:off x="3393213" y="3921897"/>
            <a:ext cx="4545366" cy="646331"/>
          </a:xfrm>
          <a:prstGeom prst="rect">
            <a:avLst/>
          </a:prstGeom>
          <a:noFill/>
        </p:spPr>
        <p:txBody>
          <a:bodyPr wrap="square" rtlCol="0">
            <a:spAutoFit/>
          </a:bodyPr>
          <a:lstStyle/>
          <a:p>
            <a:r>
              <a:rPr lang="de-DE" dirty="0">
                <a:solidFill>
                  <a:srgbClr val="0070C0"/>
                </a:solidFill>
              </a:rPr>
              <a:t>- ggf. Ermittlungen im Betrieb durch den</a:t>
            </a:r>
            <a:br>
              <a:rPr lang="de-DE" dirty="0">
                <a:solidFill>
                  <a:srgbClr val="0070C0"/>
                </a:solidFill>
              </a:rPr>
            </a:br>
            <a:r>
              <a:rPr lang="de-DE" dirty="0">
                <a:solidFill>
                  <a:srgbClr val="0070C0"/>
                </a:solidFill>
              </a:rPr>
              <a:t>  Präventionsdienst</a:t>
            </a:r>
          </a:p>
        </p:txBody>
      </p:sp>
      <p:sp>
        <p:nvSpPr>
          <p:cNvPr id="15" name="Textfeld 14"/>
          <p:cNvSpPr txBox="1"/>
          <p:nvPr/>
        </p:nvSpPr>
        <p:spPr>
          <a:xfrm>
            <a:off x="4795884" y="4720887"/>
            <a:ext cx="3684233" cy="369332"/>
          </a:xfrm>
          <a:prstGeom prst="rect">
            <a:avLst/>
          </a:prstGeom>
          <a:noFill/>
        </p:spPr>
        <p:txBody>
          <a:bodyPr wrap="square" rtlCol="0">
            <a:spAutoFit/>
          </a:bodyPr>
          <a:lstStyle/>
          <a:p>
            <a:r>
              <a:rPr lang="de-DE" dirty="0">
                <a:solidFill>
                  <a:srgbClr val="0070C0"/>
                </a:solidFill>
              </a:rPr>
              <a:t>- ggf. Klärung durch Begutachtung</a:t>
            </a:r>
          </a:p>
        </p:txBody>
      </p:sp>
      <p:sp>
        <p:nvSpPr>
          <p:cNvPr id="16" name="Textfeld 15"/>
          <p:cNvSpPr txBox="1"/>
          <p:nvPr/>
        </p:nvSpPr>
        <p:spPr>
          <a:xfrm>
            <a:off x="3410965" y="5306810"/>
            <a:ext cx="4962617" cy="646331"/>
          </a:xfrm>
          <a:prstGeom prst="rect">
            <a:avLst/>
          </a:prstGeom>
          <a:noFill/>
        </p:spPr>
        <p:txBody>
          <a:bodyPr wrap="square" rtlCol="0">
            <a:spAutoFit/>
          </a:bodyPr>
          <a:lstStyle/>
          <a:p>
            <a:r>
              <a:rPr lang="de-DE" dirty="0">
                <a:solidFill>
                  <a:srgbClr val="0070C0"/>
                </a:solidFill>
              </a:rPr>
              <a:t>- Ermittlungen u. a. durch Anforderung von </a:t>
            </a:r>
            <a:br>
              <a:rPr lang="de-DE" dirty="0">
                <a:solidFill>
                  <a:srgbClr val="0070C0"/>
                </a:solidFill>
              </a:rPr>
            </a:br>
            <a:r>
              <a:rPr lang="de-DE" dirty="0">
                <a:solidFill>
                  <a:srgbClr val="0070C0"/>
                </a:solidFill>
              </a:rPr>
              <a:t>  ärztlichen Berichten</a:t>
            </a:r>
          </a:p>
        </p:txBody>
      </p:sp>
    </p:spTree>
    <p:custDataLst>
      <p:tags r:id="rId1"/>
    </p:custDataLst>
    <p:extLst>
      <p:ext uri="{BB962C8B-B14F-4D97-AF65-F5344CB8AC3E}">
        <p14:creationId xmlns:p14="http://schemas.microsoft.com/office/powerpoint/2010/main" val="1018462163"/>
      </p:ext>
    </p:extLst>
  </p:cSld>
  <p:clrMapOvr>
    <a:masterClrMapping/>
  </p:clrMapOvr>
  <mc:AlternateContent xmlns:mc="http://schemas.openxmlformats.org/markup-compatibility/2006" xmlns:p14="http://schemas.microsoft.com/office/powerpoint/2010/main">
    <mc:Choice Requires="p14">
      <p:transition spd="slow" p14:dur="2000" advTm="85960"/>
    </mc:Choice>
    <mc:Fallback xmlns="">
      <p:transition spd="slow" advTm="859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bwMode="auto">
          <a:xfrm>
            <a:off x="797451" y="2418316"/>
            <a:ext cx="7704137" cy="817903"/>
          </a:xfrm>
          <a:prstGeom prst="rect">
            <a:avLst/>
          </a:prstGeom>
          <a:solidFill>
            <a:schemeClr val="accent3"/>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marL="0" marR="0" indent="0" defTabSz="914400" rtl="0" eaLnBrk="1" fontAlgn="base" latinLnBrk="0" hangingPunct="1">
              <a:lnSpc>
                <a:spcPct val="110000"/>
              </a:lnSpc>
              <a:spcBef>
                <a:spcPct val="0"/>
              </a:spcBef>
              <a:spcAft>
                <a:spcPct val="0"/>
              </a:spcAft>
              <a:buClr>
                <a:schemeClr val="accent1"/>
              </a:buClr>
              <a:buSzTx/>
              <a:buFont typeface="Wingdings" charset="2"/>
              <a:buNone/>
              <a:tabLst/>
            </a:pPr>
            <a:r>
              <a:rPr kumimoji="0" lang="de-DE" sz="1600" b="1" i="0" u="none" strike="noStrike" cap="none" normalizeH="0" baseline="0" dirty="0">
                <a:ln>
                  <a:noFill/>
                </a:ln>
                <a:solidFill>
                  <a:schemeClr val="tx1"/>
                </a:solidFill>
                <a:effectLst/>
                <a:latin typeface="Arial" charset="0"/>
                <a:ea typeface="Arial" charset="0"/>
                <a:cs typeface="Arial" charset="0"/>
              </a:rPr>
              <a:t>BK-Nr.</a:t>
            </a:r>
            <a:r>
              <a:rPr kumimoji="0" lang="de-DE" sz="1600" b="1" i="0" u="none" strike="noStrike" cap="none" normalizeH="0" dirty="0">
                <a:ln>
                  <a:noFill/>
                </a:ln>
                <a:solidFill>
                  <a:schemeClr val="tx1"/>
                </a:solidFill>
                <a:effectLst/>
                <a:latin typeface="Arial" charset="0"/>
                <a:ea typeface="Arial" charset="0"/>
                <a:cs typeface="Arial" charset="0"/>
              </a:rPr>
              <a:t> 1301</a:t>
            </a:r>
          </a:p>
          <a:p>
            <a:pPr marL="0" marR="0" indent="0" defTabSz="914400" rtl="0" eaLnBrk="1" fontAlgn="base" latinLnBrk="0" hangingPunct="1">
              <a:lnSpc>
                <a:spcPct val="110000"/>
              </a:lnSpc>
              <a:spcBef>
                <a:spcPct val="0"/>
              </a:spcBef>
              <a:spcAft>
                <a:spcPct val="0"/>
              </a:spcAft>
              <a:buClr>
                <a:schemeClr val="accent1"/>
              </a:buClr>
              <a:buSzTx/>
              <a:buFont typeface="Wingdings" charset="2"/>
              <a:buNone/>
              <a:tabLst/>
            </a:pPr>
            <a:r>
              <a:rPr kumimoji="0" lang="de-DE" sz="1600" b="0" i="0" u="none" strike="noStrike" cap="none" normalizeH="0" dirty="0">
                <a:ln>
                  <a:noFill/>
                </a:ln>
                <a:solidFill>
                  <a:schemeClr val="tx1"/>
                </a:solidFill>
                <a:effectLst/>
                <a:latin typeface="Arial" charset="0"/>
                <a:ea typeface="Arial" charset="0"/>
                <a:cs typeface="Arial" charset="0"/>
              </a:rPr>
              <a:t>Schleimhautveränderungen, Krebs oder andere Neubildungen der Harnwege</a:t>
            </a:r>
            <a:br>
              <a:rPr kumimoji="0" lang="de-DE" sz="1600" b="0" i="0" u="none" strike="noStrike" cap="none" normalizeH="0" dirty="0">
                <a:ln>
                  <a:noFill/>
                </a:ln>
                <a:solidFill>
                  <a:schemeClr val="tx1"/>
                </a:solidFill>
                <a:effectLst/>
                <a:latin typeface="Arial" charset="0"/>
                <a:ea typeface="Arial" charset="0"/>
                <a:cs typeface="Arial" charset="0"/>
              </a:rPr>
            </a:br>
            <a:r>
              <a:rPr kumimoji="0" lang="de-DE" sz="1600" b="0" i="0" u="none" strike="noStrike" cap="none" normalizeH="0" dirty="0">
                <a:ln>
                  <a:noFill/>
                </a:ln>
                <a:solidFill>
                  <a:srgbClr val="FF0000"/>
                </a:solidFill>
                <a:effectLst/>
                <a:latin typeface="Arial" charset="0"/>
                <a:ea typeface="Arial" charset="0"/>
                <a:cs typeface="Arial" charset="0"/>
              </a:rPr>
              <a:t>durch aromatische Amine.</a:t>
            </a:r>
            <a:endParaRPr kumimoji="0" lang="de-DE" sz="1600" b="0" i="0" u="none" strike="noStrike" cap="none" normalizeH="0" baseline="0" dirty="0">
              <a:ln>
                <a:noFill/>
              </a:ln>
              <a:solidFill>
                <a:srgbClr val="FF0000"/>
              </a:solidFill>
              <a:effectLst/>
              <a:latin typeface="Arial" charset="0"/>
              <a:ea typeface="Arial" charset="0"/>
              <a:cs typeface="Arial" charset="0"/>
            </a:endParaRPr>
          </a:p>
        </p:txBody>
      </p:sp>
      <p:sp>
        <p:nvSpPr>
          <p:cNvPr id="5" name="Rechteck 4"/>
          <p:cNvSpPr/>
          <p:nvPr/>
        </p:nvSpPr>
        <p:spPr bwMode="auto">
          <a:xfrm>
            <a:off x="799724" y="3321343"/>
            <a:ext cx="7704137" cy="1090151"/>
          </a:xfrm>
          <a:prstGeom prst="rect">
            <a:avLst/>
          </a:prstGeom>
          <a:solidFill>
            <a:schemeClr val="accent3"/>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marL="0" marR="0" indent="0" defTabSz="914400" rtl="0" eaLnBrk="1" fontAlgn="base" latinLnBrk="0" hangingPunct="1">
              <a:lnSpc>
                <a:spcPct val="110000"/>
              </a:lnSpc>
              <a:spcBef>
                <a:spcPct val="0"/>
              </a:spcBef>
              <a:spcAft>
                <a:spcPct val="0"/>
              </a:spcAft>
              <a:buClr>
                <a:schemeClr val="accent1"/>
              </a:buClr>
              <a:buSzTx/>
              <a:buFont typeface="Wingdings" charset="2"/>
              <a:buNone/>
              <a:tabLst/>
            </a:pPr>
            <a:r>
              <a:rPr kumimoji="0" lang="de-DE" sz="1600" b="1" i="0" u="none" strike="noStrike" cap="none" normalizeH="0" baseline="0" dirty="0">
                <a:ln>
                  <a:noFill/>
                </a:ln>
                <a:solidFill>
                  <a:schemeClr val="tx1"/>
                </a:solidFill>
                <a:effectLst/>
                <a:latin typeface="Arial" charset="0"/>
                <a:ea typeface="Arial" charset="0"/>
                <a:cs typeface="Arial" charset="0"/>
              </a:rPr>
              <a:t>BK-Nr.</a:t>
            </a:r>
            <a:r>
              <a:rPr kumimoji="0" lang="de-DE" sz="1600" b="1" i="0" u="none" strike="noStrike" cap="none" normalizeH="0" dirty="0">
                <a:ln>
                  <a:noFill/>
                </a:ln>
                <a:solidFill>
                  <a:schemeClr val="tx1"/>
                </a:solidFill>
                <a:effectLst/>
                <a:latin typeface="Arial" charset="0"/>
                <a:ea typeface="Arial" charset="0"/>
                <a:cs typeface="Arial" charset="0"/>
              </a:rPr>
              <a:t> 2108</a:t>
            </a:r>
          </a:p>
          <a:p>
            <a:pPr marL="0" marR="0" indent="0" defTabSz="914400" rtl="0" eaLnBrk="1" fontAlgn="base" latinLnBrk="0" hangingPunct="1">
              <a:lnSpc>
                <a:spcPct val="110000"/>
              </a:lnSpc>
              <a:spcBef>
                <a:spcPct val="0"/>
              </a:spcBef>
              <a:spcAft>
                <a:spcPct val="0"/>
              </a:spcAft>
              <a:buClr>
                <a:schemeClr val="accent1"/>
              </a:buClr>
              <a:buSzTx/>
              <a:buFont typeface="Wingdings" charset="2"/>
              <a:buNone/>
              <a:tabLst/>
            </a:pPr>
            <a:r>
              <a:rPr kumimoji="0" lang="de-DE" sz="1600" b="0" i="0" u="none" strike="noStrike" cap="none" normalizeH="0" dirty="0">
                <a:ln>
                  <a:noFill/>
                </a:ln>
                <a:solidFill>
                  <a:schemeClr val="tx1"/>
                </a:solidFill>
                <a:effectLst/>
                <a:latin typeface="Arial" charset="0"/>
                <a:ea typeface="Arial" charset="0"/>
                <a:cs typeface="Arial" charset="0"/>
              </a:rPr>
              <a:t>Bandscheibenbedingte Erkrankungen der Lendenwirbelsäule </a:t>
            </a:r>
            <a:r>
              <a:rPr kumimoji="0" lang="de-DE" sz="1600" b="0" i="0" u="none" strike="noStrike" cap="none" normalizeH="0" dirty="0">
                <a:ln>
                  <a:noFill/>
                </a:ln>
                <a:solidFill>
                  <a:srgbClr val="FF0000"/>
                </a:solidFill>
                <a:effectLst/>
                <a:latin typeface="Arial" charset="0"/>
                <a:ea typeface="Arial" charset="0"/>
                <a:cs typeface="Arial" charset="0"/>
              </a:rPr>
              <a:t>durch </a:t>
            </a:r>
            <a:r>
              <a:rPr lang="de-DE" sz="1600" baseline="0" dirty="0">
                <a:solidFill>
                  <a:srgbClr val="FF0000"/>
                </a:solidFill>
                <a:latin typeface="Arial" charset="0"/>
                <a:ea typeface="Arial" charset="0"/>
                <a:cs typeface="Arial" charset="0"/>
              </a:rPr>
              <a:t>langjähriges</a:t>
            </a:r>
            <a:br>
              <a:rPr lang="de-DE" sz="1600" baseline="0" dirty="0">
                <a:solidFill>
                  <a:srgbClr val="FF0000"/>
                </a:solidFill>
                <a:latin typeface="Arial" charset="0"/>
                <a:ea typeface="Arial" charset="0"/>
                <a:cs typeface="Arial" charset="0"/>
              </a:rPr>
            </a:br>
            <a:r>
              <a:rPr lang="de-DE" sz="1600" baseline="0" dirty="0">
                <a:solidFill>
                  <a:srgbClr val="FF0000"/>
                </a:solidFill>
                <a:latin typeface="Arial" charset="0"/>
                <a:ea typeface="Arial" charset="0"/>
                <a:cs typeface="Arial" charset="0"/>
              </a:rPr>
              <a:t>Heben oder Tragen schwerer Lasten oder durch langjährige Tätigkeiten in extremer</a:t>
            </a:r>
            <a:br>
              <a:rPr lang="de-DE" sz="1600" baseline="0" dirty="0">
                <a:solidFill>
                  <a:srgbClr val="FF0000"/>
                </a:solidFill>
                <a:latin typeface="Arial" charset="0"/>
                <a:ea typeface="Arial" charset="0"/>
                <a:cs typeface="Arial" charset="0"/>
              </a:rPr>
            </a:br>
            <a:r>
              <a:rPr lang="de-DE" sz="1600" baseline="0" dirty="0">
                <a:solidFill>
                  <a:srgbClr val="FF0000"/>
                </a:solidFill>
                <a:latin typeface="Arial" charset="0"/>
                <a:ea typeface="Arial" charset="0"/>
                <a:cs typeface="Arial" charset="0"/>
              </a:rPr>
              <a:t>Rumpfbeugehaltung, (…).</a:t>
            </a:r>
            <a:endParaRPr kumimoji="0" lang="de-DE" sz="1600" b="0" i="0" u="none" strike="noStrike" cap="none" normalizeH="0" baseline="0" dirty="0">
              <a:ln>
                <a:noFill/>
              </a:ln>
              <a:solidFill>
                <a:srgbClr val="FF0000"/>
              </a:solidFill>
              <a:effectLst/>
              <a:latin typeface="Arial" charset="0"/>
              <a:ea typeface="Arial" charset="0"/>
              <a:cs typeface="Arial" charset="0"/>
            </a:endParaRPr>
          </a:p>
        </p:txBody>
      </p:sp>
      <p:sp>
        <p:nvSpPr>
          <p:cNvPr id="6" name="Rechteck 5"/>
          <p:cNvSpPr/>
          <p:nvPr/>
        </p:nvSpPr>
        <p:spPr bwMode="auto">
          <a:xfrm>
            <a:off x="795172" y="4497322"/>
            <a:ext cx="7704137" cy="1090151"/>
          </a:xfrm>
          <a:prstGeom prst="rect">
            <a:avLst/>
          </a:prstGeom>
          <a:solidFill>
            <a:schemeClr val="accent3"/>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marL="0" marR="0" indent="0" defTabSz="914400" rtl="0" eaLnBrk="1" fontAlgn="base" latinLnBrk="0" hangingPunct="1">
              <a:lnSpc>
                <a:spcPct val="110000"/>
              </a:lnSpc>
              <a:spcBef>
                <a:spcPct val="0"/>
              </a:spcBef>
              <a:spcAft>
                <a:spcPct val="0"/>
              </a:spcAft>
              <a:buClr>
                <a:schemeClr val="accent1"/>
              </a:buClr>
              <a:buSzTx/>
              <a:buFont typeface="Wingdings" charset="2"/>
              <a:buNone/>
              <a:tabLst/>
            </a:pPr>
            <a:r>
              <a:rPr kumimoji="0" lang="de-DE" sz="1600" b="1" i="0" u="none" strike="noStrike" cap="none" normalizeH="0" baseline="0" dirty="0">
                <a:ln>
                  <a:noFill/>
                </a:ln>
                <a:solidFill>
                  <a:schemeClr val="tx1"/>
                </a:solidFill>
                <a:effectLst/>
                <a:latin typeface="Arial" charset="0"/>
                <a:ea typeface="Arial" charset="0"/>
                <a:cs typeface="Arial" charset="0"/>
              </a:rPr>
              <a:t>BK-Nr.</a:t>
            </a:r>
            <a:r>
              <a:rPr kumimoji="0" lang="de-DE" sz="1600" b="1" i="0" u="none" strike="noStrike" cap="none" normalizeH="0" dirty="0">
                <a:ln>
                  <a:noFill/>
                </a:ln>
                <a:solidFill>
                  <a:schemeClr val="tx1"/>
                </a:solidFill>
                <a:effectLst/>
                <a:latin typeface="Arial" charset="0"/>
                <a:ea typeface="Arial" charset="0"/>
                <a:cs typeface="Arial" charset="0"/>
              </a:rPr>
              <a:t> 4104 (3. Alternative)</a:t>
            </a:r>
          </a:p>
          <a:p>
            <a:pPr marL="0" marR="0" indent="0" defTabSz="914400" rtl="0" eaLnBrk="1" fontAlgn="base" latinLnBrk="0" hangingPunct="1">
              <a:lnSpc>
                <a:spcPct val="110000"/>
              </a:lnSpc>
              <a:spcBef>
                <a:spcPct val="0"/>
              </a:spcBef>
              <a:spcAft>
                <a:spcPct val="0"/>
              </a:spcAft>
              <a:buClr>
                <a:schemeClr val="accent1"/>
              </a:buClr>
              <a:buSzTx/>
              <a:buFont typeface="Wingdings" charset="2"/>
              <a:buNone/>
              <a:tabLst/>
            </a:pPr>
            <a:r>
              <a:rPr kumimoji="0" lang="de-DE" sz="1600" b="0" i="0" u="none" strike="noStrike" cap="none" normalizeH="0" dirty="0">
                <a:ln>
                  <a:noFill/>
                </a:ln>
                <a:solidFill>
                  <a:schemeClr val="tx1"/>
                </a:solidFill>
                <a:effectLst/>
                <a:latin typeface="Arial" charset="0"/>
                <a:ea typeface="Arial" charset="0"/>
                <a:cs typeface="Arial" charset="0"/>
              </a:rPr>
              <a:t>Lungen-, Kehlkopf- oder Eierstockkrebs […]</a:t>
            </a:r>
            <a:r>
              <a:rPr lang="de-DE" sz="1600" dirty="0">
                <a:latin typeface="Arial" charset="0"/>
                <a:ea typeface="Arial" charset="0"/>
                <a:cs typeface="Arial" charset="0"/>
              </a:rPr>
              <a:t> bei Nachweis der </a:t>
            </a:r>
            <a:r>
              <a:rPr lang="de-DE" sz="1600" dirty="0">
                <a:solidFill>
                  <a:srgbClr val="FF0000"/>
                </a:solidFill>
                <a:latin typeface="Arial" charset="0"/>
                <a:ea typeface="Arial" charset="0"/>
                <a:cs typeface="Arial" charset="0"/>
              </a:rPr>
              <a:t>Einwirkung einer</a:t>
            </a:r>
            <a:br>
              <a:rPr lang="de-DE" sz="1600" dirty="0">
                <a:solidFill>
                  <a:srgbClr val="FF0000"/>
                </a:solidFill>
                <a:latin typeface="Arial" charset="0"/>
                <a:ea typeface="Arial" charset="0"/>
                <a:cs typeface="Arial" charset="0"/>
              </a:rPr>
            </a:br>
            <a:r>
              <a:rPr lang="de-DE" sz="1600" dirty="0">
                <a:solidFill>
                  <a:srgbClr val="FF0000"/>
                </a:solidFill>
                <a:latin typeface="Arial" charset="0"/>
                <a:ea typeface="Arial" charset="0"/>
                <a:cs typeface="Arial" charset="0"/>
              </a:rPr>
              <a:t>kumulativen Asbestfaserstaub-Dosis am Arbeitsplatz von min. 25 Faserjahren</a:t>
            </a:r>
            <a:br>
              <a:rPr lang="de-DE" sz="1600" dirty="0">
                <a:solidFill>
                  <a:srgbClr val="FF0000"/>
                </a:solidFill>
                <a:latin typeface="Arial" charset="0"/>
                <a:ea typeface="Arial" charset="0"/>
                <a:cs typeface="Arial" charset="0"/>
              </a:rPr>
            </a:br>
            <a:r>
              <a:rPr lang="de-DE" sz="1600" dirty="0">
                <a:solidFill>
                  <a:srgbClr val="FF0000"/>
                </a:solidFill>
                <a:latin typeface="Arial" charset="0"/>
                <a:ea typeface="Arial" charset="0"/>
                <a:cs typeface="Arial" charset="0"/>
              </a:rPr>
              <a:t>(25 x 10</a:t>
            </a:r>
            <a:r>
              <a:rPr lang="de-DE" sz="1600" baseline="30000" dirty="0">
                <a:solidFill>
                  <a:srgbClr val="FF0000"/>
                </a:solidFill>
                <a:latin typeface="Arial" charset="0"/>
                <a:ea typeface="Arial" charset="0"/>
                <a:cs typeface="Arial" charset="0"/>
              </a:rPr>
              <a:t>6</a:t>
            </a:r>
            <a:r>
              <a:rPr lang="de-DE" sz="1600" dirty="0">
                <a:solidFill>
                  <a:srgbClr val="FF0000"/>
                </a:solidFill>
                <a:latin typeface="Arial" charset="0"/>
                <a:ea typeface="Arial" charset="0"/>
                <a:cs typeface="Arial" charset="0"/>
              </a:rPr>
              <a:t> [(Fasern/m</a:t>
            </a:r>
            <a:r>
              <a:rPr lang="de-DE" sz="1600" baseline="30000" dirty="0">
                <a:solidFill>
                  <a:srgbClr val="FF0000"/>
                </a:solidFill>
                <a:latin typeface="Arial" charset="0"/>
                <a:ea typeface="Arial" charset="0"/>
                <a:cs typeface="Arial" charset="0"/>
              </a:rPr>
              <a:t>3</a:t>
            </a:r>
            <a:r>
              <a:rPr lang="de-DE" sz="1600" dirty="0">
                <a:solidFill>
                  <a:srgbClr val="FF0000"/>
                </a:solidFill>
                <a:latin typeface="Arial" charset="0"/>
                <a:ea typeface="Arial" charset="0"/>
                <a:cs typeface="Arial" charset="0"/>
              </a:rPr>
              <a:t>)x Jahre]).</a:t>
            </a:r>
            <a:endParaRPr kumimoji="0" lang="de-DE" sz="1600" b="0" i="0" u="none" strike="noStrike" cap="none" normalizeH="0" dirty="0">
              <a:ln>
                <a:noFill/>
              </a:ln>
              <a:solidFill>
                <a:srgbClr val="FF0000"/>
              </a:solidFill>
              <a:effectLst/>
              <a:latin typeface="Arial" charset="0"/>
              <a:ea typeface="Arial" charset="0"/>
              <a:cs typeface="Arial" charset="0"/>
            </a:endParaRPr>
          </a:p>
        </p:txBody>
      </p:sp>
      <p:sp>
        <p:nvSpPr>
          <p:cNvPr id="7" name="Rechteck 6"/>
          <p:cNvSpPr/>
          <p:nvPr/>
        </p:nvSpPr>
        <p:spPr bwMode="auto">
          <a:xfrm>
            <a:off x="799723" y="5668761"/>
            <a:ext cx="7704137" cy="817903"/>
          </a:xfrm>
          <a:prstGeom prst="rect">
            <a:avLst/>
          </a:prstGeom>
          <a:solidFill>
            <a:schemeClr val="accent3"/>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marL="0" marR="0" indent="0" defTabSz="914400" rtl="0" eaLnBrk="1" fontAlgn="base" latinLnBrk="0" hangingPunct="1">
              <a:lnSpc>
                <a:spcPct val="110000"/>
              </a:lnSpc>
              <a:spcBef>
                <a:spcPct val="0"/>
              </a:spcBef>
              <a:spcAft>
                <a:spcPct val="0"/>
              </a:spcAft>
              <a:buClr>
                <a:schemeClr val="accent1"/>
              </a:buClr>
              <a:buSzTx/>
              <a:buFont typeface="Wingdings" charset="2"/>
              <a:buNone/>
              <a:tabLst/>
            </a:pPr>
            <a:r>
              <a:rPr kumimoji="0" lang="de-DE" sz="1600" b="1" i="0" u="none" strike="noStrike" cap="none" normalizeH="0" baseline="0" dirty="0">
                <a:ln>
                  <a:noFill/>
                </a:ln>
                <a:solidFill>
                  <a:schemeClr val="tx1"/>
                </a:solidFill>
                <a:effectLst/>
                <a:latin typeface="Arial" charset="0"/>
                <a:ea typeface="Arial" charset="0"/>
                <a:cs typeface="Arial" charset="0"/>
              </a:rPr>
              <a:t>BK-Nr.</a:t>
            </a:r>
            <a:r>
              <a:rPr kumimoji="0" lang="de-DE" sz="1600" b="1" i="0" u="none" strike="noStrike" cap="none" normalizeH="0" dirty="0">
                <a:ln>
                  <a:noFill/>
                </a:ln>
                <a:solidFill>
                  <a:schemeClr val="tx1"/>
                </a:solidFill>
                <a:effectLst/>
                <a:latin typeface="Arial" charset="0"/>
                <a:ea typeface="Arial" charset="0"/>
                <a:cs typeface="Arial" charset="0"/>
              </a:rPr>
              <a:t> 5103</a:t>
            </a:r>
          </a:p>
          <a:p>
            <a:pPr marL="0" marR="0" indent="0" defTabSz="914400" rtl="0" eaLnBrk="1" fontAlgn="base" latinLnBrk="0" hangingPunct="1">
              <a:lnSpc>
                <a:spcPct val="110000"/>
              </a:lnSpc>
              <a:spcBef>
                <a:spcPct val="0"/>
              </a:spcBef>
              <a:spcAft>
                <a:spcPct val="0"/>
              </a:spcAft>
              <a:buClr>
                <a:schemeClr val="accent1"/>
              </a:buClr>
              <a:buSzTx/>
              <a:buFont typeface="Wingdings" charset="2"/>
              <a:buNone/>
              <a:tabLst/>
            </a:pPr>
            <a:r>
              <a:rPr kumimoji="0" lang="de-DE" sz="1600" b="0" i="0" u="none" strike="noStrike" cap="none" normalizeH="0" dirty="0">
                <a:ln>
                  <a:noFill/>
                </a:ln>
                <a:solidFill>
                  <a:schemeClr val="tx1"/>
                </a:solidFill>
                <a:effectLst/>
                <a:latin typeface="Arial" charset="0"/>
                <a:ea typeface="Arial" charset="0"/>
                <a:cs typeface="Arial" charset="0"/>
              </a:rPr>
              <a:t>Plattenepithelkarzinome oder multiple aktinische Keratosen der Haut </a:t>
            </a:r>
            <a:r>
              <a:rPr kumimoji="0" lang="de-DE" sz="1600" b="0" i="0" u="none" strike="noStrike" cap="none" normalizeH="0" dirty="0">
                <a:ln>
                  <a:noFill/>
                </a:ln>
                <a:solidFill>
                  <a:srgbClr val="FF0000"/>
                </a:solidFill>
                <a:effectLst/>
                <a:latin typeface="Arial" charset="0"/>
                <a:ea typeface="Arial" charset="0"/>
                <a:cs typeface="Arial" charset="0"/>
              </a:rPr>
              <a:t>durch</a:t>
            </a:r>
            <a:br>
              <a:rPr kumimoji="0" lang="de-DE" sz="1600" b="0" i="0" u="none" strike="noStrike" cap="none" normalizeH="0" dirty="0">
                <a:ln>
                  <a:noFill/>
                </a:ln>
                <a:solidFill>
                  <a:srgbClr val="FF0000"/>
                </a:solidFill>
                <a:effectLst/>
                <a:latin typeface="Arial" charset="0"/>
                <a:ea typeface="Arial" charset="0"/>
                <a:cs typeface="Arial" charset="0"/>
              </a:rPr>
            </a:br>
            <a:r>
              <a:rPr kumimoji="0" lang="de-DE" sz="1600" b="0" i="0" u="none" strike="noStrike" cap="none" normalizeH="0" dirty="0">
                <a:ln>
                  <a:noFill/>
                </a:ln>
                <a:solidFill>
                  <a:srgbClr val="FF0000"/>
                </a:solidFill>
                <a:effectLst/>
                <a:latin typeface="Arial" charset="0"/>
                <a:ea typeface="Arial" charset="0"/>
                <a:cs typeface="Arial" charset="0"/>
              </a:rPr>
              <a:t>natürliche UV-Strahlung</a:t>
            </a:r>
            <a:r>
              <a:rPr kumimoji="0" lang="de-DE" sz="1600" b="0" i="0" u="none" strike="noStrike" cap="none" normalizeH="0" dirty="0">
                <a:ln>
                  <a:noFill/>
                </a:ln>
                <a:solidFill>
                  <a:schemeClr val="tx1"/>
                </a:solidFill>
                <a:effectLst/>
                <a:latin typeface="Arial" charset="0"/>
                <a:ea typeface="Arial" charset="0"/>
                <a:cs typeface="Arial" charset="0"/>
              </a:rPr>
              <a:t>.</a:t>
            </a:r>
            <a:endParaRPr kumimoji="0" lang="de-DE" sz="1600" b="0" i="0" u="none" strike="noStrike" cap="none" normalizeH="0" baseline="0" dirty="0">
              <a:ln>
                <a:noFill/>
              </a:ln>
              <a:solidFill>
                <a:schemeClr val="tx1"/>
              </a:solidFill>
              <a:effectLst/>
              <a:latin typeface="Arial" charset="0"/>
              <a:ea typeface="Arial" charset="0"/>
              <a:cs typeface="Arial" charset="0"/>
            </a:endParaRPr>
          </a:p>
        </p:txBody>
      </p:sp>
      <p:sp>
        <p:nvSpPr>
          <p:cNvPr id="8" name="Rechteck 7"/>
          <p:cNvSpPr/>
          <p:nvPr/>
        </p:nvSpPr>
        <p:spPr>
          <a:xfrm>
            <a:off x="313267" y="1597976"/>
            <a:ext cx="8344299" cy="461665"/>
          </a:xfrm>
          <a:prstGeom prst="rect">
            <a:avLst/>
          </a:prstGeom>
        </p:spPr>
        <p:txBody>
          <a:bodyPr wrap="square">
            <a:spAutoFit/>
          </a:bodyPr>
          <a:lstStyle/>
          <a:p>
            <a:pPr lvl="0">
              <a:lnSpc>
                <a:spcPct val="120000"/>
              </a:lnSpc>
              <a:spcBef>
                <a:spcPts val="0"/>
              </a:spcBef>
              <a:spcAft>
                <a:spcPts val="600"/>
              </a:spcAft>
            </a:pPr>
            <a:r>
              <a:rPr lang="de-DE" sz="2000" b="1" dirty="0">
                <a:ea typeface="Calibri" panose="020F0502020204030204" pitchFamily="34" charset="0"/>
                <a:cs typeface="Times New Roman" panose="02020603050405020304" pitchFamily="18" charset="0"/>
              </a:rPr>
              <a:t>Voraussetzungen einer Berufskrankheit </a:t>
            </a:r>
            <a:r>
              <a:rPr lang="de-DE" sz="2000" b="1" dirty="0"/>
              <a:t>– E</a:t>
            </a:r>
            <a:r>
              <a:rPr lang="de-DE" sz="2000" b="1" dirty="0">
                <a:ea typeface="Calibri" panose="020F0502020204030204" pitchFamily="34" charset="0"/>
                <a:cs typeface="Times New Roman" panose="02020603050405020304" pitchFamily="18" charset="0"/>
              </a:rPr>
              <a:t>inwirkung </a:t>
            </a:r>
            <a:r>
              <a:rPr lang="de-DE" sz="2000" b="1" dirty="0"/>
              <a:t>–</a:t>
            </a:r>
            <a:r>
              <a:rPr lang="de-DE" sz="2000" b="1" dirty="0">
                <a:ea typeface="Calibri" panose="020F0502020204030204" pitchFamily="34" charset="0"/>
                <a:cs typeface="Times New Roman" panose="02020603050405020304" pitchFamily="18" charset="0"/>
              </a:rPr>
              <a:t> Beispiele</a:t>
            </a:r>
          </a:p>
        </p:txBody>
      </p:sp>
      <p:sp>
        <p:nvSpPr>
          <p:cNvPr id="9" name="Titel 6"/>
          <p:cNvSpPr txBox="1">
            <a:spLocks/>
          </p:cNvSpPr>
          <p:nvPr/>
        </p:nvSpPr>
        <p:spPr bwMode="gray">
          <a:xfrm>
            <a:off x="395536" y="332195"/>
            <a:ext cx="8353178" cy="84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2pPr>
            <a:lvl3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3pPr>
            <a:lvl4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4pPr>
            <a:lvl5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5pPr>
            <a:lvl6pPr marL="4572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6pPr>
            <a:lvl7pPr marL="9144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7pPr>
            <a:lvl8pPr marL="13716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8pPr>
            <a:lvl9pPr marL="18288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9pPr>
          </a:lstStyle>
          <a:p>
            <a:r>
              <a:rPr lang="de-DE" sz="1800" kern="0"/>
              <a:t>Vortrag „Das Berufskrankheiten-Verfahren“</a:t>
            </a:r>
            <a:br>
              <a:rPr lang="de-DE" sz="1800" kern="0"/>
            </a:br>
            <a:r>
              <a:rPr lang="de-DE" sz="1800" b="1" kern="0"/>
              <a:t>3</a:t>
            </a:r>
            <a:r>
              <a:rPr lang="de-DE" sz="1800" kern="0"/>
              <a:t>. </a:t>
            </a:r>
            <a:r>
              <a:rPr lang="de-DE" sz="1800" b="1" kern="0"/>
              <a:t>Ermittlungen im Berufskrankheiten-Verfahren</a:t>
            </a:r>
            <a:endParaRPr lang="de-DE" sz="1800" b="1" kern="0" dirty="0"/>
          </a:p>
        </p:txBody>
      </p:sp>
    </p:spTree>
    <p:custDataLst>
      <p:tags r:id="rId1"/>
    </p:custDataLst>
    <p:extLst>
      <p:ext uri="{BB962C8B-B14F-4D97-AF65-F5344CB8AC3E}">
        <p14:creationId xmlns:p14="http://schemas.microsoft.com/office/powerpoint/2010/main" val="2216851830"/>
      </p:ext>
    </p:extLst>
  </p:cSld>
  <p:clrMapOvr>
    <a:masterClrMapping/>
  </p:clrMapOvr>
  <mc:AlternateContent xmlns:mc="http://schemas.openxmlformats.org/markup-compatibility/2006" xmlns:p14="http://schemas.microsoft.com/office/powerpoint/2010/main">
    <mc:Choice Requires="p14">
      <p:transition spd="slow" p14:dur="2000" advTm="261128"/>
    </mc:Choice>
    <mc:Fallback xmlns="">
      <p:transition spd="slow" advTm="2611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bwMode="auto">
          <a:xfrm>
            <a:off x="710998" y="2322632"/>
            <a:ext cx="7774483" cy="4206210"/>
          </a:xfrm>
          <a:prstGeom prst="rect">
            <a:avLst/>
          </a:prstGeom>
          <a:solidFill>
            <a:schemeClr val="bg2">
              <a:lumMod val="60000"/>
              <a:lumOff val="4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bodyPr>
          <a:lstStyle/>
          <a:p>
            <a:pPr>
              <a:lnSpc>
                <a:spcPct val="110000"/>
              </a:lnSpc>
              <a:buClr>
                <a:schemeClr val="accent1"/>
              </a:buClr>
              <a:buFont typeface="Wingdings" charset="2"/>
              <a:buNone/>
            </a:pPr>
            <a:r>
              <a:rPr lang="de-DE" sz="2000" b="1" dirty="0">
                <a:latin typeface="Arial" charset="0"/>
                <a:ea typeface="Arial" charset="0"/>
                <a:cs typeface="Arial" charset="0"/>
              </a:rPr>
              <a:t>Berufskrankheit - </a:t>
            </a:r>
            <a:r>
              <a:rPr lang="de-DE" sz="2000" b="1" dirty="0">
                <a:solidFill>
                  <a:srgbClr val="0070C0"/>
                </a:solidFill>
                <a:latin typeface="Arial" charset="0"/>
                <a:ea typeface="Arial" charset="0"/>
                <a:cs typeface="Arial" charset="0"/>
              </a:rPr>
              <a:t>Voraussetzungen</a:t>
            </a:r>
          </a:p>
        </p:txBody>
      </p:sp>
      <p:sp>
        <p:nvSpPr>
          <p:cNvPr id="5" name="Rechteck 4"/>
          <p:cNvSpPr/>
          <p:nvPr/>
        </p:nvSpPr>
        <p:spPr bwMode="auto">
          <a:xfrm>
            <a:off x="815018" y="2771067"/>
            <a:ext cx="2461571" cy="633790"/>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800" dirty="0">
                <a:latin typeface="Arial" charset="0"/>
                <a:ea typeface="Arial" charset="0"/>
                <a:cs typeface="Arial" charset="0"/>
              </a:rPr>
              <a:t>Versicherte Person </a:t>
            </a:r>
          </a:p>
        </p:txBody>
      </p:sp>
      <p:sp>
        <p:nvSpPr>
          <p:cNvPr id="6" name="Rechteck 5"/>
          <p:cNvSpPr/>
          <p:nvPr/>
        </p:nvSpPr>
        <p:spPr bwMode="auto">
          <a:xfrm>
            <a:off x="815018" y="3485875"/>
            <a:ext cx="2461571" cy="633790"/>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dirty="0">
                <a:latin typeface="Arial" charset="0"/>
                <a:ea typeface="Arial" charset="0"/>
                <a:cs typeface="Arial" charset="0"/>
              </a:rPr>
              <a:t>Versicherte Tätigkeit</a:t>
            </a:r>
            <a:endParaRPr lang="de-DE" sz="1800" dirty="0">
              <a:latin typeface="Arial" charset="0"/>
              <a:ea typeface="Arial" charset="0"/>
              <a:cs typeface="Arial" charset="0"/>
            </a:endParaRPr>
          </a:p>
        </p:txBody>
      </p:sp>
      <p:sp>
        <p:nvSpPr>
          <p:cNvPr id="7" name="Rechteck 6"/>
          <p:cNvSpPr/>
          <p:nvPr/>
        </p:nvSpPr>
        <p:spPr bwMode="auto">
          <a:xfrm>
            <a:off x="815018" y="5759466"/>
            <a:ext cx="2461571" cy="633790"/>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800" dirty="0">
                <a:latin typeface="Arial" charset="0"/>
                <a:ea typeface="Arial" charset="0"/>
                <a:cs typeface="Arial" charset="0"/>
              </a:rPr>
              <a:t>Krankheit</a:t>
            </a:r>
          </a:p>
        </p:txBody>
      </p:sp>
      <p:cxnSp>
        <p:nvCxnSpPr>
          <p:cNvPr id="8" name="Gerade Verbindung mit Pfeil 7"/>
          <p:cNvCxnSpPr>
            <a:stCxn id="9" idx="2"/>
            <a:endCxn id="7" idx="0"/>
          </p:cNvCxnSpPr>
          <p:nvPr/>
        </p:nvCxnSpPr>
        <p:spPr bwMode="auto">
          <a:xfrm>
            <a:off x="2045804" y="4839228"/>
            <a:ext cx="0" cy="920238"/>
          </a:xfrm>
          <a:prstGeom prst="straightConnector1">
            <a:avLst/>
          </a:prstGeom>
          <a:solidFill>
            <a:schemeClr val="bg1"/>
          </a:solidFill>
          <a:ln w="57150" cap="flat" cmpd="sng" algn="ctr">
            <a:solidFill>
              <a:schemeClr val="folHlink"/>
            </a:solidFill>
            <a:prstDash val="solid"/>
            <a:round/>
            <a:headEnd type="none" w="med" len="med"/>
            <a:tailEnd type="triangle"/>
          </a:ln>
          <a:effectLst>
            <a:outerShdw blurRad="50800" dist="38100" dir="2700000" algn="tl" rotWithShape="0">
              <a:prstClr val="black">
                <a:alpha val="40000"/>
              </a:prstClr>
            </a:outerShdw>
          </a:effectLst>
        </p:spPr>
      </p:cxnSp>
      <p:sp>
        <p:nvSpPr>
          <p:cNvPr id="9" name="Rechteck 8"/>
          <p:cNvSpPr/>
          <p:nvPr/>
        </p:nvSpPr>
        <p:spPr bwMode="auto">
          <a:xfrm>
            <a:off x="815018" y="4205438"/>
            <a:ext cx="2461571" cy="63379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800" dirty="0">
                <a:latin typeface="Arial" charset="0"/>
                <a:ea typeface="Arial" charset="0"/>
                <a:cs typeface="Arial" charset="0"/>
              </a:rPr>
              <a:t>Einwirkung</a:t>
            </a:r>
          </a:p>
        </p:txBody>
      </p:sp>
      <p:sp>
        <p:nvSpPr>
          <p:cNvPr id="10" name="Rechteck 9"/>
          <p:cNvSpPr/>
          <p:nvPr/>
        </p:nvSpPr>
        <p:spPr>
          <a:xfrm>
            <a:off x="304801" y="1397954"/>
            <a:ext cx="8352766" cy="830997"/>
          </a:xfrm>
          <a:prstGeom prst="rect">
            <a:avLst/>
          </a:prstGeom>
        </p:spPr>
        <p:txBody>
          <a:bodyPr wrap="square">
            <a:spAutoFit/>
          </a:bodyPr>
          <a:lstStyle/>
          <a:p>
            <a:pPr lvl="0">
              <a:lnSpc>
                <a:spcPct val="120000"/>
              </a:lnSpc>
              <a:spcBef>
                <a:spcPts val="0"/>
              </a:spcBef>
              <a:spcAft>
                <a:spcPts val="600"/>
              </a:spcAft>
            </a:pPr>
            <a:r>
              <a:rPr lang="de-DE" sz="2000" b="1" dirty="0">
                <a:ea typeface="Calibri" panose="020F0502020204030204" pitchFamily="34" charset="0"/>
                <a:cs typeface="Times New Roman" panose="02020603050405020304" pitchFamily="18" charset="0"/>
              </a:rPr>
              <a:t>Ermittlungen: Beispiel zur Prüfung einer BK-Nr. 1301 bei der Meldung einer Krebserkrankung bei einer Friseurin</a:t>
            </a:r>
          </a:p>
        </p:txBody>
      </p:sp>
      <p:sp>
        <p:nvSpPr>
          <p:cNvPr id="11" name="Rechteck 10"/>
          <p:cNvSpPr/>
          <p:nvPr/>
        </p:nvSpPr>
        <p:spPr bwMode="auto">
          <a:xfrm>
            <a:off x="2222012" y="4909084"/>
            <a:ext cx="2461571" cy="768265"/>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400" dirty="0">
                <a:latin typeface="Arial" charset="0"/>
                <a:ea typeface="Arial" charset="0"/>
                <a:cs typeface="Arial" charset="0"/>
              </a:rPr>
              <a:t>(haftungsbegründende)</a:t>
            </a:r>
          </a:p>
          <a:p>
            <a:pPr algn="ctr">
              <a:lnSpc>
                <a:spcPct val="110000"/>
              </a:lnSpc>
              <a:buClr>
                <a:schemeClr val="accent1"/>
              </a:buClr>
              <a:buFont typeface="Wingdings" charset="2"/>
              <a:buNone/>
            </a:pPr>
            <a:r>
              <a:rPr lang="de-DE" sz="1800" dirty="0">
                <a:latin typeface="Arial" charset="0"/>
                <a:ea typeface="Arial" charset="0"/>
                <a:cs typeface="Arial" charset="0"/>
              </a:rPr>
              <a:t>Kausalität</a:t>
            </a:r>
          </a:p>
        </p:txBody>
      </p:sp>
      <p:sp>
        <p:nvSpPr>
          <p:cNvPr id="12" name="Rechteck 11"/>
          <p:cNvSpPr/>
          <p:nvPr/>
        </p:nvSpPr>
        <p:spPr bwMode="auto">
          <a:xfrm>
            <a:off x="3385171" y="2772820"/>
            <a:ext cx="4752000" cy="633790"/>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dirty="0">
                <a:solidFill>
                  <a:srgbClr val="0070C0"/>
                </a:solidFill>
                <a:latin typeface="Arial" charset="0"/>
                <a:ea typeface="Arial" charset="0"/>
                <a:cs typeface="Arial" charset="0"/>
              </a:rPr>
              <a:t>War sie als Friseurin versichert?</a:t>
            </a:r>
            <a:endParaRPr lang="de-DE" sz="1800" dirty="0">
              <a:solidFill>
                <a:srgbClr val="0070C0"/>
              </a:solidFill>
              <a:latin typeface="Arial" charset="0"/>
              <a:ea typeface="Arial" charset="0"/>
              <a:cs typeface="Arial" charset="0"/>
            </a:endParaRPr>
          </a:p>
        </p:txBody>
      </p:sp>
      <p:sp>
        <p:nvSpPr>
          <p:cNvPr id="13" name="Rechteck 12"/>
          <p:cNvSpPr/>
          <p:nvPr/>
        </p:nvSpPr>
        <p:spPr bwMode="auto">
          <a:xfrm>
            <a:off x="3382360" y="3487628"/>
            <a:ext cx="4752000" cy="633790"/>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600" dirty="0">
                <a:solidFill>
                  <a:srgbClr val="0070C0"/>
                </a:solidFill>
                <a:latin typeface="Arial" charset="0"/>
                <a:ea typeface="Arial" charset="0"/>
                <a:cs typeface="Arial" charset="0"/>
              </a:rPr>
              <a:t>(u. a.) Haare färben</a:t>
            </a:r>
          </a:p>
        </p:txBody>
      </p:sp>
      <p:sp>
        <p:nvSpPr>
          <p:cNvPr id="14" name="Rechteck 13"/>
          <p:cNvSpPr/>
          <p:nvPr/>
        </p:nvSpPr>
        <p:spPr bwMode="auto">
          <a:xfrm>
            <a:off x="3382360" y="5761219"/>
            <a:ext cx="4752000" cy="633790"/>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dirty="0">
                <a:solidFill>
                  <a:srgbClr val="0070C0"/>
                </a:solidFill>
                <a:latin typeface="Arial" charset="0"/>
                <a:ea typeface="Arial" charset="0"/>
                <a:cs typeface="Arial" charset="0"/>
              </a:rPr>
              <a:t>Leidet sie an Krebs / Neubildungen</a:t>
            </a:r>
            <a:br>
              <a:rPr lang="de-DE" dirty="0">
                <a:solidFill>
                  <a:srgbClr val="0070C0"/>
                </a:solidFill>
                <a:latin typeface="Arial" charset="0"/>
                <a:ea typeface="Arial" charset="0"/>
                <a:cs typeface="Arial" charset="0"/>
              </a:rPr>
            </a:br>
            <a:r>
              <a:rPr lang="de-DE" dirty="0">
                <a:solidFill>
                  <a:srgbClr val="0070C0"/>
                </a:solidFill>
                <a:latin typeface="Arial" charset="0"/>
                <a:ea typeface="Arial" charset="0"/>
                <a:cs typeface="Arial" charset="0"/>
              </a:rPr>
              <a:t>der Harnwege?</a:t>
            </a:r>
          </a:p>
        </p:txBody>
      </p:sp>
      <p:sp>
        <p:nvSpPr>
          <p:cNvPr id="15" name="Rechteck 14"/>
          <p:cNvSpPr/>
          <p:nvPr/>
        </p:nvSpPr>
        <p:spPr bwMode="auto">
          <a:xfrm>
            <a:off x="3382360" y="4207191"/>
            <a:ext cx="4752000" cy="633790"/>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600" dirty="0">
                <a:solidFill>
                  <a:srgbClr val="0070C0"/>
                </a:solidFill>
                <a:latin typeface="Arial" charset="0"/>
                <a:ea typeface="Arial" charset="0"/>
                <a:cs typeface="Arial" charset="0"/>
              </a:rPr>
              <a:t>War sie aromatischen Aminen ausgesetzt?</a:t>
            </a:r>
          </a:p>
        </p:txBody>
      </p:sp>
      <p:sp>
        <p:nvSpPr>
          <p:cNvPr id="16" name="Rechteck 15"/>
          <p:cNvSpPr/>
          <p:nvPr/>
        </p:nvSpPr>
        <p:spPr bwMode="auto">
          <a:xfrm>
            <a:off x="4779871" y="4910837"/>
            <a:ext cx="3348000" cy="768265"/>
          </a:xfrm>
          <a:prstGeom prst="rect">
            <a:avLst/>
          </a:prstGeom>
          <a:solidFill>
            <a:schemeClr val="bg2">
              <a:lumMod val="20000"/>
              <a:lumOff val="80000"/>
            </a:schemeClr>
          </a:solidFill>
          <a:ln w="3175" cap="flat" cmpd="sng" algn="ctr">
            <a:solidFill>
              <a:schemeClr val="folHlink"/>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ctr" anchorCtr="0" compatLnSpc="1">
            <a:prstTxWarp prst="textNoShape">
              <a:avLst/>
            </a:prstTxWarp>
          </a:bodyPr>
          <a:lstStyle/>
          <a:p>
            <a:pPr algn="ctr">
              <a:lnSpc>
                <a:spcPct val="110000"/>
              </a:lnSpc>
              <a:buClr>
                <a:schemeClr val="accent1"/>
              </a:buClr>
              <a:buFont typeface="Wingdings" charset="2"/>
              <a:buNone/>
            </a:pPr>
            <a:r>
              <a:rPr lang="de-DE" sz="1600" dirty="0">
                <a:solidFill>
                  <a:srgbClr val="0070C0"/>
                </a:solidFill>
                <a:latin typeface="Arial" charset="0"/>
                <a:ea typeface="Arial" charset="0"/>
                <a:cs typeface="Arial" charset="0"/>
              </a:rPr>
              <a:t>Wurde die Krankheit durch</a:t>
            </a:r>
            <a:br>
              <a:rPr lang="de-DE" sz="1600" dirty="0">
                <a:solidFill>
                  <a:srgbClr val="0070C0"/>
                </a:solidFill>
                <a:latin typeface="Arial" charset="0"/>
                <a:ea typeface="Arial" charset="0"/>
                <a:cs typeface="Arial" charset="0"/>
              </a:rPr>
            </a:br>
            <a:r>
              <a:rPr lang="de-DE" sz="1600" dirty="0">
                <a:solidFill>
                  <a:srgbClr val="0070C0"/>
                </a:solidFill>
                <a:latin typeface="Arial" charset="0"/>
                <a:ea typeface="Arial" charset="0"/>
                <a:cs typeface="Arial" charset="0"/>
              </a:rPr>
              <a:t>aromatische Amine ausgelöst?</a:t>
            </a:r>
          </a:p>
        </p:txBody>
      </p:sp>
      <p:sp>
        <p:nvSpPr>
          <p:cNvPr id="17"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3</a:t>
            </a:r>
            <a:r>
              <a:rPr lang="de-DE" sz="1800" dirty="0"/>
              <a:t>. </a:t>
            </a:r>
            <a:r>
              <a:rPr lang="de-DE" sz="1800" b="1" dirty="0"/>
              <a:t>Ermittlungen im Berufskrankheiten-Verfahren</a:t>
            </a:r>
          </a:p>
        </p:txBody>
      </p:sp>
    </p:spTree>
    <p:extLst>
      <p:ext uri="{BB962C8B-B14F-4D97-AF65-F5344CB8AC3E}">
        <p14:creationId xmlns:p14="http://schemas.microsoft.com/office/powerpoint/2010/main" val="1420399744"/>
      </p:ext>
    </p:extLst>
  </p:cSld>
  <p:clrMapOvr>
    <a:masterClrMapping/>
  </p:clrMapOvr>
  <mc:AlternateContent xmlns:mc="http://schemas.openxmlformats.org/markup-compatibility/2006" xmlns:p14="http://schemas.microsoft.com/office/powerpoint/2010/main">
    <mc:Choice Requires="p14">
      <p:transition spd="slow" p14:dur="2000" advTm="75111"/>
    </mc:Choice>
    <mc:Fallback xmlns="">
      <p:transition spd="slow" advTm="7511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6"/>
          <p:cNvSpPr txBox="1">
            <a:spLocks noChangeArrowheads="1"/>
          </p:cNvSpPr>
          <p:nvPr/>
        </p:nvSpPr>
        <p:spPr bwMode="auto">
          <a:xfrm>
            <a:off x="4150653" y="3192463"/>
            <a:ext cx="4657725" cy="400110"/>
          </a:xfrm>
          <a:prstGeom prst="rect">
            <a:avLst/>
          </a:prstGeom>
          <a:solidFill>
            <a:srgbClr val="FFCC00"/>
          </a:solidFill>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a:t>Einwirkungskausalität</a:t>
            </a:r>
          </a:p>
        </p:txBody>
      </p:sp>
      <p:sp>
        <p:nvSpPr>
          <p:cNvPr id="5" name="Text Box 15"/>
          <p:cNvSpPr txBox="1">
            <a:spLocks noChangeArrowheads="1"/>
          </p:cNvSpPr>
          <p:nvPr/>
        </p:nvSpPr>
        <p:spPr bwMode="auto">
          <a:xfrm>
            <a:off x="4197350" y="5294313"/>
            <a:ext cx="4657725" cy="400110"/>
          </a:xfrm>
          <a:prstGeom prst="rect">
            <a:avLst/>
          </a:prstGeom>
          <a:solidFill>
            <a:srgbClr val="FFCC00"/>
          </a:solidFill>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a:t>Haftungsausfüllende Kausalität</a:t>
            </a:r>
          </a:p>
        </p:txBody>
      </p:sp>
      <p:sp>
        <p:nvSpPr>
          <p:cNvPr id="6" name="Text Box 14"/>
          <p:cNvSpPr txBox="1">
            <a:spLocks noChangeArrowheads="1"/>
          </p:cNvSpPr>
          <p:nvPr/>
        </p:nvSpPr>
        <p:spPr bwMode="auto">
          <a:xfrm>
            <a:off x="4154667" y="4229190"/>
            <a:ext cx="4657725" cy="400110"/>
          </a:xfrm>
          <a:prstGeom prst="rect">
            <a:avLst/>
          </a:prstGeom>
          <a:solidFill>
            <a:srgbClr val="FFCC00"/>
          </a:solidFill>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dirty="0"/>
              <a:t>Haftungsbegründende Kausalität</a:t>
            </a:r>
          </a:p>
        </p:txBody>
      </p:sp>
      <p:sp>
        <p:nvSpPr>
          <p:cNvPr id="7" name="Text Box 3"/>
          <p:cNvSpPr txBox="1">
            <a:spLocks noChangeArrowheads="1"/>
          </p:cNvSpPr>
          <p:nvPr/>
        </p:nvSpPr>
        <p:spPr bwMode="auto">
          <a:xfrm>
            <a:off x="420688" y="1831975"/>
            <a:ext cx="5108575" cy="40011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a:t>Versicherte Person</a:t>
            </a:r>
          </a:p>
        </p:txBody>
      </p:sp>
      <p:sp>
        <p:nvSpPr>
          <p:cNvPr id="8" name="Text Box 4"/>
          <p:cNvSpPr txBox="1">
            <a:spLocks noChangeArrowheads="1"/>
          </p:cNvSpPr>
          <p:nvPr/>
        </p:nvSpPr>
        <p:spPr bwMode="auto">
          <a:xfrm>
            <a:off x="407988" y="2676525"/>
            <a:ext cx="5108575" cy="40011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a:t>Versicherte Tätigkeit</a:t>
            </a:r>
          </a:p>
        </p:txBody>
      </p:sp>
      <p:sp>
        <p:nvSpPr>
          <p:cNvPr id="9" name="Text Box 5"/>
          <p:cNvSpPr txBox="1">
            <a:spLocks noChangeArrowheads="1"/>
          </p:cNvSpPr>
          <p:nvPr/>
        </p:nvSpPr>
        <p:spPr bwMode="auto">
          <a:xfrm>
            <a:off x="407988" y="3719513"/>
            <a:ext cx="5108575" cy="40011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a:t>Äußere Einwirkung</a:t>
            </a:r>
          </a:p>
        </p:txBody>
      </p:sp>
      <p:sp>
        <p:nvSpPr>
          <p:cNvPr id="10" name="Text Box 6"/>
          <p:cNvSpPr txBox="1">
            <a:spLocks noChangeArrowheads="1"/>
          </p:cNvSpPr>
          <p:nvPr/>
        </p:nvSpPr>
        <p:spPr bwMode="auto">
          <a:xfrm>
            <a:off x="407988" y="4776788"/>
            <a:ext cx="5108575" cy="40011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a:t>(Erst-)Schaden Krankheit</a:t>
            </a:r>
          </a:p>
        </p:txBody>
      </p:sp>
      <p:sp>
        <p:nvSpPr>
          <p:cNvPr id="11" name="Text Box 7"/>
          <p:cNvSpPr txBox="1">
            <a:spLocks noChangeArrowheads="1"/>
          </p:cNvSpPr>
          <p:nvPr/>
        </p:nvSpPr>
        <p:spPr bwMode="auto">
          <a:xfrm>
            <a:off x="407988" y="5805488"/>
            <a:ext cx="5108575" cy="400110"/>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a:t>Folgeschaden</a:t>
            </a:r>
          </a:p>
        </p:txBody>
      </p:sp>
      <p:cxnSp>
        <p:nvCxnSpPr>
          <p:cNvPr id="12" name="AutoShape 10"/>
          <p:cNvCxnSpPr>
            <a:cxnSpLocks noChangeShapeType="1"/>
            <a:stCxn id="7" idx="2"/>
            <a:endCxn id="8" idx="0"/>
          </p:cNvCxnSpPr>
          <p:nvPr/>
        </p:nvCxnSpPr>
        <p:spPr bwMode="auto">
          <a:xfrm flipH="1">
            <a:off x="2962276" y="2232085"/>
            <a:ext cx="12700" cy="444440"/>
          </a:xfrm>
          <a:prstGeom prst="straightConnector1">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1"/>
          <p:cNvCxnSpPr>
            <a:cxnSpLocks noChangeShapeType="1"/>
            <a:stCxn id="8" idx="2"/>
            <a:endCxn id="9" idx="0"/>
          </p:cNvCxnSpPr>
          <p:nvPr/>
        </p:nvCxnSpPr>
        <p:spPr bwMode="auto">
          <a:xfrm flipH="1">
            <a:off x="2962276" y="3076635"/>
            <a:ext cx="0" cy="642878"/>
          </a:xfrm>
          <a:prstGeom prst="straightConnector1">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2"/>
          <p:cNvCxnSpPr>
            <a:cxnSpLocks noChangeShapeType="1"/>
            <a:stCxn id="9" idx="2"/>
            <a:endCxn id="10" idx="0"/>
          </p:cNvCxnSpPr>
          <p:nvPr/>
        </p:nvCxnSpPr>
        <p:spPr bwMode="auto">
          <a:xfrm flipH="1">
            <a:off x="2962276" y="4119623"/>
            <a:ext cx="0" cy="657165"/>
          </a:xfrm>
          <a:prstGeom prst="straightConnector1">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3"/>
          <p:cNvCxnSpPr>
            <a:cxnSpLocks noChangeShapeType="1"/>
            <a:stCxn id="10" idx="2"/>
            <a:endCxn id="11" idx="0"/>
          </p:cNvCxnSpPr>
          <p:nvPr/>
        </p:nvCxnSpPr>
        <p:spPr bwMode="auto">
          <a:xfrm flipH="1">
            <a:off x="2962276" y="5176898"/>
            <a:ext cx="0" cy="628590"/>
          </a:xfrm>
          <a:prstGeom prst="straightConnector1">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 Box 17"/>
          <p:cNvSpPr txBox="1">
            <a:spLocks noChangeArrowheads="1"/>
          </p:cNvSpPr>
          <p:nvPr/>
        </p:nvSpPr>
        <p:spPr bwMode="auto">
          <a:xfrm>
            <a:off x="6450013" y="1976264"/>
            <a:ext cx="2257425" cy="412750"/>
          </a:xfrm>
          <a:prstGeom prst="rect">
            <a:avLst/>
          </a:prstGeom>
          <a:solidFill>
            <a:schemeClr val="accent2">
              <a:lumMod val="60000"/>
              <a:lumOff val="40000"/>
              <a:alpha val="50195"/>
            </a:schemeClr>
          </a:solidFill>
          <a:ln>
            <a:noFill/>
          </a:ln>
          <a:effectLst/>
        </p:spPr>
        <p:txBody>
          <a:bodyPr>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eaLnBrk="0" fontAlgn="base" hangingPunct="0">
              <a:spcBef>
                <a:spcPct val="0"/>
              </a:spcBef>
              <a:spcAft>
                <a:spcPct val="0"/>
              </a:spcAft>
              <a:defRPr>
                <a:solidFill>
                  <a:schemeClr val="tx1"/>
                </a:solidFill>
                <a:latin typeface="Arial"/>
                <a:cs typeface="Arial"/>
              </a:defRPr>
            </a:lvl6pPr>
            <a:lvl7pPr marL="2971800" indent="-228600" eaLnBrk="0" fontAlgn="base" hangingPunct="0">
              <a:spcBef>
                <a:spcPct val="0"/>
              </a:spcBef>
              <a:spcAft>
                <a:spcPct val="0"/>
              </a:spcAft>
              <a:defRPr>
                <a:solidFill>
                  <a:schemeClr val="tx1"/>
                </a:solidFill>
                <a:latin typeface="Arial"/>
                <a:cs typeface="Arial"/>
              </a:defRPr>
            </a:lvl7pPr>
            <a:lvl8pPr marL="3429000" indent="-228600" eaLnBrk="0" fontAlgn="base" hangingPunct="0">
              <a:spcBef>
                <a:spcPct val="0"/>
              </a:spcBef>
              <a:spcAft>
                <a:spcPct val="0"/>
              </a:spcAft>
              <a:defRPr>
                <a:solidFill>
                  <a:schemeClr val="tx1"/>
                </a:solidFill>
                <a:latin typeface="Arial"/>
                <a:cs typeface="Arial"/>
              </a:defRPr>
            </a:lvl8pPr>
            <a:lvl9pPr marL="3886200" indent="-228600"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pPr>
            <a:r>
              <a:rPr lang="de-DE" sz="2000" b="1"/>
              <a:t>Berufskrankheit</a:t>
            </a:r>
          </a:p>
        </p:txBody>
      </p:sp>
      <p:sp>
        <p:nvSpPr>
          <p:cNvPr id="17"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4. Prüfung der Kausalität</a:t>
            </a:r>
          </a:p>
        </p:txBody>
      </p:sp>
    </p:spTree>
    <p:extLst>
      <p:ext uri="{BB962C8B-B14F-4D97-AF65-F5344CB8AC3E}">
        <p14:creationId xmlns:p14="http://schemas.microsoft.com/office/powerpoint/2010/main" val="1314719003"/>
      </p:ext>
    </p:extLst>
  </p:cSld>
  <p:clrMapOvr>
    <a:masterClrMapping/>
  </p:clrMapOvr>
  <mc:AlternateContent xmlns:mc="http://schemas.openxmlformats.org/markup-compatibility/2006" xmlns:p14="http://schemas.microsoft.com/office/powerpoint/2010/main">
    <mc:Choice Requires="p14">
      <p:transition spd="slow" p14:dur="2000" advTm="52940"/>
    </mc:Choice>
    <mc:Fallback xmlns="">
      <p:transition spd="slow" advTm="5294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5837646" y="2309965"/>
            <a:ext cx="2293937" cy="538163"/>
          </a:xfrm>
          <a:prstGeom prst="rect">
            <a:avLst/>
          </a:prstGeom>
          <a:solidFill>
            <a:srgbClr val="FE6662"/>
          </a:solidFill>
        </p:spPr>
        <p:style>
          <a:lnRef idx="0">
            <a:schemeClr val="accent1"/>
          </a:lnRef>
          <a:fillRef idx="3">
            <a:schemeClr val="accent1"/>
          </a:fillRef>
          <a:effectRef idx="3">
            <a:schemeClr val="accent1"/>
          </a:effectRef>
          <a:fontRef idx="minor">
            <a:schemeClr val="lt1"/>
          </a:fontRef>
        </p:style>
        <p:txBody>
          <a:bodyPr wrap="none" anchor="ctr"/>
          <a:lstStyle/>
          <a:p>
            <a:pPr algn="ctr" fontAlgn="auto">
              <a:spcBef>
                <a:spcPct val="0"/>
              </a:spcBef>
              <a:spcAft>
                <a:spcPct val="0"/>
              </a:spcAft>
              <a:defRPr/>
            </a:pPr>
            <a:endParaRPr lang="de-DE" sz="1400" kern="0">
              <a:solidFill>
                <a:srgbClr val="000000"/>
              </a:solidFill>
            </a:endParaRPr>
          </a:p>
        </p:txBody>
      </p:sp>
      <p:sp>
        <p:nvSpPr>
          <p:cNvPr id="5" name="Rectangle 6"/>
          <p:cNvSpPr>
            <a:spLocks noChangeArrowheads="1"/>
          </p:cNvSpPr>
          <p:nvPr/>
        </p:nvSpPr>
        <p:spPr bwMode="auto">
          <a:xfrm>
            <a:off x="5745571" y="2370290"/>
            <a:ext cx="2293937" cy="538163"/>
          </a:xfrm>
          <a:prstGeom prst="rect">
            <a:avLst/>
          </a:prstGeom>
          <a:solidFill>
            <a:srgbClr val="FE6662"/>
          </a:solidFill>
        </p:spPr>
        <p:style>
          <a:lnRef idx="0">
            <a:schemeClr val="accent1"/>
          </a:lnRef>
          <a:fillRef idx="3">
            <a:schemeClr val="accent1"/>
          </a:fillRef>
          <a:effectRef idx="3">
            <a:schemeClr val="accent1"/>
          </a:effectRef>
          <a:fontRef idx="minor">
            <a:schemeClr val="lt1"/>
          </a:fontRef>
        </p:style>
        <p:txBody>
          <a:bodyPr wrap="none" anchor="ctr"/>
          <a:lstStyle/>
          <a:p>
            <a:pPr algn="ctr" fontAlgn="auto">
              <a:spcBef>
                <a:spcPct val="0"/>
              </a:spcBef>
              <a:spcAft>
                <a:spcPct val="0"/>
              </a:spcAft>
              <a:defRPr/>
            </a:pPr>
            <a:endParaRPr lang="de-DE" sz="1400" kern="0">
              <a:solidFill>
                <a:srgbClr val="000000"/>
              </a:solidFill>
            </a:endParaRPr>
          </a:p>
        </p:txBody>
      </p:sp>
      <p:sp>
        <p:nvSpPr>
          <p:cNvPr id="6" name="Rectangle 7"/>
          <p:cNvSpPr>
            <a:spLocks noChangeArrowheads="1"/>
          </p:cNvSpPr>
          <p:nvPr/>
        </p:nvSpPr>
        <p:spPr bwMode="auto">
          <a:xfrm>
            <a:off x="1498151" y="2403820"/>
            <a:ext cx="2293937" cy="538162"/>
          </a:xfrm>
          <a:prstGeom prst="rect">
            <a:avLst/>
          </a:prstGeom>
          <a:solidFill>
            <a:srgbClr val="66FF66"/>
          </a:solidFill>
        </p:spPr>
        <p:style>
          <a:lnRef idx="0">
            <a:schemeClr val="accent1"/>
          </a:lnRef>
          <a:fillRef idx="3">
            <a:schemeClr val="accent1"/>
          </a:fillRef>
          <a:effectRef idx="3">
            <a:schemeClr val="accent1"/>
          </a:effectRef>
          <a:fontRef idx="minor">
            <a:schemeClr val="lt1"/>
          </a:fontRef>
        </p:style>
        <p:txBody>
          <a:bodyPr wrap="none" anchor="ctr"/>
          <a:lstStyle/>
          <a:p>
            <a:pPr algn="ctr" fontAlgn="auto">
              <a:spcBef>
                <a:spcPct val="0"/>
              </a:spcBef>
              <a:spcAft>
                <a:spcPct val="0"/>
              </a:spcAft>
              <a:defRPr/>
            </a:pPr>
            <a:r>
              <a:rPr lang="de-DE" sz="1600" b="1" kern="0">
                <a:solidFill>
                  <a:srgbClr val="000000"/>
                </a:solidFill>
              </a:rPr>
              <a:t>versicherter Umstand</a:t>
            </a:r>
          </a:p>
        </p:txBody>
      </p:sp>
      <p:sp>
        <p:nvSpPr>
          <p:cNvPr id="7" name="Rectangle 8"/>
          <p:cNvSpPr>
            <a:spLocks noChangeArrowheads="1"/>
          </p:cNvSpPr>
          <p:nvPr/>
        </p:nvSpPr>
        <p:spPr bwMode="auto">
          <a:xfrm>
            <a:off x="5672546" y="2430615"/>
            <a:ext cx="2293937" cy="538163"/>
          </a:xfrm>
          <a:prstGeom prst="rect">
            <a:avLst/>
          </a:prstGeom>
          <a:solidFill>
            <a:srgbClr val="FE6662"/>
          </a:solidFill>
        </p:spPr>
        <p:style>
          <a:lnRef idx="0">
            <a:schemeClr val="accent1"/>
          </a:lnRef>
          <a:fillRef idx="3">
            <a:schemeClr val="accent1"/>
          </a:fillRef>
          <a:effectRef idx="3">
            <a:schemeClr val="accent1"/>
          </a:effectRef>
          <a:fontRef idx="minor">
            <a:schemeClr val="lt1"/>
          </a:fontRef>
        </p:style>
        <p:txBody>
          <a:bodyPr wrap="none" anchor="ctr"/>
          <a:lstStyle/>
          <a:p>
            <a:pPr algn="ctr" fontAlgn="auto">
              <a:spcBef>
                <a:spcPct val="0"/>
              </a:spcBef>
              <a:spcAft>
                <a:spcPct val="0"/>
              </a:spcAft>
              <a:defRPr/>
            </a:pPr>
            <a:r>
              <a:rPr lang="de-DE" sz="1600" b="1" kern="0">
                <a:solidFill>
                  <a:srgbClr val="000000"/>
                </a:solidFill>
              </a:rPr>
              <a:t>unversicherte</a:t>
            </a:r>
          </a:p>
          <a:p>
            <a:pPr algn="ctr" fontAlgn="auto">
              <a:spcBef>
                <a:spcPct val="0"/>
              </a:spcBef>
              <a:spcAft>
                <a:spcPct val="0"/>
              </a:spcAft>
              <a:defRPr/>
            </a:pPr>
            <a:r>
              <a:rPr lang="de-DE" sz="1600" b="1" kern="0">
                <a:solidFill>
                  <a:srgbClr val="000000"/>
                </a:solidFill>
              </a:rPr>
              <a:t>Umstände</a:t>
            </a:r>
            <a:endParaRPr lang="de-DE" sz="1400" kern="0">
              <a:solidFill>
                <a:srgbClr val="000000"/>
              </a:solidFill>
            </a:endParaRPr>
          </a:p>
        </p:txBody>
      </p:sp>
      <p:sp>
        <p:nvSpPr>
          <p:cNvPr id="8" name="Rectangle 9"/>
          <p:cNvSpPr>
            <a:spLocks noChangeArrowheads="1"/>
          </p:cNvSpPr>
          <p:nvPr/>
        </p:nvSpPr>
        <p:spPr bwMode="auto">
          <a:xfrm>
            <a:off x="1498151" y="3365654"/>
            <a:ext cx="6630924" cy="833437"/>
          </a:xfrm>
          <a:prstGeom prst="rect">
            <a:avLst/>
          </a:prstGeom>
          <a:solidFill>
            <a:srgbClr val="FED790"/>
          </a:solidFill>
          <a:ln>
            <a:solidFill>
              <a:schemeClr val="accent5">
                <a:lumMod val="60000"/>
                <a:lumOff val="40000"/>
              </a:schemeClr>
            </a:solidFill>
          </a:ln>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ct val="0"/>
              </a:spcBef>
              <a:spcAft>
                <a:spcPct val="0"/>
              </a:spcAft>
              <a:defRPr/>
            </a:pPr>
            <a:r>
              <a:rPr lang="de-DE" sz="1600" b="1" kern="0">
                <a:solidFill>
                  <a:srgbClr val="000000"/>
                </a:solidFill>
              </a:rPr>
              <a:t>Kausal im naturwissenschaftlichen Sinne?</a:t>
            </a:r>
          </a:p>
        </p:txBody>
      </p:sp>
      <p:sp>
        <p:nvSpPr>
          <p:cNvPr id="9" name="AutoShape 10"/>
          <p:cNvSpPr>
            <a:spLocks noChangeArrowheads="1"/>
          </p:cNvSpPr>
          <p:nvPr/>
        </p:nvSpPr>
        <p:spPr bwMode="auto">
          <a:xfrm>
            <a:off x="2433188" y="2986432"/>
            <a:ext cx="279400" cy="323850"/>
          </a:xfrm>
          <a:prstGeom prst="downArrow">
            <a:avLst>
              <a:gd name="adj1" fmla="val 50000"/>
              <a:gd name="adj2" fmla="val 28977"/>
            </a:avLst>
          </a:prstGeom>
          <a:solidFill>
            <a:schemeClr val="tx1">
              <a:lumMod val="75000"/>
              <a:lumOff val="25000"/>
            </a:schemeClr>
          </a:solidFill>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ct val="0"/>
              </a:spcBef>
              <a:spcAft>
                <a:spcPct val="0"/>
              </a:spcAft>
              <a:defRPr/>
            </a:pPr>
            <a:endParaRPr lang="de-DE" sz="1800" kern="0">
              <a:solidFill>
                <a:srgbClr val="000000"/>
              </a:solidFill>
            </a:endParaRPr>
          </a:p>
        </p:txBody>
      </p:sp>
      <p:sp>
        <p:nvSpPr>
          <p:cNvPr id="10" name="AutoShape 11"/>
          <p:cNvSpPr>
            <a:spLocks noChangeArrowheads="1"/>
          </p:cNvSpPr>
          <p:nvPr/>
        </p:nvSpPr>
        <p:spPr bwMode="auto">
          <a:xfrm>
            <a:off x="6661558" y="3011640"/>
            <a:ext cx="292100" cy="323850"/>
          </a:xfrm>
          <a:prstGeom prst="downArrow">
            <a:avLst>
              <a:gd name="adj1" fmla="val 50000"/>
              <a:gd name="adj2" fmla="val 27717"/>
            </a:avLst>
          </a:prstGeom>
          <a:solidFill>
            <a:schemeClr val="tx1">
              <a:lumMod val="75000"/>
              <a:lumOff val="25000"/>
            </a:schemeClr>
          </a:solidFill>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ct val="0"/>
              </a:spcBef>
              <a:spcAft>
                <a:spcPct val="0"/>
              </a:spcAft>
              <a:defRPr/>
            </a:pPr>
            <a:endParaRPr lang="de-DE" sz="1800" kern="0">
              <a:solidFill>
                <a:srgbClr val="000000"/>
              </a:solidFill>
            </a:endParaRPr>
          </a:p>
        </p:txBody>
      </p:sp>
      <p:sp>
        <p:nvSpPr>
          <p:cNvPr id="11" name="AutoShape 12"/>
          <p:cNvSpPr>
            <a:spLocks noChangeArrowheads="1"/>
          </p:cNvSpPr>
          <p:nvPr/>
        </p:nvSpPr>
        <p:spPr bwMode="auto">
          <a:xfrm>
            <a:off x="2433188" y="4294342"/>
            <a:ext cx="304800" cy="930147"/>
          </a:xfrm>
          <a:prstGeom prst="downArrow">
            <a:avLst>
              <a:gd name="adj1" fmla="val 50000"/>
              <a:gd name="adj2" fmla="val 99219"/>
            </a:avLst>
          </a:prstGeom>
          <a:solidFill>
            <a:schemeClr val="tx1">
              <a:lumMod val="75000"/>
              <a:lumOff val="25000"/>
            </a:schemeClr>
          </a:solidFill>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ct val="0"/>
              </a:spcBef>
              <a:spcAft>
                <a:spcPct val="0"/>
              </a:spcAft>
              <a:defRPr/>
            </a:pPr>
            <a:endParaRPr lang="de-DE" sz="1800" kern="0">
              <a:solidFill>
                <a:srgbClr val="000000"/>
              </a:solidFill>
            </a:endParaRPr>
          </a:p>
        </p:txBody>
      </p:sp>
      <p:sp>
        <p:nvSpPr>
          <p:cNvPr id="12" name="AutoShape 13"/>
          <p:cNvSpPr>
            <a:spLocks noChangeArrowheads="1"/>
          </p:cNvSpPr>
          <p:nvPr/>
        </p:nvSpPr>
        <p:spPr bwMode="auto">
          <a:xfrm>
            <a:off x="6190737" y="4294341"/>
            <a:ext cx="304800" cy="361950"/>
          </a:xfrm>
          <a:prstGeom prst="downArrow">
            <a:avLst>
              <a:gd name="adj1" fmla="val 50000"/>
              <a:gd name="adj2" fmla="val 29688"/>
            </a:avLst>
          </a:prstGeom>
          <a:solidFill>
            <a:schemeClr val="tx1">
              <a:lumMod val="75000"/>
              <a:lumOff val="25000"/>
            </a:schemeClr>
          </a:solidFill>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ct val="0"/>
              </a:spcBef>
              <a:spcAft>
                <a:spcPct val="0"/>
              </a:spcAft>
              <a:defRPr/>
            </a:pPr>
            <a:endParaRPr lang="de-DE" sz="1800" kern="0">
              <a:solidFill>
                <a:srgbClr val="000000"/>
              </a:solidFill>
            </a:endParaRPr>
          </a:p>
        </p:txBody>
      </p:sp>
      <p:sp>
        <p:nvSpPr>
          <p:cNvPr id="13" name="Rectangle 16"/>
          <p:cNvSpPr>
            <a:spLocks noChangeArrowheads="1"/>
          </p:cNvSpPr>
          <p:nvPr/>
        </p:nvSpPr>
        <p:spPr bwMode="auto">
          <a:xfrm>
            <a:off x="4674675" y="4698328"/>
            <a:ext cx="3336925" cy="373063"/>
          </a:xfrm>
          <a:prstGeom prst="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wrap="none" anchor="ctr"/>
          <a:lstStyle/>
          <a:p>
            <a:pPr algn="ctr" fontAlgn="auto">
              <a:spcBef>
                <a:spcPct val="0"/>
              </a:spcBef>
              <a:spcAft>
                <a:spcPct val="0"/>
              </a:spcAft>
              <a:defRPr/>
            </a:pPr>
            <a:r>
              <a:rPr lang="de-DE" sz="1600" kern="0">
                <a:solidFill>
                  <a:srgbClr val="000000"/>
                </a:solidFill>
              </a:rPr>
              <a:t>Umstand scheidet als Ursache aus</a:t>
            </a:r>
          </a:p>
        </p:txBody>
      </p:sp>
      <p:sp>
        <p:nvSpPr>
          <p:cNvPr id="14" name="Rectangle 17"/>
          <p:cNvSpPr>
            <a:spLocks noChangeArrowheads="1"/>
          </p:cNvSpPr>
          <p:nvPr/>
        </p:nvSpPr>
        <p:spPr bwMode="auto">
          <a:xfrm>
            <a:off x="1498151" y="5300499"/>
            <a:ext cx="6630923" cy="834770"/>
          </a:xfrm>
          <a:prstGeom prst="rect">
            <a:avLst/>
          </a:prstGeom>
          <a:solidFill>
            <a:srgbClr val="99CCFF"/>
          </a:solidFill>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ct val="0"/>
              </a:spcBef>
              <a:spcAft>
                <a:spcPct val="0"/>
              </a:spcAft>
              <a:defRPr/>
            </a:pPr>
            <a:r>
              <a:rPr lang="de-DE" sz="1600" b="1" kern="0">
                <a:solidFill>
                  <a:srgbClr val="000000"/>
                </a:solidFill>
              </a:rPr>
              <a:t>Welche Ursache war rechtlich wesentlich?</a:t>
            </a:r>
          </a:p>
          <a:p>
            <a:pPr fontAlgn="auto">
              <a:spcBef>
                <a:spcPct val="0"/>
              </a:spcBef>
              <a:spcAft>
                <a:spcPct val="0"/>
              </a:spcAft>
              <a:defRPr/>
            </a:pPr>
            <a:r>
              <a:rPr lang="de-DE" sz="1600" kern="0">
                <a:solidFill>
                  <a:srgbClr val="000000"/>
                </a:solidFill>
              </a:rPr>
              <a:t>Hier u.a. zu prüfen</a:t>
            </a:r>
            <a:r>
              <a:rPr lang="de-DE" sz="1600" kern="0">
                <a:solidFill>
                  <a:schemeClr val="tx1"/>
                </a:solidFill>
              </a:rPr>
              <a:t>: Gelegenheitsursache</a:t>
            </a:r>
          </a:p>
        </p:txBody>
      </p:sp>
      <p:sp>
        <p:nvSpPr>
          <p:cNvPr id="15" name="Text Box 19"/>
          <p:cNvSpPr txBox="1">
            <a:spLocks noChangeArrowheads="1"/>
          </p:cNvSpPr>
          <p:nvPr/>
        </p:nvSpPr>
        <p:spPr bwMode="auto">
          <a:xfrm>
            <a:off x="358662" y="2504626"/>
            <a:ext cx="1044575" cy="336550"/>
          </a:xfrm>
          <a:prstGeom prst="rect">
            <a:avLst/>
          </a:prstGeom>
          <a:noFill/>
          <a:effectLst/>
        </p:spPr>
        <p:style>
          <a:lnRef idx="0">
            <a:schemeClr val="accent1"/>
          </a:lnRef>
          <a:fillRef idx="3">
            <a:schemeClr val="accent1"/>
          </a:fillRef>
          <a:effectRef idx="3">
            <a:schemeClr val="accent1"/>
          </a:effectRef>
          <a:fontRef idx="minor">
            <a:schemeClr val="lt1"/>
          </a:fontRef>
        </p:style>
        <p:txBody>
          <a:bodyPr wrap="none">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eaLnBrk="1" fontAlgn="auto" hangingPunct="1">
              <a:spcBef>
                <a:spcPct val="0"/>
              </a:spcBef>
              <a:spcAft>
                <a:spcPct val="0"/>
              </a:spcAft>
              <a:defRPr/>
            </a:pPr>
            <a:r>
              <a:rPr lang="de-DE" sz="1600" kern="0">
                <a:solidFill>
                  <a:srgbClr val="000000"/>
                </a:solidFill>
              </a:rPr>
              <a:t>1. Schritt:</a:t>
            </a:r>
          </a:p>
        </p:txBody>
      </p:sp>
      <p:sp>
        <p:nvSpPr>
          <p:cNvPr id="16" name="Text Box 20"/>
          <p:cNvSpPr txBox="1">
            <a:spLocks noChangeArrowheads="1"/>
          </p:cNvSpPr>
          <p:nvPr/>
        </p:nvSpPr>
        <p:spPr bwMode="auto">
          <a:xfrm>
            <a:off x="384363" y="3614097"/>
            <a:ext cx="1044575" cy="336550"/>
          </a:xfrm>
          <a:prstGeom prst="rect">
            <a:avLst/>
          </a:prstGeom>
          <a:no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wrap="none">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eaLnBrk="1" fontAlgn="auto" hangingPunct="1">
              <a:spcBef>
                <a:spcPct val="0"/>
              </a:spcBef>
              <a:spcAft>
                <a:spcPct val="0"/>
              </a:spcAft>
              <a:defRPr/>
            </a:pPr>
            <a:r>
              <a:rPr lang="de-DE" sz="1600" kern="0">
                <a:solidFill>
                  <a:srgbClr val="000000"/>
                </a:solidFill>
              </a:rPr>
              <a:t>2. Schritt:</a:t>
            </a:r>
          </a:p>
        </p:txBody>
      </p:sp>
      <p:sp>
        <p:nvSpPr>
          <p:cNvPr id="17" name="Text Box 21"/>
          <p:cNvSpPr txBox="1">
            <a:spLocks noChangeArrowheads="1"/>
          </p:cNvSpPr>
          <p:nvPr/>
        </p:nvSpPr>
        <p:spPr bwMode="auto">
          <a:xfrm>
            <a:off x="384363" y="5549609"/>
            <a:ext cx="1044575" cy="336550"/>
          </a:xfrm>
          <a:prstGeom prst="rect">
            <a:avLst/>
          </a:prstGeom>
          <a:no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wrap="none">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eaLnBrk="1" fontAlgn="auto" hangingPunct="1">
              <a:spcBef>
                <a:spcPct val="0"/>
              </a:spcBef>
              <a:spcAft>
                <a:spcPct val="0"/>
              </a:spcAft>
              <a:defRPr/>
            </a:pPr>
            <a:r>
              <a:rPr lang="de-DE" sz="1600" kern="0">
                <a:solidFill>
                  <a:srgbClr val="000000"/>
                </a:solidFill>
              </a:rPr>
              <a:t>3. Schritt:</a:t>
            </a:r>
          </a:p>
        </p:txBody>
      </p:sp>
      <p:sp>
        <p:nvSpPr>
          <p:cNvPr id="18" name="Textfeld 17"/>
          <p:cNvSpPr txBox="1"/>
          <p:nvPr/>
        </p:nvSpPr>
        <p:spPr>
          <a:xfrm>
            <a:off x="2737988" y="4328996"/>
            <a:ext cx="361165" cy="366126"/>
          </a:xfrm>
          <a:prstGeom prst="rect">
            <a:avLst/>
          </a:prstGeom>
          <a:noFill/>
        </p:spPr>
        <p:txBody>
          <a:bodyPr wrap="none" rtlCol="0">
            <a:spAutoFit/>
          </a:bodyPr>
          <a:lstStyle/>
          <a:p>
            <a:r>
              <a:rPr lang="de-DE"/>
              <a:t>ja</a:t>
            </a:r>
          </a:p>
        </p:txBody>
      </p:sp>
      <p:sp>
        <p:nvSpPr>
          <p:cNvPr id="19" name="Textfeld 18"/>
          <p:cNvSpPr txBox="1"/>
          <p:nvPr/>
        </p:nvSpPr>
        <p:spPr>
          <a:xfrm>
            <a:off x="6429684" y="4225066"/>
            <a:ext cx="615692" cy="366126"/>
          </a:xfrm>
          <a:prstGeom prst="rect">
            <a:avLst/>
          </a:prstGeom>
          <a:noFill/>
        </p:spPr>
        <p:txBody>
          <a:bodyPr wrap="none" rtlCol="0">
            <a:spAutoFit/>
          </a:bodyPr>
          <a:lstStyle/>
          <a:p>
            <a:r>
              <a:rPr lang="de-DE"/>
              <a:t>nein</a:t>
            </a:r>
          </a:p>
        </p:txBody>
      </p:sp>
      <p:sp>
        <p:nvSpPr>
          <p:cNvPr id="20" name="Rechteck 19"/>
          <p:cNvSpPr/>
          <p:nvPr/>
        </p:nvSpPr>
        <p:spPr>
          <a:xfrm>
            <a:off x="302850" y="1656337"/>
            <a:ext cx="8358547" cy="400110"/>
          </a:xfrm>
          <a:prstGeom prst="rect">
            <a:avLst/>
          </a:prstGeom>
        </p:spPr>
        <p:txBody>
          <a:bodyPr wrap="square">
            <a:spAutoFit/>
          </a:bodyPr>
          <a:lstStyle/>
          <a:p>
            <a:pPr algn="l">
              <a:spcAft>
                <a:spcPts val="1200"/>
              </a:spcAft>
              <a:buClr>
                <a:srgbClr val="FFC000"/>
              </a:buClr>
            </a:pPr>
            <a:r>
              <a:rPr lang="de-DE" sz="2000" b="1" dirty="0"/>
              <a:t>Beurteilung des Ursachenzusammenhangs</a:t>
            </a:r>
          </a:p>
        </p:txBody>
      </p:sp>
      <p:sp>
        <p:nvSpPr>
          <p:cNvPr id="21"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4. Prüfung der Kausalität</a:t>
            </a:r>
          </a:p>
        </p:txBody>
      </p:sp>
    </p:spTree>
    <p:extLst>
      <p:ext uri="{BB962C8B-B14F-4D97-AF65-F5344CB8AC3E}">
        <p14:creationId xmlns:p14="http://schemas.microsoft.com/office/powerpoint/2010/main" val="281763676"/>
      </p:ext>
    </p:extLst>
  </p:cSld>
  <p:clrMapOvr>
    <a:masterClrMapping/>
  </p:clrMapOvr>
  <mc:AlternateContent xmlns:mc="http://schemas.openxmlformats.org/markup-compatibility/2006" xmlns:p14="http://schemas.microsoft.com/office/powerpoint/2010/main">
    <mc:Choice Requires="p14">
      <p:transition spd="slow" p14:dur="2000" advTm="160595"/>
    </mc:Choice>
    <mc:Fallback xmlns="">
      <p:transition spd="slow" advTm="16059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2"/>
          <p:cNvSpPr txBox="1">
            <a:spLocks noChangeArrowheads="1"/>
          </p:cNvSpPr>
          <p:nvPr/>
        </p:nvSpPr>
        <p:spPr bwMode="auto">
          <a:xfrm>
            <a:off x="606300" y="4885561"/>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eaLnBrk="1" fontAlgn="auto" hangingPunct="1">
              <a:spcBef>
                <a:spcPct val="0"/>
              </a:spcBef>
              <a:spcAft>
                <a:spcPct val="0"/>
              </a:spcAft>
              <a:defRPr/>
            </a:pPr>
            <a:endParaRPr lang="de-DE" sz="1800" kern="0">
              <a:solidFill>
                <a:srgbClr val="000000"/>
              </a:solidFill>
              <a:cs typeface="+mn-cs"/>
            </a:endParaRPr>
          </a:p>
        </p:txBody>
      </p:sp>
      <p:sp>
        <p:nvSpPr>
          <p:cNvPr id="5" name="Rechteck 4"/>
          <p:cNvSpPr/>
          <p:nvPr/>
        </p:nvSpPr>
        <p:spPr>
          <a:xfrm>
            <a:off x="310309" y="1638765"/>
            <a:ext cx="8325691" cy="3724096"/>
          </a:xfrm>
          <a:prstGeom prst="rect">
            <a:avLst/>
          </a:prstGeom>
        </p:spPr>
        <p:txBody>
          <a:bodyPr wrap="square">
            <a:spAutoFit/>
          </a:bodyPr>
          <a:lstStyle/>
          <a:p>
            <a:pPr algn="l">
              <a:spcAft>
                <a:spcPts val="1200"/>
              </a:spcAft>
              <a:buClr>
                <a:srgbClr val="FFC000"/>
              </a:buClr>
            </a:pPr>
            <a:r>
              <a:rPr lang="de-DE" sz="2000" b="1" dirty="0"/>
              <a:t>Beurteilung des Ursachenzusammenhangs</a:t>
            </a:r>
            <a:br>
              <a:rPr lang="de-DE" sz="2300" b="1" dirty="0"/>
            </a:br>
            <a:r>
              <a:rPr lang="de-DE" b="1" dirty="0"/>
              <a:t>Kausalität im naturwissenschaftlichen Sinne</a:t>
            </a:r>
            <a:br>
              <a:rPr lang="de-DE" b="1" dirty="0"/>
            </a:br>
            <a:r>
              <a:rPr lang="de-DE" kern="0" dirty="0">
                <a:solidFill>
                  <a:srgbClr val="000000"/>
                </a:solidFill>
              </a:rPr>
              <a:t>(Äquivalenztheorie, </a:t>
            </a:r>
            <a:r>
              <a:rPr lang="de-DE" kern="0" dirty="0" err="1">
                <a:solidFill>
                  <a:srgbClr val="000000"/>
                </a:solidFill>
              </a:rPr>
              <a:t>conditio</a:t>
            </a:r>
            <a:r>
              <a:rPr lang="de-DE" kern="0" dirty="0">
                <a:solidFill>
                  <a:srgbClr val="000000"/>
                </a:solidFill>
              </a:rPr>
              <a:t>-sine-qua-non-Formel)</a:t>
            </a:r>
            <a:br>
              <a:rPr lang="de-DE" kern="0" dirty="0">
                <a:solidFill>
                  <a:srgbClr val="000000"/>
                </a:solidFill>
              </a:rPr>
            </a:br>
            <a:br>
              <a:rPr lang="de-DE" kern="0" dirty="0">
                <a:solidFill>
                  <a:srgbClr val="000000"/>
                </a:solidFill>
              </a:rPr>
            </a:br>
            <a:br>
              <a:rPr lang="de-DE" kern="0" dirty="0">
                <a:solidFill>
                  <a:srgbClr val="000000"/>
                </a:solidFill>
              </a:rPr>
            </a:br>
            <a:br>
              <a:rPr lang="de-DE" kern="0" dirty="0">
                <a:solidFill>
                  <a:srgbClr val="000000"/>
                </a:solidFill>
              </a:rPr>
            </a:br>
            <a:br>
              <a:rPr lang="de-DE" kern="0" dirty="0">
                <a:solidFill>
                  <a:srgbClr val="000000"/>
                </a:solidFill>
              </a:rPr>
            </a:br>
            <a:br>
              <a:rPr lang="de-DE" kern="0" dirty="0">
                <a:solidFill>
                  <a:srgbClr val="000000"/>
                </a:solidFill>
              </a:rPr>
            </a:br>
            <a:br>
              <a:rPr lang="de-DE" kern="0" dirty="0">
                <a:solidFill>
                  <a:srgbClr val="000000"/>
                </a:solidFill>
              </a:rPr>
            </a:br>
            <a:br>
              <a:rPr lang="de-DE" kern="0" dirty="0">
                <a:solidFill>
                  <a:srgbClr val="000000"/>
                </a:solidFill>
              </a:rPr>
            </a:br>
            <a:br>
              <a:rPr lang="de-DE" kern="0" dirty="0">
                <a:solidFill>
                  <a:srgbClr val="000000"/>
                </a:solidFill>
              </a:rPr>
            </a:br>
            <a:br>
              <a:rPr lang="de-DE" kern="0" dirty="0">
                <a:solidFill>
                  <a:srgbClr val="000000"/>
                </a:solidFill>
              </a:rPr>
            </a:br>
            <a:endParaRPr lang="de-DE" b="1" dirty="0"/>
          </a:p>
        </p:txBody>
      </p:sp>
      <p:sp>
        <p:nvSpPr>
          <p:cNvPr id="6" name="Textfeld 5"/>
          <p:cNvSpPr txBox="1"/>
          <p:nvPr/>
        </p:nvSpPr>
        <p:spPr>
          <a:xfrm>
            <a:off x="387011" y="3042570"/>
            <a:ext cx="8257237" cy="2288286"/>
          </a:xfrm>
          <a:prstGeom prst="rect">
            <a:avLst/>
          </a:prstGeom>
          <a:solidFill>
            <a:schemeClr val="accent2"/>
          </a:solidFill>
          <a:effectLst>
            <a:outerShdw blurRad="63500" sx="102000" sy="102000" algn="ctr" rotWithShape="0">
              <a:prstClr val="black">
                <a:alpha val="40000"/>
              </a:prstClr>
            </a:outerShdw>
          </a:effectLst>
        </p:spPr>
        <p:txBody>
          <a:bodyPr wrap="square" rtlCol="0">
            <a:spAutoFit/>
          </a:bodyPr>
          <a:lstStyle/>
          <a:p>
            <a:pPr algn="l"/>
            <a:r>
              <a:rPr lang="de-DE" dirty="0"/>
              <a:t>Kausal ist jeder Umstand, der nicht hinweggedacht werden kann, ohne dass der Erfolg entfiele.</a:t>
            </a:r>
          </a:p>
          <a:p>
            <a:pPr algn="l"/>
            <a:r>
              <a:rPr lang="de-DE" dirty="0"/>
              <a:t>Die entsprechende Beweisfrage lautet:</a:t>
            </a:r>
          </a:p>
          <a:p>
            <a:pPr algn="l"/>
            <a:r>
              <a:rPr lang="de-DE" dirty="0"/>
              <a:t>„Ist die nachgewiesene Einwirkung im konkreten Fall unter Berücksichtigung konkurrierender </a:t>
            </a:r>
            <a:r>
              <a:rPr lang="de-DE" dirty="0" err="1"/>
              <a:t>unversicherter</a:t>
            </a:r>
            <a:r>
              <a:rPr lang="de-DE" dirty="0"/>
              <a:t> Faktoren im Sinne der </a:t>
            </a:r>
            <a:r>
              <a:rPr lang="de-DE" dirty="0" err="1"/>
              <a:t>conditio</a:t>
            </a:r>
            <a:r>
              <a:rPr lang="de-DE" dirty="0"/>
              <a:t>-sine-qua-non-Formel </a:t>
            </a:r>
            <a:r>
              <a:rPr lang="de-DE" kern="0" dirty="0">
                <a:solidFill>
                  <a:srgbClr val="000000"/>
                </a:solidFill>
              </a:rPr>
              <a:t>auf Basis des aktuellen wissenschaftlichen Erkenntnisstandes</a:t>
            </a:r>
            <a:endParaRPr lang="de-DE" b="1" dirty="0"/>
          </a:p>
          <a:p>
            <a:pPr algn="l"/>
            <a:r>
              <a:rPr lang="de-DE" dirty="0"/>
              <a:t>mit Wahrscheinlichkeit die/eine (Wirk-)Ursache der nachgewiesenen Erkrankung?“</a:t>
            </a:r>
          </a:p>
        </p:txBody>
      </p:sp>
      <p:sp>
        <p:nvSpPr>
          <p:cNvPr id="7"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4. Prüfung der Kausalität</a:t>
            </a:r>
          </a:p>
        </p:txBody>
      </p:sp>
    </p:spTree>
    <p:extLst>
      <p:ext uri="{BB962C8B-B14F-4D97-AF65-F5344CB8AC3E}">
        <p14:creationId xmlns:p14="http://schemas.microsoft.com/office/powerpoint/2010/main" val="1948332915"/>
      </p:ext>
    </p:extLst>
  </p:cSld>
  <p:clrMapOvr>
    <a:masterClrMapping/>
  </p:clrMapOvr>
  <mc:AlternateContent xmlns:mc="http://schemas.openxmlformats.org/markup-compatibility/2006" xmlns:p14="http://schemas.microsoft.com/office/powerpoint/2010/main">
    <mc:Choice Requires="p14">
      <p:transition spd="slow" p14:dur="2000" advTm="70053"/>
    </mc:Choice>
    <mc:Fallback xmlns="">
      <p:transition spd="slow" advTm="70053"/>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79053" y="1627372"/>
            <a:ext cx="8366906" cy="4881677"/>
          </a:xfrm>
          <a:prstGeom prst="rect">
            <a:avLst/>
          </a:prstGeom>
        </p:spPr>
        <p:txBody>
          <a:bodyPr wrap="square">
            <a:spAutoFit/>
          </a:bodyPr>
          <a:lstStyle/>
          <a:p>
            <a:pPr algn="l">
              <a:spcAft>
                <a:spcPts val="1800"/>
              </a:spcAft>
              <a:buClr>
                <a:srgbClr val="FFC000"/>
              </a:buClr>
            </a:pPr>
            <a:r>
              <a:rPr lang="de-DE" sz="2000" b="1" dirty="0"/>
              <a:t>Beurteilung des Ursachenzusammenhangs</a:t>
            </a:r>
            <a:br>
              <a:rPr lang="de-DE" sz="2300" b="1" dirty="0"/>
            </a:br>
            <a:r>
              <a:rPr lang="de-DE" b="1" dirty="0"/>
              <a:t>Rechtlich </a:t>
            </a:r>
            <a:r>
              <a:rPr lang="de-DE" b="1" u="sng" dirty="0"/>
              <a:t>nicht</a:t>
            </a:r>
            <a:r>
              <a:rPr lang="de-DE" b="1" dirty="0"/>
              <a:t> wesentlich:</a:t>
            </a:r>
          </a:p>
          <a:p>
            <a:pPr marL="352425" algn="l" fontAlgn="auto">
              <a:spcBef>
                <a:spcPct val="0"/>
              </a:spcBef>
              <a:spcAft>
                <a:spcPct val="50000"/>
              </a:spcAft>
              <a:defRPr/>
            </a:pPr>
            <a:r>
              <a:rPr lang="de-DE" b="1" u="sng" kern="0" dirty="0">
                <a:solidFill>
                  <a:srgbClr val="000000"/>
                </a:solidFill>
              </a:rPr>
              <a:t>BSG</a:t>
            </a:r>
            <a:r>
              <a:rPr lang="de-DE" u="sng" kern="0" dirty="0">
                <a:solidFill>
                  <a:srgbClr val="000000"/>
                </a:solidFill>
              </a:rPr>
              <a:t> Urt. v. 12.04.2005 – Az. B 2 U 27/04 R</a:t>
            </a:r>
          </a:p>
          <a:p>
            <a:pPr marL="352425" algn="l" fontAlgn="auto">
              <a:spcBef>
                <a:spcPct val="0"/>
              </a:spcBef>
              <a:spcAft>
                <a:spcPct val="50000"/>
              </a:spcAft>
              <a:defRPr/>
            </a:pPr>
            <a:r>
              <a:rPr lang="de-DE" kern="0" dirty="0">
                <a:solidFill>
                  <a:srgbClr val="000000"/>
                </a:solidFill>
              </a:rPr>
              <a:t>(…) als im Sinne des Sozialrechts ursächlich und rechtserheblich werden nur</a:t>
            </a:r>
            <a:br>
              <a:rPr lang="de-DE" kern="0" dirty="0">
                <a:solidFill>
                  <a:srgbClr val="000000"/>
                </a:solidFill>
              </a:rPr>
            </a:br>
            <a:r>
              <a:rPr lang="de-DE" kern="0" dirty="0">
                <a:solidFill>
                  <a:srgbClr val="000000"/>
                </a:solidFill>
              </a:rPr>
              <a:t>solche Ursachen angesehen, die wegen ihrer besonderen Beziehung zum</a:t>
            </a:r>
            <a:br>
              <a:rPr lang="de-DE" kern="0" dirty="0">
                <a:solidFill>
                  <a:srgbClr val="000000"/>
                </a:solidFill>
              </a:rPr>
            </a:br>
            <a:r>
              <a:rPr lang="de-DE" kern="0" dirty="0">
                <a:solidFill>
                  <a:srgbClr val="000000"/>
                </a:solidFill>
              </a:rPr>
              <a:t>Erfolg zu dessen Eintritt wesentlich mitgewirkt haben.</a:t>
            </a:r>
          </a:p>
          <a:p>
            <a:pPr marL="352425" algn="l" fontAlgn="auto">
              <a:spcBef>
                <a:spcPct val="0"/>
              </a:spcBef>
              <a:spcAft>
                <a:spcPct val="50000"/>
              </a:spcAft>
              <a:defRPr/>
            </a:pPr>
            <a:r>
              <a:rPr lang="de-DE" kern="0" dirty="0">
                <a:solidFill>
                  <a:srgbClr val="000000"/>
                </a:solidFill>
              </a:rPr>
              <a:t>Gab es neben der versicherten Ursache noch </a:t>
            </a:r>
            <a:r>
              <a:rPr lang="de-DE" b="1" kern="0" dirty="0">
                <a:solidFill>
                  <a:srgbClr val="000000"/>
                </a:solidFill>
              </a:rPr>
              <a:t>konkurrierende Ursachen,</a:t>
            </a:r>
            <a:br>
              <a:rPr lang="de-DE" b="1" kern="0" dirty="0">
                <a:solidFill>
                  <a:srgbClr val="000000"/>
                </a:solidFill>
              </a:rPr>
            </a:br>
            <a:r>
              <a:rPr lang="de-DE" b="1" kern="0" dirty="0">
                <a:solidFill>
                  <a:srgbClr val="000000"/>
                </a:solidFill>
              </a:rPr>
              <a:t>z.B. Krankheitsanlagen</a:t>
            </a:r>
            <a:r>
              <a:rPr lang="de-DE" kern="0" dirty="0">
                <a:solidFill>
                  <a:srgbClr val="000000"/>
                </a:solidFill>
              </a:rPr>
              <a:t>, so war </a:t>
            </a:r>
            <a:r>
              <a:rPr lang="de-DE" b="1" kern="0" dirty="0">
                <a:solidFill>
                  <a:srgbClr val="000000"/>
                </a:solidFill>
              </a:rPr>
              <a:t>die versicherte Ursache wesentlich,</a:t>
            </a:r>
            <a:br>
              <a:rPr lang="de-DE" b="1" kern="0" dirty="0">
                <a:solidFill>
                  <a:srgbClr val="000000"/>
                </a:solidFill>
              </a:rPr>
            </a:br>
            <a:r>
              <a:rPr lang="de-DE" b="1" u="sng" kern="0" dirty="0">
                <a:solidFill>
                  <a:srgbClr val="000000"/>
                </a:solidFill>
              </a:rPr>
              <a:t>solange die </a:t>
            </a:r>
            <a:r>
              <a:rPr lang="de-DE" b="1" u="sng" kern="0" dirty="0" err="1">
                <a:solidFill>
                  <a:srgbClr val="000000"/>
                </a:solidFill>
              </a:rPr>
              <a:t>unversicherte</a:t>
            </a:r>
            <a:r>
              <a:rPr lang="de-DE" b="1" u="sng" kern="0" dirty="0">
                <a:solidFill>
                  <a:srgbClr val="000000"/>
                </a:solidFill>
              </a:rPr>
              <a:t> Ursache nicht von überragender Bedeutung</a:t>
            </a:r>
            <a:r>
              <a:rPr lang="de-DE" u="sng" kern="0" dirty="0">
                <a:solidFill>
                  <a:srgbClr val="000000"/>
                </a:solidFill>
              </a:rPr>
              <a:t> </a:t>
            </a:r>
            <a:r>
              <a:rPr lang="de-DE" kern="0" dirty="0">
                <a:solidFill>
                  <a:srgbClr val="000000"/>
                </a:solidFill>
              </a:rPr>
              <a:t>war.</a:t>
            </a:r>
          </a:p>
          <a:p>
            <a:pPr marL="352425" algn="l" fontAlgn="auto">
              <a:spcBef>
                <a:spcPct val="0"/>
              </a:spcBef>
              <a:spcAft>
                <a:spcPct val="50000"/>
              </a:spcAft>
              <a:defRPr/>
            </a:pPr>
            <a:r>
              <a:rPr lang="de-DE" kern="0" dirty="0">
                <a:solidFill>
                  <a:srgbClr val="000000"/>
                </a:solidFill>
              </a:rPr>
              <a:t>Eine </a:t>
            </a:r>
            <a:r>
              <a:rPr lang="de-DE" b="1" kern="0" dirty="0">
                <a:solidFill>
                  <a:srgbClr val="000000"/>
                </a:solidFill>
              </a:rPr>
              <a:t>Krankheitsanlage</a:t>
            </a:r>
            <a:r>
              <a:rPr lang="de-DE" kern="0" dirty="0">
                <a:solidFill>
                  <a:srgbClr val="000000"/>
                </a:solidFill>
              </a:rPr>
              <a:t> war von überragender Bedeutung, wenn sie</a:t>
            </a:r>
            <a:br>
              <a:rPr lang="de-DE" kern="0" dirty="0">
                <a:solidFill>
                  <a:srgbClr val="000000"/>
                </a:solidFill>
              </a:rPr>
            </a:br>
            <a:r>
              <a:rPr lang="de-DE" b="1" kern="0" dirty="0">
                <a:solidFill>
                  <a:srgbClr val="000000"/>
                </a:solidFill>
              </a:rPr>
              <a:t>so stark oder so leicht ansprechbar</a:t>
            </a:r>
            <a:r>
              <a:rPr lang="de-DE" kern="0" dirty="0">
                <a:solidFill>
                  <a:srgbClr val="000000"/>
                </a:solidFill>
              </a:rPr>
              <a:t> war, dass die (…) Verursachung akuter Erscheinungen nicht besonderer, in ihrer Art unersetzlicher äußerer Einwirkungen bedurfte, sondern </a:t>
            </a:r>
            <a:r>
              <a:rPr lang="de-DE" b="1" kern="0" dirty="0">
                <a:solidFill>
                  <a:srgbClr val="000000"/>
                </a:solidFill>
              </a:rPr>
              <a:t>jedes alltäglich vorkommende Ereignis zu derselben Zeit die Erscheinungen verursacht</a:t>
            </a:r>
            <a:r>
              <a:rPr lang="de-DE" kern="0" dirty="0">
                <a:solidFill>
                  <a:srgbClr val="000000"/>
                </a:solidFill>
              </a:rPr>
              <a:t> hätte.</a:t>
            </a:r>
          </a:p>
        </p:txBody>
      </p:sp>
      <p:sp>
        <p:nvSpPr>
          <p:cNvPr id="5"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4. Prüfung der Kausalität</a:t>
            </a:r>
          </a:p>
        </p:txBody>
      </p:sp>
    </p:spTree>
    <p:extLst>
      <p:ext uri="{BB962C8B-B14F-4D97-AF65-F5344CB8AC3E}">
        <p14:creationId xmlns:p14="http://schemas.microsoft.com/office/powerpoint/2010/main" val="444449592"/>
      </p:ext>
    </p:extLst>
  </p:cSld>
  <p:clrMapOvr>
    <a:masterClrMapping/>
  </p:clrMapOvr>
  <mc:AlternateContent xmlns:mc="http://schemas.openxmlformats.org/markup-compatibility/2006" xmlns:p14="http://schemas.microsoft.com/office/powerpoint/2010/main">
    <mc:Choice Requires="p14">
      <p:transition spd="slow" p14:dur="2000" advTm="53389"/>
    </mc:Choice>
    <mc:Fallback xmlns="">
      <p:transition spd="slow" advTm="53389"/>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74347" y="2326627"/>
            <a:ext cx="4955203" cy="369332"/>
          </a:xfrm>
          <a:prstGeom prst="rect">
            <a:avLst/>
          </a:prstGeom>
          <a:noFill/>
        </p:spPr>
        <p:txBody>
          <a:bodyPr wrap="none" rtlCol="0">
            <a:spAutoFit/>
          </a:bodyPr>
          <a:lstStyle/>
          <a:p>
            <a:pPr algn="l"/>
            <a:r>
              <a:rPr lang="de-DE" b="1" dirty="0">
                <a:solidFill>
                  <a:srgbClr val="000000"/>
                </a:solidFill>
                <a:latin typeface="Arial" pitchFamily="34" charset="0"/>
                <a:cs typeface="+mn-cs"/>
              </a:rPr>
              <a:t>Exposition: Beweismaßstab und Ermittlung</a:t>
            </a:r>
          </a:p>
        </p:txBody>
      </p:sp>
      <p:sp>
        <p:nvSpPr>
          <p:cNvPr id="7" name="Textfeld 6"/>
          <p:cNvSpPr txBox="1"/>
          <p:nvPr/>
        </p:nvSpPr>
        <p:spPr>
          <a:xfrm>
            <a:off x="387340" y="1894864"/>
            <a:ext cx="6120986" cy="366126"/>
          </a:xfrm>
          <a:prstGeom prst="rect">
            <a:avLst/>
          </a:prstGeom>
          <a:noFill/>
        </p:spPr>
        <p:txBody>
          <a:bodyPr wrap="none" rtlCol="0">
            <a:spAutoFit/>
          </a:bodyPr>
          <a:lstStyle/>
          <a:p>
            <a:r>
              <a:rPr lang="de-DE" b="1" dirty="0"/>
              <a:t>BK-Nr. 5103:</a:t>
            </a:r>
            <a:r>
              <a:rPr lang="de-DE" b="1" dirty="0">
                <a:latin typeface="Arial" pitchFamily="34" charset="0"/>
                <a:cs typeface="+mn-cs"/>
              </a:rPr>
              <a:t> Hautkrebs durch natürliche UV-Strahlung</a:t>
            </a:r>
          </a:p>
        </p:txBody>
      </p:sp>
      <p:pic>
        <p:nvPicPr>
          <p:cNvPr id="5" name="Grafik 4"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37" y="2836627"/>
            <a:ext cx="6370083" cy="3695701"/>
          </a:xfrm>
          <a:prstGeom prst="rect">
            <a:avLst/>
          </a:prstGeom>
          <a:ln>
            <a:solidFill>
              <a:schemeClr val="tx1"/>
            </a:solidFill>
          </a:ln>
          <a:effectLst>
            <a:outerShdw blurRad="50800" dist="38100" dir="2700000" algn="tl" rotWithShape="0">
              <a:prstClr val="black">
                <a:alpha val="40000"/>
              </a:prstClr>
            </a:outerShdw>
          </a:effectLst>
        </p:spPr>
      </p:pic>
      <p:sp>
        <p:nvSpPr>
          <p:cNvPr id="8" name="Textfeld 7"/>
          <p:cNvSpPr txBox="1"/>
          <p:nvPr/>
        </p:nvSpPr>
        <p:spPr>
          <a:xfrm>
            <a:off x="475684" y="6532328"/>
            <a:ext cx="2378640" cy="305105"/>
          </a:xfrm>
          <a:prstGeom prst="rect">
            <a:avLst/>
          </a:prstGeom>
          <a:noFill/>
        </p:spPr>
        <p:txBody>
          <a:bodyPr wrap="square" rtlCol="0">
            <a:spAutoFit/>
          </a:bodyPr>
          <a:lstStyle/>
          <a:p>
            <a:pPr algn="l"/>
            <a:r>
              <a:rPr lang="de-DE" sz="1400" dirty="0">
                <a:solidFill>
                  <a:srgbClr val="000000"/>
                </a:solidFill>
                <a:latin typeface="Arial" pitchFamily="34" charset="0"/>
                <a:cs typeface="+mn-cs"/>
              </a:rPr>
              <a:t>(Bild: Marc Wittlich, DGUV)</a:t>
            </a:r>
          </a:p>
        </p:txBody>
      </p:sp>
      <p:sp>
        <p:nvSpPr>
          <p:cNvPr id="9" name="Rectangle 15" descr="Headline, Arial bold, 28 pt&#10;zweizeilig möglich"/>
          <p:cNvSpPr txBox="1">
            <a:spLocks noChangeArrowheads="1"/>
          </p:cNvSpPr>
          <p:nvPr/>
        </p:nvSpPr>
        <p:spPr bwMode="auto">
          <a:xfrm>
            <a:off x="466724" y="320526"/>
            <a:ext cx="8469157"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ctr" rtl="0" fontAlgn="base">
              <a:spcBef>
                <a:spcPct val="0"/>
              </a:spcBef>
              <a:spcAft>
                <a:spcPct val="0"/>
              </a:spcAft>
              <a:defRPr sz="2700" b="1">
                <a:solidFill>
                  <a:schemeClr val="tx2"/>
                </a:solidFill>
                <a:latin typeface="+mj-lt"/>
                <a:ea typeface="+mj-ea"/>
                <a:cs typeface="+mj-cs"/>
              </a:defRPr>
            </a:lvl1pPr>
            <a:lvl2pPr algn="ctr" rtl="0" fontAlgn="base">
              <a:spcBef>
                <a:spcPct val="0"/>
              </a:spcBef>
              <a:spcAft>
                <a:spcPct val="0"/>
              </a:spcAft>
              <a:defRPr sz="2700" b="1">
                <a:solidFill>
                  <a:schemeClr val="tx2"/>
                </a:solidFill>
                <a:latin typeface="Arial"/>
              </a:defRPr>
            </a:lvl2pPr>
            <a:lvl3pPr algn="ctr" rtl="0" fontAlgn="base">
              <a:spcBef>
                <a:spcPct val="0"/>
              </a:spcBef>
              <a:spcAft>
                <a:spcPct val="0"/>
              </a:spcAft>
              <a:defRPr sz="2700" b="1">
                <a:solidFill>
                  <a:schemeClr val="tx2"/>
                </a:solidFill>
                <a:latin typeface="Arial"/>
              </a:defRPr>
            </a:lvl3pPr>
            <a:lvl4pPr algn="ctr" rtl="0" fontAlgn="base">
              <a:spcBef>
                <a:spcPct val="0"/>
              </a:spcBef>
              <a:spcAft>
                <a:spcPct val="0"/>
              </a:spcAft>
              <a:defRPr sz="2700" b="1">
                <a:solidFill>
                  <a:schemeClr val="tx2"/>
                </a:solidFill>
                <a:latin typeface="Arial"/>
              </a:defRPr>
            </a:lvl4pPr>
            <a:lvl5pPr algn="ctr" rtl="0" fontAlgn="base">
              <a:spcBef>
                <a:spcPct val="0"/>
              </a:spcBef>
              <a:spcAft>
                <a:spcPct val="0"/>
              </a:spcAft>
              <a:defRPr sz="2700" b="1">
                <a:solidFill>
                  <a:schemeClr val="tx2"/>
                </a:solidFill>
                <a:latin typeface="Arial"/>
              </a:defRPr>
            </a:lvl5pPr>
            <a:lvl6pPr marL="457200" algn="ctr" rtl="0" fontAlgn="base">
              <a:spcBef>
                <a:spcPct val="0"/>
              </a:spcBef>
              <a:spcAft>
                <a:spcPct val="0"/>
              </a:spcAft>
              <a:defRPr sz="2700" b="1">
                <a:solidFill>
                  <a:schemeClr val="tx2"/>
                </a:solidFill>
                <a:latin typeface="Arial"/>
              </a:defRPr>
            </a:lvl6pPr>
            <a:lvl7pPr marL="914400" algn="ctr" rtl="0" fontAlgn="base">
              <a:spcBef>
                <a:spcPct val="0"/>
              </a:spcBef>
              <a:spcAft>
                <a:spcPct val="0"/>
              </a:spcAft>
              <a:defRPr sz="2700" b="1">
                <a:solidFill>
                  <a:schemeClr val="tx2"/>
                </a:solidFill>
                <a:latin typeface="Arial"/>
              </a:defRPr>
            </a:lvl7pPr>
            <a:lvl8pPr marL="1371600" algn="ctr" rtl="0" fontAlgn="base">
              <a:spcBef>
                <a:spcPct val="0"/>
              </a:spcBef>
              <a:spcAft>
                <a:spcPct val="0"/>
              </a:spcAft>
              <a:defRPr sz="2700" b="1">
                <a:solidFill>
                  <a:schemeClr val="tx2"/>
                </a:solidFill>
                <a:latin typeface="Arial"/>
              </a:defRPr>
            </a:lvl8pPr>
            <a:lvl9pPr marL="1828800" algn="ctr" rtl="0" fontAlgn="base">
              <a:spcBef>
                <a:spcPct val="0"/>
              </a:spcBef>
              <a:spcAft>
                <a:spcPct val="0"/>
              </a:spcAft>
              <a:defRPr sz="2700" b="1">
                <a:solidFill>
                  <a:schemeClr val="tx2"/>
                </a:solidFill>
                <a:latin typeface="Arial"/>
              </a:defRPr>
            </a:lvl9pPr>
          </a:lstStyle>
          <a:p>
            <a:pPr algn="l" defTabSz="457200" fontAlgn="auto">
              <a:spcBef>
                <a:spcPct val="0"/>
              </a:spcBef>
              <a:spcAft>
                <a:spcPct val="0"/>
              </a:spcAft>
              <a:tabLst>
                <a:tab pos="265113" algn="l"/>
              </a:tabLst>
              <a:defRPr/>
            </a:pPr>
            <a:r>
              <a:rPr lang="de-DE" sz="1600" b="0" kern="0" dirty="0"/>
              <a:t>Spezialseminar II Berufsdermatologie</a:t>
            </a:r>
            <a:br>
              <a:rPr lang="de-DE" sz="1600" kern="0" dirty="0"/>
            </a:br>
            <a:r>
              <a:rPr lang="de-DE" sz="1800" kern="0" dirty="0"/>
              <a:t>1.	</a:t>
            </a:r>
            <a:r>
              <a:rPr lang="de-DE" sz="1800" dirty="0">
                <a:latin typeface="Arial" pitchFamily="34" charset="0"/>
              </a:rPr>
              <a:t>Hautkrebserkrankungen als BK </a:t>
            </a:r>
            <a:br>
              <a:rPr lang="de-DE" sz="1800" dirty="0">
                <a:latin typeface="Arial" pitchFamily="34" charset="0"/>
              </a:rPr>
            </a:br>
            <a:r>
              <a:rPr lang="de-DE" sz="1800" dirty="0">
                <a:latin typeface="Arial" pitchFamily="34" charset="0"/>
              </a:rPr>
              <a:t>	– Informationen zu den einzelnen BK-Tatbeständen</a:t>
            </a:r>
          </a:p>
        </p:txBody>
      </p:sp>
      <p:sp>
        <p:nvSpPr>
          <p:cNvPr id="11" name="Rectangle 3" descr="Headline, Arial bold, 28 pt&#10;zweizeilig möglich"/>
          <p:cNvSpPr>
            <a:spLocks noGrp="1" noChangeArrowheads="1"/>
          </p:cNvSpPr>
          <p:nvPr>
            <p:ph type="title"/>
          </p:nvPr>
        </p:nvSpPr>
        <p:spPr>
          <a:xfrm>
            <a:off x="420688" y="1468341"/>
            <a:ext cx="8315325" cy="353943"/>
          </a:xfrm>
        </p:spPr>
        <p:txBody>
          <a:bodyPr/>
          <a:lstStyle/>
          <a:p>
            <a:pPr algn="l">
              <a:buClr>
                <a:srgbClr val="FFB135"/>
              </a:buClr>
            </a:pPr>
            <a:r>
              <a:rPr lang="de-DE" sz="2000" b="1" dirty="0">
                <a:latin typeface="Arial" pitchFamily="34" charset="0"/>
              </a:rPr>
              <a:t>Spezielle Hinweise</a:t>
            </a:r>
            <a:endParaRPr lang="de-DE" sz="2000" b="1" dirty="0"/>
          </a:p>
        </p:txBody>
      </p:sp>
    </p:spTree>
    <p:extLst>
      <p:ext uri="{BB962C8B-B14F-4D97-AF65-F5344CB8AC3E}">
        <p14:creationId xmlns:p14="http://schemas.microsoft.com/office/powerpoint/2010/main" val="553216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18772" y="1642263"/>
            <a:ext cx="8334017" cy="5278368"/>
          </a:xfrm>
          <a:prstGeom prst="rect">
            <a:avLst/>
          </a:prstGeom>
        </p:spPr>
        <p:txBody>
          <a:bodyPr wrap="square">
            <a:spAutoFit/>
          </a:bodyPr>
          <a:lstStyle/>
          <a:p>
            <a:pPr algn="l">
              <a:spcAft>
                <a:spcPts val="600"/>
              </a:spcAft>
              <a:buClr>
                <a:srgbClr val="FFC000"/>
              </a:buClr>
            </a:pPr>
            <a:r>
              <a:rPr lang="de-DE" sz="2000" b="1" dirty="0"/>
              <a:t>Typische Themen der Begutachtung</a:t>
            </a:r>
          </a:p>
          <a:p>
            <a:pPr marL="800100" lvl="1" indent="-342900" algn="l">
              <a:spcAft>
                <a:spcPts val="600"/>
              </a:spcAft>
              <a:buFont typeface="Symbol" panose="05050102010706020507" pitchFamily="18" charset="2"/>
              <a:buChar char="-"/>
            </a:pPr>
            <a:r>
              <a:rPr lang="de-DE" altLang="de-DE" dirty="0"/>
              <a:t>Gesundheitsschaden (Krankheitsbild)</a:t>
            </a:r>
          </a:p>
          <a:p>
            <a:pPr marL="800100" lvl="1" indent="-342900" algn="l">
              <a:spcAft>
                <a:spcPts val="600"/>
              </a:spcAft>
              <a:buFont typeface="Symbol" panose="05050102010706020507" pitchFamily="18" charset="2"/>
              <a:buChar char="-"/>
            </a:pPr>
            <a:r>
              <a:rPr lang="de-DE" altLang="de-DE" dirty="0"/>
              <a:t>Medizinische Bewertung der Art und Intensität der Exposition</a:t>
            </a:r>
          </a:p>
          <a:p>
            <a:pPr marL="800100" lvl="1" indent="-342900" algn="l">
              <a:spcAft>
                <a:spcPts val="600"/>
              </a:spcAft>
              <a:buFont typeface="Symbol" panose="05050102010706020507" pitchFamily="18" charset="2"/>
              <a:buChar char="-"/>
            </a:pPr>
            <a:r>
              <a:rPr lang="de-DE" altLang="de-DE" dirty="0"/>
              <a:t>Ursachenzusammenhang Exposition / Gesundheitsschaden</a:t>
            </a:r>
          </a:p>
          <a:p>
            <a:pPr marL="800100" lvl="1" indent="-342900" algn="l">
              <a:spcAft>
                <a:spcPts val="600"/>
              </a:spcAft>
              <a:buFont typeface="Symbol" panose="05050102010706020507" pitchFamily="18" charset="2"/>
              <a:buChar char="-"/>
            </a:pPr>
            <a:r>
              <a:rPr lang="de-DE" altLang="de-DE" dirty="0"/>
              <a:t>Tatsächliche Grundlagen für die Bewertung rechtlich wesentlich / </a:t>
            </a:r>
            <a:br>
              <a:rPr lang="de-DE" altLang="de-DE" dirty="0"/>
            </a:br>
            <a:r>
              <a:rPr lang="de-DE" altLang="de-DE" dirty="0"/>
              <a:t>nicht rechtlich wesentlich</a:t>
            </a:r>
          </a:p>
          <a:p>
            <a:pPr marL="800100" lvl="1" indent="-342900" algn="l">
              <a:spcAft>
                <a:spcPts val="600"/>
              </a:spcAft>
              <a:buFont typeface="Symbol" panose="05050102010706020507" pitchFamily="18" charset="2"/>
              <a:buChar char="-"/>
            </a:pPr>
            <a:r>
              <a:rPr lang="de-DE" altLang="de-DE" dirty="0"/>
              <a:t>Besondere Merkmale eines BK-Tatbestands</a:t>
            </a:r>
          </a:p>
          <a:p>
            <a:pPr marL="800100" lvl="1" indent="-342900">
              <a:spcAft>
                <a:spcPts val="600"/>
              </a:spcAft>
              <a:buFont typeface="Symbol" panose="05050102010706020507" pitchFamily="18" charset="2"/>
              <a:buChar char="-"/>
            </a:pPr>
            <a:r>
              <a:rPr lang="de-DE" altLang="de-DE" dirty="0"/>
              <a:t>Konkret-individuelle Gefahr (des Entstehens, Wiederauflebens oder der Verschlimmerung einer Berufskrankheit - § 3 BKV) </a:t>
            </a:r>
            <a:r>
              <a:rPr lang="de-DE" altLang="de-DE" dirty="0">
                <a:solidFill>
                  <a:srgbClr val="CC00CC"/>
                </a:solidFill>
              </a:rPr>
              <a:t>	</a:t>
            </a:r>
          </a:p>
          <a:p>
            <a:pPr marL="800100" lvl="1" indent="-342900" algn="l">
              <a:spcAft>
                <a:spcPts val="600"/>
              </a:spcAft>
              <a:buFont typeface="Symbol" panose="05050102010706020507" pitchFamily="18" charset="2"/>
              <a:buChar char="-"/>
            </a:pPr>
            <a:endParaRPr lang="de-DE" b="1" dirty="0"/>
          </a:p>
          <a:p>
            <a:pPr algn="l">
              <a:spcAft>
                <a:spcPts val="600"/>
              </a:spcAft>
            </a:pPr>
            <a:r>
              <a:rPr lang="de-DE" altLang="de-DE" dirty="0">
                <a:cs typeface="Times New Roman" pitchFamily="18" charset="0"/>
                <a:sym typeface="Wingdings" pitchFamily="2" charset="2"/>
              </a:rPr>
              <a:t> Empfehlungen der UV-Träger zur Begutachtung bei BK, z.B. bei den „Haut-</a:t>
            </a:r>
            <a:r>
              <a:rPr lang="de-DE" altLang="de-DE" dirty="0" err="1">
                <a:cs typeface="Times New Roman" pitchFamily="18" charset="0"/>
                <a:sym typeface="Wingdings" pitchFamily="2" charset="2"/>
              </a:rPr>
              <a:t>BKen</a:t>
            </a:r>
            <a:r>
              <a:rPr lang="de-DE" altLang="de-DE" dirty="0">
                <a:cs typeface="Times New Roman" pitchFamily="18" charset="0"/>
                <a:sym typeface="Wingdings" pitchFamily="2" charset="2"/>
              </a:rPr>
              <a:t>“ (Bamberger Empfehlung); bei </a:t>
            </a:r>
            <a:r>
              <a:rPr lang="de-DE" altLang="de-DE" dirty="0" err="1">
                <a:cs typeface="Times New Roman" pitchFamily="18" charset="0"/>
                <a:sym typeface="Wingdings" pitchFamily="2" charset="2"/>
              </a:rPr>
              <a:t>obstr</a:t>
            </a:r>
            <a:r>
              <a:rPr lang="de-DE" altLang="de-DE" dirty="0">
                <a:cs typeface="Times New Roman" pitchFamily="18" charset="0"/>
                <a:sym typeface="Wingdings" pitchFamily="2" charset="2"/>
              </a:rPr>
              <a:t>. Atemwegserkrankungen (Reichenhaller Empf.); bei asbestbedingten Erkrankungen (</a:t>
            </a:r>
            <a:r>
              <a:rPr lang="de-DE" altLang="de-DE" dirty="0" err="1">
                <a:cs typeface="Times New Roman" pitchFamily="18" charset="0"/>
                <a:sym typeface="Wingdings" pitchFamily="2" charset="2"/>
              </a:rPr>
              <a:t>Falkensteiner</a:t>
            </a:r>
            <a:r>
              <a:rPr lang="de-DE" altLang="de-DE" dirty="0">
                <a:cs typeface="Times New Roman" pitchFamily="18" charset="0"/>
                <a:sym typeface="Wingdings" pitchFamily="2" charset="2"/>
              </a:rPr>
              <a:t> Empf.); bei Silikose (Bochumer Empf.); bei Lärmschwerhörigkeit (Königsteiner Empf.).</a:t>
            </a:r>
            <a:endParaRPr lang="de-DE" b="1" dirty="0"/>
          </a:p>
          <a:p>
            <a:pPr marL="539750" indent="-179388" algn="l">
              <a:spcAft>
                <a:spcPts val="600"/>
              </a:spcAft>
              <a:buClr>
                <a:srgbClr val="FFC000"/>
              </a:buClr>
            </a:pPr>
            <a:endParaRPr lang="de-DE" sz="2000" dirty="0"/>
          </a:p>
        </p:txBody>
      </p:sp>
      <p:sp>
        <p:nvSpPr>
          <p:cNvPr id="5"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5. Begutachtung</a:t>
            </a:r>
          </a:p>
        </p:txBody>
      </p:sp>
    </p:spTree>
    <p:extLst>
      <p:ext uri="{BB962C8B-B14F-4D97-AF65-F5344CB8AC3E}">
        <p14:creationId xmlns:p14="http://schemas.microsoft.com/office/powerpoint/2010/main" val="3971769967"/>
      </p:ext>
    </p:extLst>
  </p:cSld>
  <p:clrMapOvr>
    <a:masterClrMapping/>
  </p:clrMapOvr>
  <mc:AlternateContent xmlns:mc="http://schemas.openxmlformats.org/markup-compatibility/2006" xmlns:p14="http://schemas.microsoft.com/office/powerpoint/2010/main">
    <mc:Choice Requires="p14">
      <p:transition spd="slow" p14:dur="2000" advTm="341563"/>
    </mc:Choice>
    <mc:Fallback xmlns="">
      <p:transition spd="slow" advTm="341563"/>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bwMode="auto">
          <a:xfrm>
            <a:off x="7267575" y="6086475"/>
            <a:ext cx="1409700" cy="533400"/>
          </a:xfrm>
          <a:prstGeom prst="rect">
            <a:avLst/>
          </a:prstGeom>
          <a:solidFill>
            <a:schemeClr val="bg1"/>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a:ln>
                <a:noFill/>
              </a:ln>
              <a:solidFill>
                <a:schemeClr val="tx1"/>
              </a:solidFill>
              <a:effectLst/>
              <a:latin typeface="Arial" charset="0"/>
              <a:ea typeface="Arial" charset="0"/>
              <a:cs typeface="Arial" charset="0"/>
            </a:endParaRPr>
          </a:p>
        </p:txBody>
      </p:sp>
      <p:sp>
        <p:nvSpPr>
          <p:cNvPr id="4" name="Text Box 2"/>
          <p:cNvSpPr txBox="1">
            <a:spLocks noChangeArrowheads="1"/>
          </p:cNvSpPr>
          <p:nvPr/>
        </p:nvSpPr>
        <p:spPr bwMode="auto">
          <a:xfrm>
            <a:off x="321425" y="2285067"/>
            <a:ext cx="8312075" cy="1464503"/>
          </a:xfrm>
          <a:prstGeom prst="rect">
            <a:avLst/>
          </a:prstGeom>
          <a:solidFill>
            <a:schemeClr val="accent1">
              <a:lumMod val="40000"/>
              <a:lumOff val="60000"/>
            </a:schemeClr>
          </a:solidFill>
          <a:ln w="9525">
            <a:solidFill>
              <a:schemeClr val="bg2"/>
            </a:solidFill>
            <a:miter lim="800000"/>
          </a:ln>
          <a:effectLst>
            <a:outerShdw blurRad="63500" sx="102000" sy="102000" algn="ctr" rotWithShape="0">
              <a:prstClr val="black">
                <a:alpha val="40000"/>
              </a:prstClr>
            </a:outerShdw>
          </a:effectLst>
        </p:spPr>
        <p:txBody>
          <a:bodyPr wrap="square">
            <a:spAutoFit/>
          </a:bodyPr>
          <a:lstStyle>
            <a:lvl1pPr marL="447675" indent="-447675" eaLnBrk="0" hangingPunct="0">
              <a:tabLst>
                <a:tab pos="447675" algn="l"/>
                <a:tab pos="2197100" algn="l"/>
                <a:tab pos="3810000" algn="l"/>
              </a:tabLst>
              <a:defRPr>
                <a:solidFill>
                  <a:schemeClr val="tx1"/>
                </a:solidFill>
                <a:latin typeface="Arial"/>
                <a:cs typeface="Arial"/>
              </a:defRPr>
            </a:lvl1pPr>
            <a:lvl2pPr marL="742950" indent="-285750" eaLnBrk="0" hangingPunct="0">
              <a:tabLst>
                <a:tab pos="447675" algn="l"/>
                <a:tab pos="2197100" algn="l"/>
                <a:tab pos="3810000" algn="l"/>
              </a:tabLst>
              <a:defRPr>
                <a:solidFill>
                  <a:schemeClr val="tx1"/>
                </a:solidFill>
                <a:latin typeface="Arial"/>
                <a:cs typeface="Arial"/>
              </a:defRPr>
            </a:lvl2pPr>
            <a:lvl3pPr marL="1143000" indent="-228600" eaLnBrk="0" hangingPunct="0">
              <a:tabLst>
                <a:tab pos="447675" algn="l"/>
                <a:tab pos="2197100" algn="l"/>
                <a:tab pos="3810000" algn="l"/>
              </a:tabLst>
              <a:defRPr>
                <a:solidFill>
                  <a:schemeClr val="tx1"/>
                </a:solidFill>
                <a:latin typeface="Arial"/>
                <a:cs typeface="Arial"/>
              </a:defRPr>
            </a:lvl3pPr>
            <a:lvl4pPr marL="1600200" indent="-228600" eaLnBrk="0" hangingPunct="0">
              <a:tabLst>
                <a:tab pos="447675" algn="l"/>
                <a:tab pos="2197100" algn="l"/>
                <a:tab pos="3810000" algn="l"/>
              </a:tabLst>
              <a:defRPr>
                <a:solidFill>
                  <a:schemeClr val="tx1"/>
                </a:solidFill>
                <a:latin typeface="Arial"/>
                <a:cs typeface="Arial"/>
              </a:defRPr>
            </a:lvl4pPr>
            <a:lvl5pPr marL="2057400" indent="-228600" eaLnBrk="0" hangingPunct="0">
              <a:tabLst>
                <a:tab pos="447675" algn="l"/>
                <a:tab pos="2197100" algn="l"/>
                <a:tab pos="3810000" algn="l"/>
              </a:tabLst>
              <a:defRPr>
                <a:solidFill>
                  <a:schemeClr val="tx1"/>
                </a:solidFill>
                <a:latin typeface="Arial"/>
                <a:cs typeface="Arial"/>
              </a:defRPr>
            </a:lvl5pPr>
            <a:lvl6pPr marL="2514600" indent="-228600" algn="ctr" eaLnBrk="0" fontAlgn="base" hangingPunct="0">
              <a:spcBef>
                <a:spcPct val="0"/>
              </a:spcBef>
              <a:spcAft>
                <a:spcPct val="0"/>
              </a:spcAft>
              <a:tabLst>
                <a:tab pos="447675" algn="l"/>
                <a:tab pos="2197100" algn="l"/>
                <a:tab pos="3810000" algn="l"/>
              </a:tabLst>
              <a:defRPr>
                <a:solidFill>
                  <a:schemeClr val="tx1"/>
                </a:solidFill>
                <a:latin typeface="Arial"/>
                <a:cs typeface="Arial"/>
              </a:defRPr>
            </a:lvl6pPr>
            <a:lvl7pPr marL="2971800" indent="-228600" algn="ctr" eaLnBrk="0" fontAlgn="base" hangingPunct="0">
              <a:spcBef>
                <a:spcPct val="0"/>
              </a:spcBef>
              <a:spcAft>
                <a:spcPct val="0"/>
              </a:spcAft>
              <a:tabLst>
                <a:tab pos="447675" algn="l"/>
                <a:tab pos="2197100" algn="l"/>
                <a:tab pos="3810000" algn="l"/>
              </a:tabLst>
              <a:defRPr>
                <a:solidFill>
                  <a:schemeClr val="tx1"/>
                </a:solidFill>
                <a:latin typeface="Arial"/>
                <a:cs typeface="Arial"/>
              </a:defRPr>
            </a:lvl7pPr>
            <a:lvl8pPr marL="3429000" indent="-228600" algn="ctr" eaLnBrk="0" fontAlgn="base" hangingPunct="0">
              <a:spcBef>
                <a:spcPct val="0"/>
              </a:spcBef>
              <a:spcAft>
                <a:spcPct val="0"/>
              </a:spcAft>
              <a:tabLst>
                <a:tab pos="447675" algn="l"/>
                <a:tab pos="2197100" algn="l"/>
                <a:tab pos="3810000" algn="l"/>
              </a:tabLst>
              <a:defRPr>
                <a:solidFill>
                  <a:schemeClr val="tx1"/>
                </a:solidFill>
                <a:latin typeface="Arial"/>
                <a:cs typeface="Arial"/>
              </a:defRPr>
            </a:lvl8pPr>
            <a:lvl9pPr marL="3886200" indent="-228600" algn="ctr" eaLnBrk="0" fontAlgn="base" hangingPunct="0">
              <a:spcBef>
                <a:spcPct val="0"/>
              </a:spcBef>
              <a:spcAft>
                <a:spcPct val="0"/>
              </a:spcAft>
              <a:tabLst>
                <a:tab pos="447675" algn="l"/>
                <a:tab pos="2197100" algn="l"/>
                <a:tab pos="3810000" algn="l"/>
              </a:tabLst>
              <a:defRPr>
                <a:solidFill>
                  <a:schemeClr val="tx1"/>
                </a:solidFill>
                <a:latin typeface="Arial"/>
                <a:cs typeface="Arial"/>
              </a:defRPr>
            </a:lvl9pPr>
          </a:lstStyle>
          <a:p>
            <a:pPr algn="l" eaLnBrk="1" hangingPunct="1">
              <a:spcBef>
                <a:spcPct val="50000"/>
              </a:spcBef>
              <a:spcAft>
                <a:spcPts val="600"/>
              </a:spcAft>
              <a:buClr>
                <a:schemeClr val="tx1"/>
              </a:buClr>
              <a:buSzPct val="75000"/>
              <a:buFont typeface="Wingdings" pitchFamily="2" charset="2"/>
              <a:buNone/>
            </a:pPr>
            <a:r>
              <a:rPr lang="de-DE"/>
              <a:t>(2) 	Vor Erteilung eines Gutachtenauftrags soll der Unfallversicherungsträger</a:t>
            </a:r>
            <a:br>
              <a:rPr lang="de-DE"/>
            </a:br>
            <a:r>
              <a:rPr lang="de-DE"/>
              <a:t>dem Versicherten mehrere Gutachter zur Auswahl benennen; der Betroffene ist außerdem auf sein Widerspruchsrecht nach § 76 Abs. 2 des Zehnten Buches hinzuweisen und über den Zweck des Gutachtens zu informieren.</a:t>
            </a:r>
          </a:p>
        </p:txBody>
      </p:sp>
      <p:sp>
        <p:nvSpPr>
          <p:cNvPr id="5" name="Text Box 3"/>
          <p:cNvSpPr txBox="1">
            <a:spLocks noChangeArrowheads="1"/>
          </p:cNvSpPr>
          <p:nvPr/>
        </p:nvSpPr>
        <p:spPr bwMode="auto">
          <a:xfrm>
            <a:off x="318772" y="1612375"/>
            <a:ext cx="830642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61950" indent="-36195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1pPr>
            <a:lvl2pPr marL="742950" indent="-28575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2pPr>
            <a:lvl3pPr marL="1143000" indent="-22860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3pPr>
            <a:lvl4pPr marL="1600200" indent="-22860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4pPr>
            <a:lvl5pPr marL="2057400" indent="-22860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5pPr>
            <a:lvl6pPr marL="2514600" indent="-228600" algn="ctr" eaLnBrk="0" fontAlgn="base" hangingPunct="0">
              <a:spcBef>
                <a:spcPct val="0"/>
              </a:spcBef>
              <a:spcAft>
                <a:spcPct val="0"/>
              </a:spcAft>
              <a:tabLst>
                <a:tab pos="542925" algn="l"/>
                <a:tab pos="714375" algn="l"/>
                <a:tab pos="1257300" algn="l"/>
                <a:tab pos="1524000" algn="l"/>
                <a:tab pos="2238375" algn="l"/>
                <a:tab pos="2781300" algn="l"/>
                <a:tab pos="3810000" algn="l"/>
              </a:tabLst>
              <a:defRPr>
                <a:solidFill>
                  <a:schemeClr val="tx1"/>
                </a:solidFill>
                <a:latin typeface="Arial"/>
                <a:cs typeface="Arial"/>
              </a:defRPr>
            </a:lvl6pPr>
            <a:lvl7pPr marL="2971800" indent="-228600" algn="ctr" eaLnBrk="0" fontAlgn="base" hangingPunct="0">
              <a:spcBef>
                <a:spcPct val="0"/>
              </a:spcBef>
              <a:spcAft>
                <a:spcPct val="0"/>
              </a:spcAft>
              <a:tabLst>
                <a:tab pos="542925" algn="l"/>
                <a:tab pos="714375" algn="l"/>
                <a:tab pos="1257300" algn="l"/>
                <a:tab pos="1524000" algn="l"/>
                <a:tab pos="2238375" algn="l"/>
                <a:tab pos="2781300" algn="l"/>
                <a:tab pos="3810000" algn="l"/>
              </a:tabLst>
              <a:defRPr>
                <a:solidFill>
                  <a:schemeClr val="tx1"/>
                </a:solidFill>
                <a:latin typeface="Arial"/>
                <a:cs typeface="Arial"/>
              </a:defRPr>
            </a:lvl7pPr>
            <a:lvl8pPr marL="3429000" indent="-228600" algn="ctr" eaLnBrk="0" fontAlgn="base" hangingPunct="0">
              <a:spcBef>
                <a:spcPct val="0"/>
              </a:spcBef>
              <a:spcAft>
                <a:spcPct val="0"/>
              </a:spcAft>
              <a:tabLst>
                <a:tab pos="542925" algn="l"/>
                <a:tab pos="714375" algn="l"/>
                <a:tab pos="1257300" algn="l"/>
                <a:tab pos="1524000" algn="l"/>
                <a:tab pos="2238375" algn="l"/>
                <a:tab pos="2781300" algn="l"/>
                <a:tab pos="3810000" algn="l"/>
              </a:tabLst>
              <a:defRPr>
                <a:solidFill>
                  <a:schemeClr val="tx1"/>
                </a:solidFill>
                <a:latin typeface="Arial"/>
                <a:cs typeface="Arial"/>
              </a:defRPr>
            </a:lvl8pPr>
            <a:lvl9pPr marL="3886200" indent="-228600" algn="ctr" eaLnBrk="0" fontAlgn="base" hangingPunct="0">
              <a:spcBef>
                <a:spcPct val="0"/>
              </a:spcBef>
              <a:spcAft>
                <a:spcPct val="0"/>
              </a:spcAft>
              <a:tabLst>
                <a:tab pos="542925" algn="l"/>
                <a:tab pos="714375" algn="l"/>
                <a:tab pos="1257300" algn="l"/>
                <a:tab pos="1524000" algn="l"/>
                <a:tab pos="2238375" algn="l"/>
                <a:tab pos="2781300" algn="l"/>
                <a:tab pos="3810000" algn="l"/>
              </a:tabLst>
              <a:defRPr>
                <a:solidFill>
                  <a:schemeClr val="tx1"/>
                </a:solidFill>
                <a:latin typeface="Arial"/>
                <a:cs typeface="Arial"/>
              </a:defRPr>
            </a:lvl9pPr>
          </a:lstStyle>
          <a:p>
            <a:pPr marL="0" indent="0" algn="l" eaLnBrk="1" hangingPunct="1">
              <a:spcBef>
                <a:spcPct val="50000"/>
              </a:spcBef>
              <a:spcAft>
                <a:spcPts val="600"/>
              </a:spcAft>
              <a:buClr>
                <a:schemeClr val="accent1"/>
              </a:buClr>
            </a:pPr>
            <a:r>
              <a:rPr lang="de-DE" sz="2000" b="1" dirty="0"/>
              <a:t>§ 200 SGB VII – Gutachterauswahl</a:t>
            </a:r>
          </a:p>
        </p:txBody>
      </p:sp>
      <p:sp>
        <p:nvSpPr>
          <p:cNvPr id="6" name="Text Box 4"/>
          <p:cNvSpPr txBox="1">
            <a:spLocks noChangeArrowheads="1"/>
          </p:cNvSpPr>
          <p:nvPr/>
        </p:nvSpPr>
        <p:spPr bwMode="auto">
          <a:xfrm>
            <a:off x="318773" y="3873391"/>
            <a:ext cx="8434130" cy="253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tabLst>
                <a:tab pos="990600" algn="l"/>
                <a:tab pos="1524000" algn="l"/>
                <a:tab pos="1619250" algn="l"/>
              </a:tabLst>
              <a:defRPr>
                <a:solidFill>
                  <a:schemeClr val="tx1"/>
                </a:solidFill>
                <a:latin typeface="Arial"/>
                <a:cs typeface="Arial"/>
              </a:defRPr>
            </a:lvl1pPr>
            <a:lvl2pPr marL="742950" indent="-285750" eaLnBrk="0" hangingPunct="0">
              <a:tabLst>
                <a:tab pos="990600" algn="l"/>
                <a:tab pos="1524000" algn="l"/>
                <a:tab pos="1619250" algn="l"/>
              </a:tabLst>
              <a:defRPr>
                <a:solidFill>
                  <a:schemeClr val="tx1"/>
                </a:solidFill>
                <a:latin typeface="Arial"/>
                <a:cs typeface="Arial"/>
              </a:defRPr>
            </a:lvl2pPr>
            <a:lvl3pPr marL="1143000" indent="-228600" eaLnBrk="0" hangingPunct="0">
              <a:tabLst>
                <a:tab pos="990600" algn="l"/>
                <a:tab pos="1524000" algn="l"/>
                <a:tab pos="1619250" algn="l"/>
              </a:tabLst>
              <a:defRPr>
                <a:solidFill>
                  <a:schemeClr val="tx1"/>
                </a:solidFill>
                <a:latin typeface="Arial"/>
                <a:cs typeface="Arial"/>
              </a:defRPr>
            </a:lvl3pPr>
            <a:lvl4pPr marL="1600200" indent="-228600" eaLnBrk="0" hangingPunct="0">
              <a:tabLst>
                <a:tab pos="990600" algn="l"/>
                <a:tab pos="1524000" algn="l"/>
                <a:tab pos="1619250" algn="l"/>
              </a:tabLst>
              <a:defRPr>
                <a:solidFill>
                  <a:schemeClr val="tx1"/>
                </a:solidFill>
                <a:latin typeface="Arial"/>
                <a:cs typeface="Arial"/>
              </a:defRPr>
            </a:lvl4pPr>
            <a:lvl5pPr marL="2057400" indent="-228600" eaLnBrk="0" hangingPunct="0">
              <a:tabLst>
                <a:tab pos="990600" algn="l"/>
                <a:tab pos="1524000" algn="l"/>
                <a:tab pos="1619250" algn="l"/>
              </a:tabLst>
              <a:defRPr>
                <a:solidFill>
                  <a:schemeClr val="tx1"/>
                </a:solidFill>
                <a:latin typeface="Arial"/>
                <a:cs typeface="Arial"/>
              </a:defRPr>
            </a:lvl5pPr>
            <a:lvl6pPr marL="2514600" indent="-228600" algn="ctr" eaLnBrk="0" fontAlgn="base" hangingPunct="0">
              <a:spcBef>
                <a:spcPct val="0"/>
              </a:spcBef>
              <a:spcAft>
                <a:spcPct val="0"/>
              </a:spcAft>
              <a:tabLst>
                <a:tab pos="990600" algn="l"/>
                <a:tab pos="1524000" algn="l"/>
                <a:tab pos="1619250" algn="l"/>
              </a:tabLst>
              <a:defRPr>
                <a:solidFill>
                  <a:schemeClr val="tx1"/>
                </a:solidFill>
                <a:latin typeface="Arial"/>
                <a:cs typeface="Arial"/>
              </a:defRPr>
            </a:lvl6pPr>
            <a:lvl7pPr marL="2971800" indent="-228600" algn="ctr" eaLnBrk="0" fontAlgn="base" hangingPunct="0">
              <a:spcBef>
                <a:spcPct val="0"/>
              </a:spcBef>
              <a:spcAft>
                <a:spcPct val="0"/>
              </a:spcAft>
              <a:tabLst>
                <a:tab pos="990600" algn="l"/>
                <a:tab pos="1524000" algn="l"/>
                <a:tab pos="1619250" algn="l"/>
              </a:tabLst>
              <a:defRPr>
                <a:solidFill>
                  <a:schemeClr val="tx1"/>
                </a:solidFill>
                <a:latin typeface="Arial"/>
                <a:cs typeface="Arial"/>
              </a:defRPr>
            </a:lvl7pPr>
            <a:lvl8pPr marL="3429000" indent="-228600" algn="ctr" eaLnBrk="0" fontAlgn="base" hangingPunct="0">
              <a:spcBef>
                <a:spcPct val="0"/>
              </a:spcBef>
              <a:spcAft>
                <a:spcPct val="0"/>
              </a:spcAft>
              <a:tabLst>
                <a:tab pos="990600" algn="l"/>
                <a:tab pos="1524000" algn="l"/>
                <a:tab pos="1619250" algn="l"/>
              </a:tabLst>
              <a:defRPr>
                <a:solidFill>
                  <a:schemeClr val="tx1"/>
                </a:solidFill>
                <a:latin typeface="Arial"/>
                <a:cs typeface="Arial"/>
              </a:defRPr>
            </a:lvl8pPr>
            <a:lvl9pPr marL="3886200" indent="-228600" algn="ctr" eaLnBrk="0" fontAlgn="base" hangingPunct="0">
              <a:spcBef>
                <a:spcPct val="0"/>
              </a:spcBef>
              <a:spcAft>
                <a:spcPct val="0"/>
              </a:spcAft>
              <a:tabLst>
                <a:tab pos="990600" algn="l"/>
                <a:tab pos="1524000" algn="l"/>
                <a:tab pos="1619250" algn="l"/>
              </a:tabLst>
              <a:defRPr>
                <a:solidFill>
                  <a:schemeClr val="tx1"/>
                </a:solidFill>
                <a:latin typeface="Arial"/>
                <a:cs typeface="Arial"/>
              </a:defRPr>
            </a:lvl9pPr>
          </a:lstStyle>
          <a:p>
            <a:pPr algn="l" eaLnBrk="1" hangingPunct="1">
              <a:spcBef>
                <a:spcPts val="600"/>
              </a:spcBef>
              <a:spcAft>
                <a:spcPct val="0"/>
              </a:spcAft>
            </a:pPr>
            <a:r>
              <a:rPr lang="de-DE" b="1" dirty="0"/>
              <a:t>Bei Verstoß des UV-Trägers gegen diese Vorschrift:</a:t>
            </a:r>
          </a:p>
          <a:p>
            <a:pPr marL="285750" indent="-285750" algn="l" eaLnBrk="1" hangingPunct="1">
              <a:spcBef>
                <a:spcPts val="600"/>
              </a:spcBef>
              <a:spcAft>
                <a:spcPct val="0"/>
              </a:spcAft>
              <a:buFont typeface="Wingdings" pitchFamily="2" charset="2"/>
              <a:buChar char="ð"/>
            </a:pPr>
            <a:r>
              <a:rPr lang="de-DE" dirty="0"/>
              <a:t>Löschungsanspruch des Versicherten (§ 84 Abs. 2 SGB X)</a:t>
            </a:r>
          </a:p>
          <a:p>
            <a:pPr marL="285750" indent="-285750" algn="l" eaLnBrk="1" hangingPunct="1">
              <a:spcBef>
                <a:spcPts val="600"/>
              </a:spcBef>
              <a:spcAft>
                <a:spcPct val="0"/>
              </a:spcAft>
              <a:buFont typeface="Wingdings" pitchFamily="2" charset="2"/>
              <a:buChar char="ð"/>
            </a:pPr>
            <a:r>
              <a:rPr lang="de-DE" dirty="0"/>
              <a:t>Gutachten darf im Verwaltungsverfahren nicht verwendet werden</a:t>
            </a:r>
          </a:p>
          <a:p>
            <a:pPr algn="l" eaLnBrk="1" hangingPunct="1">
              <a:spcBef>
                <a:spcPct val="50000"/>
              </a:spcBef>
              <a:spcAft>
                <a:spcPts val="600"/>
              </a:spcAft>
            </a:pPr>
            <a:r>
              <a:rPr lang="de-DE" b="1" u="sng" dirty="0"/>
              <a:t>Anmerkung:</a:t>
            </a:r>
            <a:br>
              <a:rPr lang="de-DE" dirty="0"/>
            </a:br>
            <a:r>
              <a:rPr lang="de-DE" dirty="0"/>
              <a:t>Beweisverwertungsverbot, nur wenn der Versicherte die </a:t>
            </a:r>
            <a:r>
              <a:rPr lang="de-DE" b="1" dirty="0"/>
              <a:t>Verletzung des Auswahlrechts </a:t>
            </a:r>
            <a:r>
              <a:rPr lang="de-DE" sz="1600" dirty="0"/>
              <a:t>(rechtzeitig) rügt. (Nach aktueller Rechtsprechung ist eine erstmalig im Verfahren vor dem Sozialgericht erfolgte Rüge, dass nicht der ausgewählte Gutachter bei der Begutachtung tätig wurde, rechtzeitig, BSG Urt. v. 07.05.2019 – Az.: B 2 U 25/17 R)</a:t>
            </a:r>
          </a:p>
        </p:txBody>
      </p:sp>
      <p:sp>
        <p:nvSpPr>
          <p:cNvPr id="7"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5. Begutachtung</a:t>
            </a:r>
          </a:p>
        </p:txBody>
      </p:sp>
    </p:spTree>
    <p:extLst>
      <p:ext uri="{BB962C8B-B14F-4D97-AF65-F5344CB8AC3E}">
        <p14:creationId xmlns:p14="http://schemas.microsoft.com/office/powerpoint/2010/main" val="2162645890"/>
      </p:ext>
    </p:extLst>
  </p:cSld>
  <p:clrMapOvr>
    <a:masterClrMapping/>
  </p:clrMapOvr>
  <mc:AlternateContent xmlns:mc="http://schemas.openxmlformats.org/markup-compatibility/2006" xmlns:p14="http://schemas.microsoft.com/office/powerpoint/2010/main">
    <mc:Choice Requires="p14">
      <p:transition spd="slow" p14:dur="2000" advTm="99697"/>
    </mc:Choice>
    <mc:Fallback xmlns="">
      <p:transition spd="slow" advTm="99697"/>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30202" y="2243686"/>
            <a:ext cx="8423182" cy="3691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1pPr>
            <a:lvl2pPr marL="1079500" indent="-274638">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2pPr>
            <a:lvl3pPr marL="1622425" indent="-363538">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3pPr>
            <a:lvl4pPr marL="1803400">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4pPr>
            <a:lvl5pPr marL="2351088" indent="-368300">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5pPr>
            <a:lvl6pPr marL="2808288" indent="-368300" fontAlgn="base">
              <a:spcBef>
                <a:spcPct val="0"/>
              </a:spcBef>
              <a:spcAft>
                <a:spcPct val="0"/>
              </a:spcAft>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6pPr>
            <a:lvl7pPr marL="3265488" indent="-368300" fontAlgn="base">
              <a:spcBef>
                <a:spcPct val="0"/>
              </a:spcBef>
              <a:spcAft>
                <a:spcPct val="0"/>
              </a:spcAft>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7pPr>
            <a:lvl8pPr marL="3722688" indent="-368300" fontAlgn="base">
              <a:spcBef>
                <a:spcPct val="0"/>
              </a:spcBef>
              <a:spcAft>
                <a:spcPct val="0"/>
              </a:spcAft>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8pPr>
            <a:lvl9pPr marL="4179888" indent="-368300" fontAlgn="base">
              <a:spcBef>
                <a:spcPct val="0"/>
              </a:spcBef>
              <a:spcAft>
                <a:spcPct val="0"/>
              </a:spcAft>
              <a:tabLst>
                <a:tab pos="357188" algn="l"/>
                <a:tab pos="542925" algn="l"/>
                <a:tab pos="630238" algn="l"/>
                <a:tab pos="714375" algn="l"/>
                <a:tab pos="1257300" algn="l"/>
                <a:tab pos="1524000" algn="l"/>
                <a:tab pos="2238375" algn="l"/>
                <a:tab pos="2781300" algn="l"/>
                <a:tab pos="3810000" algn="l"/>
              </a:tabLst>
              <a:defRPr>
                <a:solidFill>
                  <a:schemeClr val="tx1"/>
                </a:solidFill>
                <a:latin typeface="Arial"/>
              </a:defRPr>
            </a:lvl9pPr>
          </a:lstStyle>
          <a:p>
            <a:pPr algn="l">
              <a:spcBef>
                <a:spcPct val="50000"/>
              </a:spcBef>
            </a:pPr>
            <a:r>
              <a:rPr lang="de-DE" sz="2000" dirty="0">
                <a:solidFill>
                  <a:srgbClr val="000000"/>
                </a:solidFill>
              </a:rPr>
              <a:t>Die in der Gesetzlichen Unfallversicherung geltenden </a:t>
            </a:r>
            <a:r>
              <a:rPr lang="de-DE" sz="2000" dirty="0" err="1">
                <a:solidFill>
                  <a:srgbClr val="000000"/>
                </a:solidFill>
              </a:rPr>
              <a:t>Beweisan</a:t>
            </a:r>
            <a:r>
              <a:rPr lang="de-DE" sz="2000" dirty="0">
                <a:solidFill>
                  <a:srgbClr val="000000"/>
                </a:solidFill>
              </a:rPr>
              <a:t>-forderungen legen fest, welcher Grad an Überzeugung vorliegen muss, damit eine Tatsache als erwiesen angesehen werden kann. In diesem Zusammenhang ist zu unterscheiden:</a:t>
            </a:r>
          </a:p>
          <a:p>
            <a:pPr marL="342900" indent="-342900" algn="l">
              <a:spcBef>
                <a:spcPct val="25000"/>
              </a:spcBef>
              <a:spcAft>
                <a:spcPct val="5000"/>
              </a:spcAft>
              <a:buClr>
                <a:srgbClr val="FCB135"/>
              </a:buClr>
              <a:buFont typeface="Wingdings" pitchFamily="2" charset="2"/>
              <a:buChar char="Ø"/>
            </a:pPr>
            <a:r>
              <a:rPr lang="de-DE" b="1" dirty="0">
                <a:solidFill>
                  <a:srgbClr val="000000"/>
                </a:solidFill>
              </a:rPr>
              <a:t>Vollbeweis</a:t>
            </a:r>
            <a:br>
              <a:rPr lang="de-DE" b="1" dirty="0">
                <a:solidFill>
                  <a:srgbClr val="000000"/>
                </a:solidFill>
              </a:rPr>
            </a:br>
            <a:r>
              <a:rPr lang="de-DE" b="1" dirty="0">
                <a:solidFill>
                  <a:srgbClr val="000000"/>
                </a:solidFill>
              </a:rPr>
              <a:t>	</a:t>
            </a:r>
            <a:r>
              <a:rPr lang="de-DE" dirty="0">
                <a:solidFill>
                  <a:srgbClr val="000000"/>
                </a:solidFill>
              </a:rPr>
              <a:t>= 	die an Sicherheit grenzende Wahrscheinlichkeit des Vorliegens 					einer Tatsache – d.h., eine derart hohe Wahrscheinlichkeit, dass 					kein vernünftiger, die Lebensverhältnisse klar überblickender 					Mensch noch Zweifel am Vorliegen dieser Tatsache hat</a:t>
            </a:r>
            <a:endParaRPr lang="de-DE" b="1" dirty="0">
              <a:solidFill>
                <a:srgbClr val="000000"/>
              </a:solidFill>
            </a:endParaRPr>
          </a:p>
          <a:p>
            <a:pPr marL="342900" indent="-342900" algn="l">
              <a:spcBef>
                <a:spcPct val="25000"/>
              </a:spcBef>
              <a:spcAft>
                <a:spcPct val="5000"/>
              </a:spcAft>
              <a:buClr>
                <a:srgbClr val="FCB135"/>
              </a:buClr>
              <a:buFont typeface="Wingdings" pitchFamily="2" charset="2"/>
              <a:buChar char="Ø"/>
            </a:pPr>
            <a:r>
              <a:rPr lang="de-DE" b="1" dirty="0">
                <a:solidFill>
                  <a:srgbClr val="000000"/>
                </a:solidFill>
              </a:rPr>
              <a:t>hinreichende Wahrscheinlichkeit</a:t>
            </a:r>
            <a:br>
              <a:rPr lang="de-DE" b="1" dirty="0">
                <a:solidFill>
                  <a:srgbClr val="000000"/>
                </a:solidFill>
              </a:rPr>
            </a:br>
            <a:r>
              <a:rPr lang="de-DE" b="1" dirty="0">
                <a:solidFill>
                  <a:srgbClr val="000000"/>
                </a:solidFill>
              </a:rPr>
              <a:t>	</a:t>
            </a:r>
            <a:r>
              <a:rPr lang="de-DE" dirty="0">
                <a:solidFill>
                  <a:srgbClr val="000000"/>
                </a:solidFill>
              </a:rPr>
              <a:t>=		deutlich überwiegende Gründe sprechen für das Vorliegen einer 					Tatsache – d.h. die bloße Möglichkeit reicht nicht aus</a:t>
            </a:r>
          </a:p>
        </p:txBody>
      </p:sp>
      <p:sp>
        <p:nvSpPr>
          <p:cNvPr id="5" name="Rectangle 2" descr="Headline, Arial bold, 28 pt&#10;zweizeilig möglich"/>
          <p:cNvSpPr>
            <a:spLocks noChangeArrowheads="1"/>
          </p:cNvSpPr>
          <p:nvPr/>
        </p:nvSpPr>
        <p:spPr bwMode="auto">
          <a:xfrm>
            <a:off x="401783" y="1658802"/>
            <a:ext cx="8339386" cy="305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lvl="1" algn="l">
              <a:buClr>
                <a:srgbClr val="FCB135"/>
              </a:buClr>
              <a:tabLst>
                <a:tab pos="0" algn="l"/>
              </a:tabLst>
            </a:pPr>
            <a:r>
              <a:rPr lang="de-DE" sz="2000" b="1" dirty="0">
                <a:solidFill>
                  <a:srgbClr val="000000"/>
                </a:solidFill>
              </a:rPr>
              <a:t>Beweisanforderungen im BK-Recht</a:t>
            </a:r>
          </a:p>
        </p:txBody>
      </p:sp>
      <p:sp>
        <p:nvSpPr>
          <p:cNvPr id="6"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6. Bewertung der Ermittlungsergebnisse – Abschluss des Verfahrens</a:t>
            </a:r>
          </a:p>
        </p:txBody>
      </p:sp>
    </p:spTree>
    <p:extLst>
      <p:ext uri="{BB962C8B-B14F-4D97-AF65-F5344CB8AC3E}">
        <p14:creationId xmlns:p14="http://schemas.microsoft.com/office/powerpoint/2010/main" val="536612486"/>
      </p:ext>
    </p:extLst>
  </p:cSld>
  <p:clrMapOvr>
    <a:masterClrMapping/>
  </p:clrMapOvr>
  <mc:AlternateContent xmlns:mc="http://schemas.openxmlformats.org/markup-compatibility/2006" xmlns:p14="http://schemas.microsoft.com/office/powerpoint/2010/main">
    <mc:Choice Requires="p14">
      <p:transition spd="slow" p14:dur="2000" advTm="142486"/>
    </mc:Choice>
    <mc:Fallback xmlns="">
      <p:transition spd="slow" advTm="142486"/>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bwMode="auto">
          <a:xfrm>
            <a:off x="4406804" y="2095838"/>
            <a:ext cx="3029777" cy="4596276"/>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ts val="600"/>
              </a:spcAft>
              <a:buClrTx/>
              <a:buSzTx/>
              <a:buFontTx/>
              <a:buNone/>
            </a:pPr>
            <a:endParaRPr kumimoji="0" lang="de-DE" sz="1200" b="1" i="0" u="none" strike="noStrike" cap="none" normalizeH="0" baseline="0">
              <a:ln>
                <a:noFill/>
              </a:ln>
              <a:solidFill>
                <a:schemeClr val="tx1"/>
              </a:solidFill>
              <a:effectLst/>
            </a:endParaRPr>
          </a:p>
        </p:txBody>
      </p:sp>
      <p:sp>
        <p:nvSpPr>
          <p:cNvPr id="5" name="Rechteck 4"/>
          <p:cNvSpPr/>
          <p:nvPr/>
        </p:nvSpPr>
        <p:spPr bwMode="auto">
          <a:xfrm>
            <a:off x="393171" y="2095838"/>
            <a:ext cx="3992712" cy="3503850"/>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ts val="600"/>
              </a:spcAft>
              <a:buClrTx/>
              <a:buSzTx/>
              <a:buFontTx/>
              <a:buNone/>
            </a:pPr>
            <a:endParaRPr kumimoji="0" lang="de-DE" sz="1200" b="1" i="0" u="none" strike="noStrike" cap="none" normalizeH="0" baseline="0">
              <a:ln>
                <a:noFill/>
              </a:ln>
              <a:solidFill>
                <a:schemeClr val="tx1"/>
              </a:solidFill>
              <a:effectLst/>
            </a:endParaRPr>
          </a:p>
        </p:txBody>
      </p:sp>
      <p:sp>
        <p:nvSpPr>
          <p:cNvPr id="6" name="Text Box 16"/>
          <p:cNvSpPr txBox="1">
            <a:spLocks noChangeArrowheads="1"/>
          </p:cNvSpPr>
          <p:nvPr/>
        </p:nvSpPr>
        <p:spPr bwMode="auto">
          <a:xfrm>
            <a:off x="1848790" y="3808975"/>
            <a:ext cx="2428370" cy="276999"/>
          </a:xfrm>
          <a:prstGeom prst="rect">
            <a:avLst/>
          </a:prstGeom>
          <a:solidFill>
            <a:schemeClr val="accent1">
              <a:lumMod val="75000"/>
            </a:schemeClr>
          </a:solidFill>
          <a:ln>
            <a:noFill/>
          </a:ln>
          <a:effec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a:solidFill>
                  <a:schemeClr val="bg1"/>
                </a:solidFill>
              </a:rPr>
              <a:t>Einwirkungskausalität</a:t>
            </a:r>
          </a:p>
        </p:txBody>
      </p:sp>
      <p:sp>
        <p:nvSpPr>
          <p:cNvPr id="7" name="Text Box 3"/>
          <p:cNvSpPr txBox="1">
            <a:spLocks noChangeArrowheads="1"/>
          </p:cNvSpPr>
          <p:nvPr/>
        </p:nvSpPr>
        <p:spPr bwMode="auto">
          <a:xfrm>
            <a:off x="806796" y="2480879"/>
            <a:ext cx="1960394" cy="274594"/>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a:t>Versicherte Person</a:t>
            </a:r>
            <a:endParaRPr lang="de-DE" sz="1200" b="1"/>
          </a:p>
        </p:txBody>
      </p:sp>
      <p:sp>
        <p:nvSpPr>
          <p:cNvPr id="8" name="Text Box 4"/>
          <p:cNvSpPr txBox="1">
            <a:spLocks noChangeArrowheads="1"/>
          </p:cNvSpPr>
          <p:nvPr/>
        </p:nvSpPr>
        <p:spPr bwMode="auto">
          <a:xfrm>
            <a:off x="794091" y="3374376"/>
            <a:ext cx="1973112" cy="274594"/>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a:t>Versicherte Tätigkeit</a:t>
            </a:r>
            <a:endParaRPr lang="de-DE" sz="1200" b="1"/>
          </a:p>
        </p:txBody>
      </p:sp>
      <p:sp>
        <p:nvSpPr>
          <p:cNvPr id="9" name="Text Box 5"/>
          <p:cNvSpPr txBox="1">
            <a:spLocks noChangeArrowheads="1"/>
          </p:cNvSpPr>
          <p:nvPr/>
        </p:nvSpPr>
        <p:spPr bwMode="auto">
          <a:xfrm>
            <a:off x="794092" y="4279408"/>
            <a:ext cx="1973111" cy="274594"/>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a:t>Äußere Einwirkung</a:t>
            </a:r>
            <a:endParaRPr lang="de-DE" sz="1200" b="1"/>
          </a:p>
        </p:txBody>
      </p:sp>
      <p:sp>
        <p:nvSpPr>
          <p:cNvPr id="10" name="Text Box 6"/>
          <p:cNvSpPr txBox="1">
            <a:spLocks noChangeArrowheads="1"/>
          </p:cNvSpPr>
          <p:nvPr/>
        </p:nvSpPr>
        <p:spPr bwMode="auto">
          <a:xfrm>
            <a:off x="794091" y="5208589"/>
            <a:ext cx="1973111" cy="274594"/>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t>(Erst-)Schaden Krankheit</a:t>
            </a:r>
            <a:endParaRPr lang="de-DE" sz="1200" b="1" dirty="0"/>
          </a:p>
        </p:txBody>
      </p:sp>
      <p:sp>
        <p:nvSpPr>
          <p:cNvPr id="11" name="Text Box 7"/>
          <p:cNvSpPr txBox="1">
            <a:spLocks noChangeArrowheads="1"/>
          </p:cNvSpPr>
          <p:nvPr/>
        </p:nvSpPr>
        <p:spPr bwMode="auto">
          <a:xfrm>
            <a:off x="794092" y="6255130"/>
            <a:ext cx="1971140" cy="276999"/>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t>Folgeschaden</a:t>
            </a:r>
            <a:endParaRPr lang="de-DE" sz="1200" b="1" dirty="0"/>
          </a:p>
        </p:txBody>
      </p:sp>
      <p:cxnSp>
        <p:nvCxnSpPr>
          <p:cNvPr id="12" name="AutoShape 11"/>
          <p:cNvCxnSpPr>
            <a:cxnSpLocks noChangeShapeType="1"/>
            <a:stCxn id="8" idx="2"/>
            <a:endCxn id="9" idx="0"/>
          </p:cNvCxnSpPr>
          <p:nvPr/>
        </p:nvCxnSpPr>
        <p:spPr bwMode="auto">
          <a:xfrm>
            <a:off x="1780647" y="3648970"/>
            <a:ext cx="1" cy="630438"/>
          </a:xfrm>
          <a:prstGeom prst="straightConnector1">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 Box 14"/>
          <p:cNvSpPr txBox="1">
            <a:spLocks noChangeArrowheads="1"/>
          </p:cNvSpPr>
          <p:nvPr/>
        </p:nvSpPr>
        <p:spPr bwMode="auto">
          <a:xfrm>
            <a:off x="1848789" y="4736933"/>
            <a:ext cx="2428371" cy="276999"/>
          </a:xfrm>
          <a:prstGeom prst="rect">
            <a:avLst/>
          </a:prstGeom>
          <a:solidFill>
            <a:schemeClr val="accent1">
              <a:lumMod val="75000"/>
            </a:schemeClr>
          </a:solidFill>
          <a:ln>
            <a:noFill/>
          </a:ln>
          <a:effec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solidFill>
                  <a:schemeClr val="bg1"/>
                </a:solidFill>
              </a:rPr>
              <a:t>Haftungsbegründende Kausalität</a:t>
            </a:r>
          </a:p>
        </p:txBody>
      </p:sp>
      <p:sp>
        <p:nvSpPr>
          <p:cNvPr id="14" name="Text Box 15"/>
          <p:cNvSpPr txBox="1">
            <a:spLocks noChangeArrowheads="1"/>
          </p:cNvSpPr>
          <p:nvPr/>
        </p:nvSpPr>
        <p:spPr bwMode="auto">
          <a:xfrm>
            <a:off x="1848789" y="5779412"/>
            <a:ext cx="2428371" cy="276999"/>
          </a:xfrm>
          <a:prstGeom prst="rect">
            <a:avLst/>
          </a:prstGeom>
          <a:solidFill>
            <a:schemeClr val="accent1">
              <a:lumMod val="75000"/>
            </a:schemeClr>
          </a:solidFill>
          <a:ln>
            <a:noFill/>
          </a:ln>
          <a:effec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solidFill>
                  <a:schemeClr val="bg1"/>
                </a:solidFill>
              </a:rPr>
              <a:t>Haftungsausfüllende Kausalität</a:t>
            </a:r>
          </a:p>
        </p:txBody>
      </p:sp>
      <p:sp>
        <p:nvSpPr>
          <p:cNvPr id="15" name="Textfeld 14"/>
          <p:cNvSpPr txBox="1"/>
          <p:nvPr/>
        </p:nvSpPr>
        <p:spPr>
          <a:xfrm rot="16200000">
            <a:off x="-1041586" y="3919064"/>
            <a:ext cx="3240017" cy="305105"/>
          </a:xfrm>
          <a:prstGeom prst="rect">
            <a:avLst/>
          </a:prstGeom>
          <a:noFill/>
        </p:spPr>
        <p:txBody>
          <a:bodyPr wrap="square" rtlCol="0">
            <a:spAutoFit/>
          </a:bodyPr>
          <a:lstStyle/>
          <a:p>
            <a:pPr algn="ctr">
              <a:spcAft>
                <a:spcPts val="600"/>
              </a:spcAft>
            </a:pPr>
            <a:r>
              <a:rPr lang="de-DE" sz="1400" b="1" dirty="0"/>
              <a:t>Berufskrankheit</a:t>
            </a:r>
          </a:p>
        </p:txBody>
      </p:sp>
      <p:sp>
        <p:nvSpPr>
          <p:cNvPr id="16" name="Text Box 3"/>
          <p:cNvSpPr txBox="1">
            <a:spLocks noChangeArrowheads="1"/>
          </p:cNvSpPr>
          <p:nvPr/>
        </p:nvSpPr>
        <p:spPr bwMode="auto">
          <a:xfrm>
            <a:off x="4553394" y="2480879"/>
            <a:ext cx="1102932" cy="276999"/>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t>Vollbeweis</a:t>
            </a:r>
            <a:endParaRPr lang="de-DE" sz="1200" b="1" dirty="0"/>
          </a:p>
        </p:txBody>
      </p:sp>
      <p:sp>
        <p:nvSpPr>
          <p:cNvPr id="17" name="Text Box 3"/>
          <p:cNvSpPr txBox="1">
            <a:spLocks noChangeArrowheads="1"/>
          </p:cNvSpPr>
          <p:nvPr/>
        </p:nvSpPr>
        <p:spPr bwMode="auto">
          <a:xfrm>
            <a:off x="4553394" y="3371002"/>
            <a:ext cx="1102932" cy="276999"/>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t>Vollbeweis</a:t>
            </a:r>
            <a:endParaRPr lang="de-DE" sz="1200" b="1" dirty="0"/>
          </a:p>
        </p:txBody>
      </p:sp>
      <p:sp>
        <p:nvSpPr>
          <p:cNvPr id="18" name="Text Box 3"/>
          <p:cNvSpPr txBox="1">
            <a:spLocks noChangeArrowheads="1"/>
          </p:cNvSpPr>
          <p:nvPr/>
        </p:nvSpPr>
        <p:spPr bwMode="auto">
          <a:xfrm>
            <a:off x="4561486" y="4269215"/>
            <a:ext cx="1102932" cy="276999"/>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t>Vollbeweis</a:t>
            </a:r>
            <a:endParaRPr lang="de-DE" sz="1200" b="1" dirty="0"/>
          </a:p>
        </p:txBody>
      </p:sp>
      <p:sp>
        <p:nvSpPr>
          <p:cNvPr id="19" name="Text Box 3"/>
          <p:cNvSpPr txBox="1">
            <a:spLocks noChangeArrowheads="1"/>
          </p:cNvSpPr>
          <p:nvPr/>
        </p:nvSpPr>
        <p:spPr bwMode="auto">
          <a:xfrm>
            <a:off x="4569578" y="5199796"/>
            <a:ext cx="1102932" cy="276999"/>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t>Vollbeweis</a:t>
            </a:r>
            <a:endParaRPr lang="de-DE" sz="1200" b="1" dirty="0"/>
          </a:p>
        </p:txBody>
      </p:sp>
      <p:sp>
        <p:nvSpPr>
          <p:cNvPr id="20" name="Text Box 3"/>
          <p:cNvSpPr txBox="1">
            <a:spLocks noChangeArrowheads="1"/>
          </p:cNvSpPr>
          <p:nvPr/>
        </p:nvSpPr>
        <p:spPr bwMode="auto">
          <a:xfrm>
            <a:off x="4569578" y="6251757"/>
            <a:ext cx="1102932" cy="276999"/>
          </a:xfrm>
          <a:prstGeom prst="rect">
            <a:avLst/>
          </a:prstGeom>
          <a:noFill/>
          <a:ln w="1905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t>Vollbeweis</a:t>
            </a:r>
            <a:endParaRPr lang="de-DE" sz="1200" b="1" dirty="0"/>
          </a:p>
        </p:txBody>
      </p:sp>
      <p:cxnSp>
        <p:nvCxnSpPr>
          <p:cNvPr id="21" name="AutoShape 11"/>
          <p:cNvCxnSpPr>
            <a:cxnSpLocks noChangeShapeType="1"/>
          </p:cNvCxnSpPr>
          <p:nvPr/>
        </p:nvCxnSpPr>
        <p:spPr bwMode="auto">
          <a:xfrm>
            <a:off x="1779298" y="4545837"/>
            <a:ext cx="1" cy="630438"/>
          </a:xfrm>
          <a:prstGeom prst="straightConnector1">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AutoShape 11"/>
          <p:cNvCxnSpPr>
            <a:cxnSpLocks noChangeShapeType="1"/>
          </p:cNvCxnSpPr>
          <p:nvPr/>
        </p:nvCxnSpPr>
        <p:spPr bwMode="auto">
          <a:xfrm>
            <a:off x="1779299" y="5605894"/>
            <a:ext cx="1" cy="630438"/>
          </a:xfrm>
          <a:prstGeom prst="straightConnector1">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11"/>
          <p:cNvCxnSpPr>
            <a:cxnSpLocks noChangeShapeType="1"/>
          </p:cNvCxnSpPr>
          <p:nvPr/>
        </p:nvCxnSpPr>
        <p:spPr bwMode="auto">
          <a:xfrm>
            <a:off x="1779299" y="2749405"/>
            <a:ext cx="1" cy="630438"/>
          </a:xfrm>
          <a:prstGeom prst="straightConnector1">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 Box 3"/>
          <p:cNvSpPr txBox="1">
            <a:spLocks noChangeArrowheads="1"/>
          </p:cNvSpPr>
          <p:nvPr/>
        </p:nvSpPr>
        <p:spPr bwMode="auto">
          <a:xfrm>
            <a:off x="4456289" y="2108647"/>
            <a:ext cx="2535230" cy="307777"/>
          </a:xfrm>
          <a:prstGeom prst="rect">
            <a:avLst/>
          </a:prstGeom>
          <a:noFill/>
          <a:ln w="1905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algn="ctr" eaLnBrk="1" hangingPunct="1">
              <a:spcBef>
                <a:spcPct val="50000"/>
              </a:spcBef>
              <a:spcAft>
                <a:spcPts val="600"/>
              </a:spcAft>
            </a:pPr>
            <a:r>
              <a:rPr lang="de-DE" sz="1400" b="1" dirty="0"/>
              <a:t>Beweismaßstab jeweils</a:t>
            </a:r>
          </a:p>
        </p:txBody>
      </p:sp>
      <p:sp>
        <p:nvSpPr>
          <p:cNvPr id="25" name="Text Box 16"/>
          <p:cNvSpPr txBox="1">
            <a:spLocks noChangeArrowheads="1"/>
          </p:cNvSpPr>
          <p:nvPr/>
        </p:nvSpPr>
        <p:spPr bwMode="auto">
          <a:xfrm>
            <a:off x="4770003" y="3808975"/>
            <a:ext cx="2428370" cy="276999"/>
          </a:xfrm>
          <a:prstGeom prst="rect">
            <a:avLst/>
          </a:prstGeom>
          <a:solidFill>
            <a:schemeClr val="accent1">
              <a:lumMod val="75000"/>
            </a:schemeClr>
          </a:solidFill>
          <a:ln>
            <a:noFill/>
          </a:ln>
          <a:effec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solidFill>
                  <a:schemeClr val="bg1"/>
                </a:solidFill>
              </a:rPr>
              <a:t>Hinreichende Wahrscheinlichkeit</a:t>
            </a:r>
          </a:p>
        </p:txBody>
      </p:sp>
      <p:sp>
        <p:nvSpPr>
          <p:cNvPr id="26" name="Text Box 16"/>
          <p:cNvSpPr txBox="1">
            <a:spLocks noChangeArrowheads="1"/>
          </p:cNvSpPr>
          <p:nvPr/>
        </p:nvSpPr>
        <p:spPr bwMode="auto">
          <a:xfrm>
            <a:off x="4770003" y="4715283"/>
            <a:ext cx="2428370" cy="276999"/>
          </a:xfrm>
          <a:prstGeom prst="rect">
            <a:avLst/>
          </a:prstGeom>
          <a:solidFill>
            <a:schemeClr val="accent1">
              <a:lumMod val="75000"/>
            </a:schemeClr>
          </a:solidFill>
          <a:ln>
            <a:noFill/>
          </a:ln>
          <a:effec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solidFill>
                  <a:schemeClr val="bg1"/>
                </a:solidFill>
              </a:rPr>
              <a:t>Hinreichende Wahrscheinlichkeit</a:t>
            </a:r>
          </a:p>
        </p:txBody>
      </p:sp>
      <p:sp>
        <p:nvSpPr>
          <p:cNvPr id="27" name="Text Box 16"/>
          <p:cNvSpPr txBox="1">
            <a:spLocks noChangeArrowheads="1"/>
          </p:cNvSpPr>
          <p:nvPr/>
        </p:nvSpPr>
        <p:spPr bwMode="auto">
          <a:xfrm>
            <a:off x="4770003" y="5759155"/>
            <a:ext cx="2428370" cy="276999"/>
          </a:xfrm>
          <a:prstGeom prst="rect">
            <a:avLst/>
          </a:prstGeom>
          <a:solidFill>
            <a:schemeClr val="accent1">
              <a:lumMod val="75000"/>
            </a:schemeClr>
          </a:solidFill>
          <a:ln>
            <a:noFill/>
          </a:ln>
          <a:effectLst/>
        </p:spPr>
        <p:txBody>
          <a:bodyPr wrap="square">
            <a:spAutoFit/>
          </a:bodyPr>
          <a:lstStyle>
            <a:lvl1pPr eaLnBrk="0" hangingPunct="0">
              <a:defRPr>
                <a:solidFill>
                  <a:schemeClr val="tx1"/>
                </a:solidFill>
                <a:latin typeface="Arial"/>
                <a:cs typeface="Arial"/>
              </a:defRPr>
            </a:lvl1pPr>
            <a:lvl2pPr marL="742950" indent="-285750" eaLnBrk="0" hangingPunct="0">
              <a:defRPr>
                <a:solidFill>
                  <a:schemeClr val="tx1"/>
                </a:solidFill>
                <a:latin typeface="Arial"/>
                <a:cs typeface="Arial"/>
              </a:defRPr>
            </a:lvl2pPr>
            <a:lvl3pPr marL="1143000" indent="-228600" eaLnBrk="0" hangingPunct="0">
              <a:defRPr>
                <a:solidFill>
                  <a:schemeClr val="tx1"/>
                </a:solidFill>
                <a:latin typeface="Arial"/>
                <a:cs typeface="Arial"/>
              </a:defRPr>
            </a:lvl3pPr>
            <a:lvl4pPr marL="1600200" indent="-228600" eaLnBrk="0" hangingPunct="0">
              <a:defRPr>
                <a:solidFill>
                  <a:schemeClr val="tx1"/>
                </a:solidFill>
                <a:latin typeface="Arial"/>
                <a:cs typeface="Arial"/>
              </a:defRPr>
            </a:lvl4pPr>
            <a:lvl5pPr marL="2057400" indent="-228600" eaLnBrk="0" hangingPunct="0">
              <a:defRPr>
                <a:solidFill>
                  <a:schemeClr val="tx1"/>
                </a:solidFill>
                <a:latin typeface="Arial"/>
                <a:cs typeface="Arial"/>
              </a:defRPr>
            </a:lvl5pPr>
            <a:lvl6pPr marL="2514600" indent="-228600" algn="ctr" eaLnBrk="0" fontAlgn="base" hangingPunct="0">
              <a:spcBef>
                <a:spcPct val="0"/>
              </a:spcBef>
              <a:spcAft>
                <a:spcPct val="0"/>
              </a:spcAft>
              <a:defRPr>
                <a:solidFill>
                  <a:schemeClr val="tx1"/>
                </a:solidFill>
                <a:latin typeface="Arial"/>
                <a:cs typeface="Arial"/>
              </a:defRPr>
            </a:lvl6pPr>
            <a:lvl7pPr marL="2971800" indent="-228600" algn="ctr" eaLnBrk="0" fontAlgn="base" hangingPunct="0">
              <a:spcBef>
                <a:spcPct val="0"/>
              </a:spcBef>
              <a:spcAft>
                <a:spcPct val="0"/>
              </a:spcAft>
              <a:defRPr>
                <a:solidFill>
                  <a:schemeClr val="tx1"/>
                </a:solidFill>
                <a:latin typeface="Arial"/>
                <a:cs typeface="Arial"/>
              </a:defRPr>
            </a:lvl7pPr>
            <a:lvl8pPr marL="3429000" indent="-228600" algn="ctr" eaLnBrk="0" fontAlgn="base" hangingPunct="0">
              <a:spcBef>
                <a:spcPct val="0"/>
              </a:spcBef>
              <a:spcAft>
                <a:spcPct val="0"/>
              </a:spcAft>
              <a:defRPr>
                <a:solidFill>
                  <a:schemeClr val="tx1"/>
                </a:solidFill>
                <a:latin typeface="Arial"/>
                <a:cs typeface="Arial"/>
              </a:defRPr>
            </a:lvl8pPr>
            <a:lvl9pPr marL="3886200" indent="-228600" algn="ctr" eaLnBrk="0" fontAlgn="base" hangingPunct="0">
              <a:spcBef>
                <a:spcPct val="0"/>
              </a:spcBef>
              <a:spcAft>
                <a:spcPct val="0"/>
              </a:spcAft>
              <a:defRPr>
                <a:solidFill>
                  <a:schemeClr val="tx1"/>
                </a:solidFill>
                <a:latin typeface="Arial"/>
                <a:cs typeface="Arial"/>
              </a:defRPr>
            </a:lvl9pPr>
          </a:lstStyle>
          <a:p>
            <a:pPr eaLnBrk="1" hangingPunct="1">
              <a:spcBef>
                <a:spcPct val="50000"/>
              </a:spcBef>
              <a:spcAft>
                <a:spcPts val="600"/>
              </a:spcAft>
            </a:pPr>
            <a:r>
              <a:rPr lang="de-DE" sz="1200" dirty="0">
                <a:solidFill>
                  <a:schemeClr val="bg1"/>
                </a:solidFill>
              </a:rPr>
              <a:t>Hinreichende Wahrscheinlichkeit</a:t>
            </a:r>
          </a:p>
        </p:txBody>
      </p:sp>
      <p:cxnSp>
        <p:nvCxnSpPr>
          <p:cNvPr id="28" name="Gerader Verbinder 27"/>
          <p:cNvCxnSpPr>
            <a:stCxn id="7" idx="3"/>
            <a:endCxn id="16" idx="1"/>
          </p:cNvCxnSpPr>
          <p:nvPr/>
        </p:nvCxnSpPr>
        <p:spPr bwMode="auto">
          <a:xfrm>
            <a:off x="2767190" y="2618176"/>
            <a:ext cx="1786204" cy="1203"/>
          </a:xfrm>
          <a:prstGeom prst="line">
            <a:avLst/>
          </a:prstGeom>
          <a:solidFill>
            <a:schemeClr val="bg1"/>
          </a:solidFill>
          <a:ln w="44450" cap="flat" cmpd="dbl" algn="ctr">
            <a:solidFill>
              <a:schemeClr val="folHlink"/>
            </a:solidFill>
            <a:prstDash val="solid"/>
            <a:round/>
            <a:headEnd type="none" w="med" len="med"/>
            <a:tailEnd type="none" w="med" len="med"/>
          </a:ln>
          <a:effectLst/>
        </p:spPr>
      </p:cxnSp>
      <p:cxnSp>
        <p:nvCxnSpPr>
          <p:cNvPr id="29" name="Gerader Verbinder 28"/>
          <p:cNvCxnSpPr/>
          <p:nvPr/>
        </p:nvCxnSpPr>
        <p:spPr bwMode="auto">
          <a:xfrm>
            <a:off x="2765842" y="3515043"/>
            <a:ext cx="1786204" cy="1203"/>
          </a:xfrm>
          <a:prstGeom prst="line">
            <a:avLst/>
          </a:prstGeom>
          <a:solidFill>
            <a:schemeClr val="bg1"/>
          </a:solidFill>
          <a:ln w="44450" cap="flat" cmpd="dbl" algn="ctr">
            <a:solidFill>
              <a:schemeClr val="folHlink"/>
            </a:solidFill>
            <a:prstDash val="solid"/>
            <a:round/>
            <a:headEnd type="none" w="med" len="med"/>
            <a:tailEnd type="none" w="med" len="med"/>
          </a:ln>
          <a:effectLst/>
        </p:spPr>
      </p:cxnSp>
      <p:cxnSp>
        <p:nvCxnSpPr>
          <p:cNvPr id="30" name="Gerader Verbinder 29"/>
          <p:cNvCxnSpPr/>
          <p:nvPr/>
        </p:nvCxnSpPr>
        <p:spPr bwMode="auto">
          <a:xfrm>
            <a:off x="2773934" y="4421351"/>
            <a:ext cx="1786204" cy="1203"/>
          </a:xfrm>
          <a:prstGeom prst="line">
            <a:avLst/>
          </a:prstGeom>
          <a:solidFill>
            <a:schemeClr val="bg1"/>
          </a:solidFill>
          <a:ln w="44450" cap="flat" cmpd="dbl" algn="ctr">
            <a:solidFill>
              <a:schemeClr val="folHlink"/>
            </a:solidFill>
            <a:prstDash val="solid"/>
            <a:round/>
            <a:headEnd type="none" w="med" len="med"/>
            <a:tailEnd type="none" w="med" len="med"/>
          </a:ln>
          <a:effectLst/>
        </p:spPr>
      </p:cxnSp>
      <p:cxnSp>
        <p:nvCxnSpPr>
          <p:cNvPr id="31" name="Gerader Verbinder 30"/>
          <p:cNvCxnSpPr/>
          <p:nvPr/>
        </p:nvCxnSpPr>
        <p:spPr bwMode="auto">
          <a:xfrm>
            <a:off x="2773933" y="5351935"/>
            <a:ext cx="1786204" cy="1203"/>
          </a:xfrm>
          <a:prstGeom prst="line">
            <a:avLst/>
          </a:prstGeom>
          <a:solidFill>
            <a:schemeClr val="bg1"/>
          </a:solidFill>
          <a:ln w="44450" cap="flat" cmpd="dbl" algn="ctr">
            <a:solidFill>
              <a:schemeClr val="folHlink"/>
            </a:solidFill>
            <a:prstDash val="solid"/>
            <a:round/>
            <a:headEnd type="none" w="med" len="med"/>
            <a:tailEnd type="none" w="med" len="med"/>
          </a:ln>
          <a:effectLst/>
        </p:spPr>
      </p:cxnSp>
      <p:cxnSp>
        <p:nvCxnSpPr>
          <p:cNvPr id="32" name="Gerader Verbinder 31"/>
          <p:cNvCxnSpPr/>
          <p:nvPr/>
        </p:nvCxnSpPr>
        <p:spPr bwMode="auto">
          <a:xfrm>
            <a:off x="2773934" y="6395808"/>
            <a:ext cx="1786204" cy="1203"/>
          </a:xfrm>
          <a:prstGeom prst="line">
            <a:avLst/>
          </a:prstGeom>
          <a:solidFill>
            <a:schemeClr val="bg1"/>
          </a:solidFill>
          <a:ln w="44450" cap="flat" cmpd="dbl" algn="ctr">
            <a:solidFill>
              <a:schemeClr val="folHlink"/>
            </a:solidFill>
            <a:prstDash val="solid"/>
            <a:round/>
            <a:headEnd type="none" w="med" len="med"/>
            <a:tailEnd type="none" w="med" len="med"/>
          </a:ln>
          <a:effectLst/>
        </p:spPr>
      </p:cxnSp>
      <p:cxnSp>
        <p:nvCxnSpPr>
          <p:cNvPr id="33" name="Gerader Verbinder 32"/>
          <p:cNvCxnSpPr>
            <a:stCxn id="6" idx="3"/>
            <a:endCxn id="25" idx="1"/>
          </p:cNvCxnSpPr>
          <p:nvPr/>
        </p:nvCxnSpPr>
        <p:spPr bwMode="auto">
          <a:xfrm>
            <a:off x="4277160" y="3947475"/>
            <a:ext cx="492843" cy="0"/>
          </a:xfrm>
          <a:prstGeom prst="line">
            <a:avLst/>
          </a:prstGeom>
          <a:solidFill>
            <a:schemeClr val="bg1"/>
          </a:solidFill>
          <a:ln w="44450" cap="flat" cmpd="dbl" algn="ctr">
            <a:solidFill>
              <a:schemeClr val="folHlink"/>
            </a:solidFill>
            <a:prstDash val="solid"/>
            <a:round/>
            <a:headEnd type="none" w="med" len="med"/>
            <a:tailEnd type="none" w="med" len="med"/>
          </a:ln>
          <a:effectLst/>
        </p:spPr>
      </p:cxnSp>
      <p:cxnSp>
        <p:nvCxnSpPr>
          <p:cNvPr id="34" name="Gerader Verbinder 33"/>
          <p:cNvCxnSpPr/>
          <p:nvPr/>
        </p:nvCxnSpPr>
        <p:spPr bwMode="auto">
          <a:xfrm>
            <a:off x="4283904" y="4876710"/>
            <a:ext cx="492843" cy="0"/>
          </a:xfrm>
          <a:prstGeom prst="line">
            <a:avLst/>
          </a:prstGeom>
          <a:solidFill>
            <a:schemeClr val="bg1"/>
          </a:solidFill>
          <a:ln w="44450" cap="flat" cmpd="dbl" algn="ctr">
            <a:solidFill>
              <a:schemeClr val="folHlink"/>
            </a:solidFill>
            <a:prstDash val="solid"/>
            <a:round/>
            <a:headEnd type="none" w="med" len="med"/>
            <a:tailEnd type="none" w="med" len="med"/>
          </a:ln>
          <a:effectLst/>
        </p:spPr>
      </p:cxnSp>
      <p:cxnSp>
        <p:nvCxnSpPr>
          <p:cNvPr id="35" name="Gerader Verbinder 34"/>
          <p:cNvCxnSpPr/>
          <p:nvPr/>
        </p:nvCxnSpPr>
        <p:spPr bwMode="auto">
          <a:xfrm>
            <a:off x="4267719" y="5912491"/>
            <a:ext cx="492843" cy="0"/>
          </a:xfrm>
          <a:prstGeom prst="line">
            <a:avLst/>
          </a:prstGeom>
          <a:solidFill>
            <a:schemeClr val="bg1"/>
          </a:solidFill>
          <a:ln w="44450" cap="flat" cmpd="dbl" algn="ctr">
            <a:solidFill>
              <a:schemeClr val="folHlink"/>
            </a:solidFill>
            <a:prstDash val="solid"/>
            <a:round/>
            <a:headEnd type="none" w="med" len="med"/>
            <a:tailEnd type="none" w="med" len="med"/>
          </a:ln>
          <a:effectLst/>
        </p:spPr>
      </p:cxnSp>
      <p:sp>
        <p:nvSpPr>
          <p:cNvPr id="36" name="Text Box 2"/>
          <p:cNvSpPr txBox="1">
            <a:spLocks noChangeArrowheads="1"/>
          </p:cNvSpPr>
          <p:nvPr/>
        </p:nvSpPr>
        <p:spPr bwMode="auto">
          <a:xfrm>
            <a:off x="307750" y="1285423"/>
            <a:ext cx="849164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61950" indent="-36195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1pPr>
            <a:lvl2pPr marL="742950" indent="-28575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2pPr>
            <a:lvl3pPr marL="1143000" indent="-22860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3pPr>
            <a:lvl4pPr marL="1600200" indent="-22860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4pPr>
            <a:lvl5pPr marL="2057400" indent="-228600" eaLnBrk="0" hangingPunct="0">
              <a:tabLst>
                <a:tab pos="542925" algn="l"/>
                <a:tab pos="714375" algn="l"/>
                <a:tab pos="1257300" algn="l"/>
                <a:tab pos="1524000" algn="l"/>
                <a:tab pos="2238375" algn="l"/>
                <a:tab pos="2781300" algn="l"/>
                <a:tab pos="3810000" algn="l"/>
              </a:tabLst>
              <a:defRPr>
                <a:solidFill>
                  <a:schemeClr val="tx1"/>
                </a:solidFill>
                <a:latin typeface="Arial"/>
                <a:cs typeface="Arial"/>
              </a:defRPr>
            </a:lvl5pPr>
            <a:lvl6pPr marL="2514600" indent="-228600" algn="ctr" eaLnBrk="0" fontAlgn="base" hangingPunct="0">
              <a:spcBef>
                <a:spcPct val="0"/>
              </a:spcBef>
              <a:spcAft>
                <a:spcPct val="0"/>
              </a:spcAft>
              <a:tabLst>
                <a:tab pos="542925" algn="l"/>
                <a:tab pos="714375" algn="l"/>
                <a:tab pos="1257300" algn="l"/>
                <a:tab pos="1524000" algn="l"/>
                <a:tab pos="2238375" algn="l"/>
                <a:tab pos="2781300" algn="l"/>
                <a:tab pos="3810000" algn="l"/>
              </a:tabLst>
              <a:defRPr>
                <a:solidFill>
                  <a:schemeClr val="tx1"/>
                </a:solidFill>
                <a:latin typeface="Arial"/>
                <a:cs typeface="Arial"/>
              </a:defRPr>
            </a:lvl6pPr>
            <a:lvl7pPr marL="2971800" indent="-228600" algn="ctr" eaLnBrk="0" fontAlgn="base" hangingPunct="0">
              <a:spcBef>
                <a:spcPct val="0"/>
              </a:spcBef>
              <a:spcAft>
                <a:spcPct val="0"/>
              </a:spcAft>
              <a:tabLst>
                <a:tab pos="542925" algn="l"/>
                <a:tab pos="714375" algn="l"/>
                <a:tab pos="1257300" algn="l"/>
                <a:tab pos="1524000" algn="l"/>
                <a:tab pos="2238375" algn="l"/>
                <a:tab pos="2781300" algn="l"/>
                <a:tab pos="3810000" algn="l"/>
              </a:tabLst>
              <a:defRPr>
                <a:solidFill>
                  <a:schemeClr val="tx1"/>
                </a:solidFill>
                <a:latin typeface="Arial"/>
                <a:cs typeface="Arial"/>
              </a:defRPr>
            </a:lvl7pPr>
            <a:lvl8pPr marL="3429000" indent="-228600" algn="ctr" eaLnBrk="0" fontAlgn="base" hangingPunct="0">
              <a:spcBef>
                <a:spcPct val="0"/>
              </a:spcBef>
              <a:spcAft>
                <a:spcPct val="0"/>
              </a:spcAft>
              <a:tabLst>
                <a:tab pos="542925" algn="l"/>
                <a:tab pos="714375" algn="l"/>
                <a:tab pos="1257300" algn="l"/>
                <a:tab pos="1524000" algn="l"/>
                <a:tab pos="2238375" algn="l"/>
                <a:tab pos="2781300" algn="l"/>
                <a:tab pos="3810000" algn="l"/>
              </a:tabLst>
              <a:defRPr>
                <a:solidFill>
                  <a:schemeClr val="tx1"/>
                </a:solidFill>
                <a:latin typeface="Arial"/>
                <a:cs typeface="Arial"/>
              </a:defRPr>
            </a:lvl8pPr>
            <a:lvl9pPr marL="3886200" indent="-228600" algn="ctr" eaLnBrk="0" fontAlgn="base" hangingPunct="0">
              <a:spcBef>
                <a:spcPct val="0"/>
              </a:spcBef>
              <a:spcAft>
                <a:spcPct val="0"/>
              </a:spcAft>
              <a:tabLst>
                <a:tab pos="542925" algn="l"/>
                <a:tab pos="714375" algn="l"/>
                <a:tab pos="1257300" algn="l"/>
                <a:tab pos="1524000" algn="l"/>
                <a:tab pos="2238375" algn="l"/>
                <a:tab pos="2781300" algn="l"/>
                <a:tab pos="3810000" algn="l"/>
              </a:tabLst>
              <a:defRPr>
                <a:solidFill>
                  <a:schemeClr val="tx1"/>
                </a:solidFill>
                <a:latin typeface="Arial"/>
                <a:cs typeface="Arial"/>
              </a:defRPr>
            </a:lvl9pPr>
          </a:lstStyle>
          <a:p>
            <a:pPr marL="0" indent="0" algn="l" eaLnBrk="1" hangingPunct="1">
              <a:spcBef>
                <a:spcPct val="50000"/>
              </a:spcBef>
              <a:spcAft>
                <a:spcPts val="600"/>
              </a:spcAft>
              <a:buClr>
                <a:schemeClr val="accent1"/>
              </a:buClr>
            </a:pPr>
            <a:r>
              <a:rPr lang="de-DE" b="1" dirty="0"/>
              <a:t>Berufskrankheit </a:t>
            </a:r>
            <a:br>
              <a:rPr lang="de-DE" b="1" dirty="0"/>
            </a:br>
            <a:r>
              <a:rPr lang="de-DE" b="1" dirty="0"/>
              <a:t>– Prüfung nach der Rechtsprechung des BSG – Beweismaßstab</a:t>
            </a:r>
            <a:endParaRPr lang="de-DE" sz="1600" b="1" dirty="0"/>
          </a:p>
        </p:txBody>
      </p:sp>
      <p:sp>
        <p:nvSpPr>
          <p:cNvPr id="37"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6. Bewertung der Ermittlungsergebnisse – Abschluss des Verfahrens</a:t>
            </a:r>
          </a:p>
        </p:txBody>
      </p:sp>
    </p:spTree>
    <p:custDataLst>
      <p:tags r:id="rId1"/>
    </p:custDataLst>
    <p:extLst>
      <p:ext uri="{BB962C8B-B14F-4D97-AF65-F5344CB8AC3E}">
        <p14:creationId xmlns:p14="http://schemas.microsoft.com/office/powerpoint/2010/main" val="3881045860"/>
      </p:ext>
    </p:extLst>
  </p:cSld>
  <p:clrMapOvr>
    <a:masterClrMapping/>
  </p:clrMapOvr>
  <mc:AlternateContent xmlns:mc="http://schemas.openxmlformats.org/markup-compatibility/2006" xmlns:p14="http://schemas.microsoft.com/office/powerpoint/2010/main">
    <mc:Choice Requires="p14">
      <p:transition spd="slow" p14:dur="2000" advTm="7482"/>
    </mc:Choice>
    <mc:Fallback xmlns="">
      <p:transition spd="slow" advTm="74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5" grpId="0" animBg="1"/>
      <p:bldP spid="26" grpId="0" animBg="1"/>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79053" y="1627372"/>
            <a:ext cx="8366906" cy="5109091"/>
          </a:xfrm>
          <a:prstGeom prst="rect">
            <a:avLst/>
          </a:prstGeom>
        </p:spPr>
        <p:txBody>
          <a:bodyPr wrap="square">
            <a:spAutoFit/>
          </a:bodyPr>
          <a:lstStyle/>
          <a:p>
            <a:pPr algn="l">
              <a:spcAft>
                <a:spcPts val="1800"/>
              </a:spcAft>
              <a:buClr>
                <a:srgbClr val="FFC000"/>
              </a:buClr>
            </a:pPr>
            <a:r>
              <a:rPr lang="de-DE" b="1" dirty="0"/>
              <a:t>Individuelle Kausalitätsprüfung anhand der Umstände des Einzelfalles am Beispiel Hauerkrankungen (BK 5101) – relevante Kriterien für die Wahrscheinlichkeit eines Kausalzusammenhangs</a:t>
            </a:r>
            <a:r>
              <a:rPr lang="de-DE" sz="2000" b="1" dirty="0"/>
              <a:t>:</a:t>
            </a:r>
          </a:p>
          <a:p>
            <a:pPr marL="827087" indent="-285750">
              <a:spcBef>
                <a:spcPct val="50000"/>
              </a:spcBef>
              <a:spcAft>
                <a:spcPts val="600"/>
              </a:spcAft>
              <a:buFont typeface="Symbol" panose="05050102010706020507" pitchFamily="18" charset="2"/>
              <a:buChar char="-"/>
            </a:pPr>
            <a:r>
              <a:rPr lang="de-DE" dirty="0"/>
              <a:t>Art und Intensität der beruflichen Einwirkungen</a:t>
            </a:r>
          </a:p>
          <a:p>
            <a:pPr marL="827087" indent="-285750">
              <a:spcBef>
                <a:spcPct val="20000"/>
              </a:spcBef>
              <a:spcAft>
                <a:spcPts val="600"/>
              </a:spcAft>
              <a:buFont typeface="Symbol" panose="05050102010706020507" pitchFamily="18" charset="2"/>
              <a:buChar char="-"/>
            </a:pPr>
            <a:r>
              <a:rPr lang="de-DE" dirty="0"/>
              <a:t> 	Relevanz berufsspezifischer Sensibilisierungen für das 	Erkrankungsgeschehen</a:t>
            </a:r>
          </a:p>
          <a:p>
            <a:pPr marL="827087" indent="-285750">
              <a:spcBef>
                <a:spcPct val="20000"/>
              </a:spcBef>
              <a:spcAft>
                <a:spcPts val="600"/>
              </a:spcAft>
              <a:buFont typeface="Symbol" panose="05050102010706020507" pitchFamily="18" charset="2"/>
              <a:buChar char="-"/>
            </a:pPr>
            <a:r>
              <a:rPr lang="de-DE" dirty="0"/>
              <a:t> 	Art und Lokalisation der Hauterscheinungen</a:t>
            </a:r>
          </a:p>
          <a:p>
            <a:pPr marL="827087" indent="-285750">
              <a:spcBef>
                <a:spcPct val="20000"/>
              </a:spcBef>
              <a:spcAft>
                <a:spcPts val="600"/>
              </a:spcAft>
              <a:buFont typeface="Symbol" panose="05050102010706020507" pitchFamily="18" charset="2"/>
              <a:buChar char="-"/>
              <a:tabLst>
                <a:tab pos="1047750" algn="l"/>
                <a:tab pos="1238250" algn="l"/>
                <a:tab pos="3619500" algn="l"/>
                <a:tab pos="3810000" algn="l"/>
              </a:tabLst>
            </a:pPr>
            <a:r>
              <a:rPr lang="de-DE" dirty="0"/>
              <a:t> 	Erkrankungsverlauf vor, während und nach Beendigung der </a:t>
            </a:r>
            <a:br>
              <a:rPr lang="de-DE" dirty="0"/>
            </a:br>
            <a:r>
              <a:rPr lang="de-DE" dirty="0"/>
              <a:t>	gefährdenden  Tätigkeit bzw. in belastungsfreien Intervallen unter 	Berücksichtigung  der Beeinflussung durch Therapie oder 	therapeutischen Maßnahmen</a:t>
            </a:r>
          </a:p>
          <a:p>
            <a:pPr marL="827087" indent="-285750">
              <a:spcBef>
                <a:spcPct val="20000"/>
              </a:spcBef>
              <a:spcAft>
                <a:spcPts val="600"/>
              </a:spcAft>
              <a:buFont typeface="Symbol" panose="05050102010706020507" pitchFamily="18" charset="2"/>
              <a:buChar char="-"/>
            </a:pPr>
            <a:r>
              <a:rPr lang="de-DE" dirty="0"/>
              <a:t> 	Art und Intensität konkurrierender Einwirkungen und Erkrankungen*.</a:t>
            </a:r>
          </a:p>
          <a:p>
            <a:pPr marL="541337">
              <a:spcBef>
                <a:spcPct val="20000"/>
              </a:spcBef>
              <a:spcAft>
                <a:spcPts val="600"/>
              </a:spcAft>
            </a:pPr>
            <a:r>
              <a:rPr lang="de-DE" dirty="0"/>
              <a:t>* </a:t>
            </a:r>
            <a:r>
              <a:rPr lang="de-DE" b="1" dirty="0"/>
              <a:t>Primärbegutachtung i.d.R. mit persönlicher Untersuchung</a:t>
            </a:r>
          </a:p>
          <a:p>
            <a:pPr algn="l">
              <a:spcAft>
                <a:spcPts val="1800"/>
              </a:spcAft>
              <a:buClr>
                <a:srgbClr val="FFC000"/>
              </a:buClr>
            </a:pPr>
            <a:endParaRPr lang="de-DE" kern="0" dirty="0">
              <a:solidFill>
                <a:srgbClr val="000000"/>
              </a:solidFill>
            </a:endParaRPr>
          </a:p>
        </p:txBody>
      </p:sp>
      <p:sp>
        <p:nvSpPr>
          <p:cNvPr id="5"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6. Beurteilung der Ermittlungsergebnisse im Rahmen der Begutachtung</a:t>
            </a:r>
          </a:p>
        </p:txBody>
      </p:sp>
    </p:spTree>
    <p:extLst>
      <p:ext uri="{BB962C8B-B14F-4D97-AF65-F5344CB8AC3E}">
        <p14:creationId xmlns:p14="http://schemas.microsoft.com/office/powerpoint/2010/main" val="1889808179"/>
      </p:ext>
    </p:extLst>
  </p:cSld>
  <p:clrMapOvr>
    <a:masterClrMapping/>
  </p:clrMapOvr>
  <mc:AlternateContent xmlns:mc="http://schemas.openxmlformats.org/markup-compatibility/2006" xmlns:p14="http://schemas.microsoft.com/office/powerpoint/2010/main">
    <mc:Choice Requires="p14">
      <p:transition spd="slow" p14:dur="2000" advTm="53389"/>
    </mc:Choice>
    <mc:Fallback xmlns="">
      <p:transition spd="slow" advTm="5338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79053" y="1627372"/>
            <a:ext cx="8366906" cy="5041380"/>
          </a:xfrm>
          <a:prstGeom prst="rect">
            <a:avLst/>
          </a:prstGeom>
        </p:spPr>
        <p:txBody>
          <a:bodyPr wrap="square">
            <a:spAutoFit/>
          </a:bodyPr>
          <a:lstStyle/>
          <a:p>
            <a:pPr algn="l">
              <a:spcAft>
                <a:spcPts val="1800"/>
              </a:spcAft>
              <a:buClr>
                <a:srgbClr val="FFC000"/>
              </a:buClr>
            </a:pPr>
            <a:r>
              <a:rPr lang="de-DE" b="1" dirty="0"/>
              <a:t>Kausalitätsprüfung am Beispiel der BK 5103 (Plattenepithelkarzinome/natürliches UV-Licht:</a:t>
            </a:r>
          </a:p>
          <a:p>
            <a:pPr marL="357188" lvl="3" indent="-265113" algn="l" eaLnBrk="1" fontAlgn="auto" hangingPunct="1">
              <a:spcBef>
                <a:spcPct val="30000"/>
              </a:spcBef>
              <a:spcAft>
                <a:spcPct val="25000"/>
              </a:spcAft>
              <a:buFont typeface="Arial" pitchFamily="34" charset="0"/>
              <a:buChar char="•"/>
              <a:tabLst>
                <a:tab pos="895350" algn="l"/>
              </a:tabLst>
              <a:defRPr/>
            </a:pPr>
            <a:r>
              <a:rPr lang="de-DE" kern="0" dirty="0">
                <a:solidFill>
                  <a:srgbClr val="000000"/>
                </a:solidFill>
              </a:rPr>
              <a:t>Gesicherte Diagnose eines Plattenepithelkarzinoms oder multipler</a:t>
            </a:r>
            <a:br>
              <a:rPr lang="de-DE" kern="0" dirty="0">
                <a:solidFill>
                  <a:srgbClr val="000000"/>
                </a:solidFill>
              </a:rPr>
            </a:br>
            <a:r>
              <a:rPr lang="de-DE" kern="0" dirty="0">
                <a:solidFill>
                  <a:srgbClr val="000000"/>
                </a:solidFill>
              </a:rPr>
              <a:t>aktinischer Keratosen.</a:t>
            </a:r>
          </a:p>
          <a:p>
            <a:pPr marL="357188" lvl="3" indent="-265113" algn="l" eaLnBrk="1" fontAlgn="auto" hangingPunct="1">
              <a:spcBef>
                <a:spcPct val="30000"/>
              </a:spcBef>
              <a:spcAft>
                <a:spcPct val="25000"/>
              </a:spcAft>
              <a:buFont typeface="Arial" pitchFamily="34" charset="0"/>
              <a:buChar char="•"/>
              <a:tabLst>
                <a:tab pos="895350" algn="l"/>
              </a:tabLst>
              <a:defRPr/>
            </a:pPr>
            <a:r>
              <a:rPr lang="de-DE" kern="0" dirty="0">
                <a:solidFill>
                  <a:srgbClr val="000000"/>
                </a:solidFill>
              </a:rPr>
              <a:t>Lokalisation der Hautveränderungen an arbeitsbedingt exponierten Körperstellen.</a:t>
            </a:r>
          </a:p>
          <a:p>
            <a:pPr marL="357188" lvl="3" indent="-265113" algn="l" eaLnBrk="1" fontAlgn="auto" hangingPunct="1">
              <a:spcBef>
                <a:spcPct val="30000"/>
              </a:spcBef>
              <a:spcAft>
                <a:spcPct val="25000"/>
              </a:spcAft>
              <a:buFont typeface="Arial" pitchFamily="34" charset="0"/>
              <a:buChar char="•"/>
              <a:tabLst>
                <a:tab pos="895350" algn="l"/>
              </a:tabLst>
              <a:defRPr/>
            </a:pPr>
            <a:r>
              <a:rPr lang="de-DE" kern="0" dirty="0">
                <a:solidFill>
                  <a:srgbClr val="000000"/>
                </a:solidFill>
              </a:rPr>
              <a:t>Ausreichend intensive UV-Exposition: </a:t>
            </a:r>
            <a:br>
              <a:rPr lang="de-DE" kern="0" dirty="0">
                <a:solidFill>
                  <a:srgbClr val="000000"/>
                </a:solidFill>
              </a:rPr>
            </a:br>
            <a:r>
              <a:rPr lang="de-DE" kern="0" dirty="0">
                <a:solidFill>
                  <a:srgbClr val="000000"/>
                </a:solidFill>
              </a:rPr>
              <a:t>Berufliche Exposition ist im Verhältnis zur privaten UV-Exposition</a:t>
            </a:r>
            <a:br>
              <a:rPr lang="de-DE" kern="0" dirty="0">
                <a:solidFill>
                  <a:srgbClr val="000000"/>
                </a:solidFill>
              </a:rPr>
            </a:br>
            <a:r>
              <a:rPr lang="de-DE" kern="0" dirty="0">
                <a:solidFill>
                  <a:srgbClr val="000000"/>
                </a:solidFill>
              </a:rPr>
              <a:t>wesentlich. Hiervon kann nach derzeitigem Kenntnisstand  ausgegangen werden, wenn eine zusätzliche arbeitsbedingte UV-Belastung von 40% bestand (= sog. Verdopplungsrisiko; siehe nächste Folie*.</a:t>
            </a:r>
          </a:p>
          <a:p>
            <a:pPr marL="92075" lvl="3" algn="l" eaLnBrk="1" fontAlgn="auto" hangingPunct="1">
              <a:spcBef>
                <a:spcPct val="30000"/>
              </a:spcBef>
              <a:spcAft>
                <a:spcPct val="25000"/>
              </a:spcAft>
              <a:tabLst>
                <a:tab pos="895350" algn="l"/>
              </a:tabLst>
              <a:defRPr/>
            </a:pPr>
            <a:r>
              <a:rPr lang="de-DE" b="1" kern="0" dirty="0">
                <a:solidFill>
                  <a:srgbClr val="000000"/>
                </a:solidFill>
              </a:rPr>
              <a:t>* Gutachten nach Aktenlage vielfach möglich</a:t>
            </a:r>
          </a:p>
          <a:p>
            <a:pPr algn="l">
              <a:spcAft>
                <a:spcPts val="1800"/>
              </a:spcAft>
              <a:buClr>
                <a:srgbClr val="FFC000"/>
              </a:buClr>
            </a:pPr>
            <a:endParaRPr lang="de-DE" dirty="0"/>
          </a:p>
          <a:p>
            <a:pPr algn="l">
              <a:spcAft>
                <a:spcPts val="1800"/>
              </a:spcAft>
              <a:buClr>
                <a:srgbClr val="FFC000"/>
              </a:buClr>
            </a:pPr>
            <a:endParaRPr lang="de-DE" kern="0" dirty="0">
              <a:solidFill>
                <a:srgbClr val="000000"/>
              </a:solidFill>
            </a:endParaRPr>
          </a:p>
        </p:txBody>
      </p:sp>
      <p:sp>
        <p:nvSpPr>
          <p:cNvPr id="5"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6. Beurteilung der Ermittlungsergebnisse im Rahmen der Begutachtung</a:t>
            </a:r>
          </a:p>
        </p:txBody>
      </p:sp>
    </p:spTree>
    <p:extLst>
      <p:ext uri="{BB962C8B-B14F-4D97-AF65-F5344CB8AC3E}">
        <p14:creationId xmlns:p14="http://schemas.microsoft.com/office/powerpoint/2010/main" val="1273235521"/>
      </p:ext>
    </p:extLst>
  </p:cSld>
  <p:clrMapOvr>
    <a:masterClrMapping/>
  </p:clrMapOvr>
  <mc:AlternateContent xmlns:mc="http://schemas.openxmlformats.org/markup-compatibility/2006" xmlns:p14="http://schemas.microsoft.com/office/powerpoint/2010/main">
    <mc:Choice Requires="p14">
      <p:transition spd="slow" p14:dur="2000" advTm="53389"/>
    </mc:Choice>
    <mc:Fallback xmlns="">
      <p:transition spd="slow" advTm="53389"/>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395536" y="526505"/>
            <a:ext cx="8353178" cy="646840"/>
          </a:xfrm>
        </p:spPr>
        <p:txBody>
          <a:bodyPr/>
          <a:lstStyle/>
          <a:p>
            <a:pPr>
              <a:tabLst>
                <a:tab pos="714375" algn="l"/>
              </a:tabLst>
            </a:pPr>
            <a:r>
              <a:rPr lang="de-DE" sz="1800" dirty="0">
                <a:latin typeface="Arial" panose="020B0604020202020204" pitchFamily="34" charset="0"/>
                <a:cs typeface="Arial" panose="020B0604020202020204" pitchFamily="34" charset="0"/>
              </a:rPr>
              <a:t>Kausalitätsprüfung bei Krebserkrankungen als Berufskrankheiten</a:t>
            </a:r>
            <a:br>
              <a:rPr lang="de-DE" sz="1800" dirty="0">
                <a:latin typeface="Arial" panose="020B0604020202020204" pitchFamily="34" charset="0"/>
                <a:cs typeface="Arial" panose="020B0604020202020204" pitchFamily="34" charset="0"/>
              </a:rPr>
            </a:br>
            <a:endParaRPr lang="de-DE" sz="1800" b="1" dirty="0">
              <a:latin typeface="Arial" panose="020B0604020202020204" pitchFamily="34" charset="0"/>
              <a:cs typeface="Arial" panose="020B0604020202020204" pitchFamily="34" charset="0"/>
            </a:endParaRPr>
          </a:p>
        </p:txBody>
      </p:sp>
      <p:sp>
        <p:nvSpPr>
          <p:cNvPr id="2" name="Flussdiagramm: Mehrere Dokumente 1"/>
          <p:cNvSpPr/>
          <p:nvPr/>
        </p:nvSpPr>
        <p:spPr bwMode="auto">
          <a:xfrm>
            <a:off x="414938" y="1723145"/>
            <a:ext cx="8298755" cy="3411711"/>
          </a:xfrm>
          <a:prstGeom prst="flowChartMultidocument">
            <a:avLst/>
          </a:prstGeom>
          <a:solidFill>
            <a:schemeClr val="bg1"/>
          </a:solidFill>
          <a:ln w="3175" cap="flat" cmpd="sng" algn="ctr">
            <a:solidFill>
              <a:schemeClr val="folHlink"/>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180975" marR="0" lvl="0" indent="0" algn="l" defTabSz="457200" rtl="0" eaLnBrk="1" fontAlgn="auto" latinLnBrk="0" hangingPunct="1">
              <a:lnSpc>
                <a:spcPct val="100000"/>
              </a:lnSpc>
              <a:spcBef>
                <a:spcPct val="0"/>
              </a:spcBef>
              <a:spcAft>
                <a:spcPct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a:ea typeface="+mn-ea"/>
                <a:cs typeface="+mn-cs"/>
              </a:rPr>
              <a:t>Kausalitätsprüfung bei Krebserkrankungen</a:t>
            </a:r>
          </a:p>
          <a:p>
            <a:pPr marL="180975" marR="0" lvl="0" indent="0" algn="l" defTabSz="457200" rtl="0" eaLnBrk="1" fontAlgn="auto" latinLnBrk="0" hangingPunct="1">
              <a:lnSpc>
                <a:spcPct val="100000"/>
              </a:lnSpc>
              <a:spcBef>
                <a:spcPct val="0"/>
              </a:spcBef>
              <a:spcAft>
                <a:spcPct val="0"/>
              </a:spcAft>
              <a:buClrTx/>
              <a:buSzTx/>
              <a:buFontTx/>
              <a:buNone/>
              <a:tabLst/>
              <a:defRPr/>
            </a:pPr>
            <a:endParaRPr kumimoji="0" lang="de-DE" sz="1800" b="1" i="0" u="none" strike="noStrike" kern="1200" cap="none" spc="0" normalizeH="0" baseline="0" noProof="0" dirty="0">
              <a:ln>
                <a:noFill/>
              </a:ln>
              <a:solidFill>
                <a:srgbClr val="000000"/>
              </a:solidFill>
              <a:effectLst/>
              <a:uLnTx/>
              <a:uFillTx/>
              <a:latin typeface="Arial"/>
              <a:ea typeface="+mn-ea"/>
              <a:cs typeface="+mn-cs"/>
            </a:endParaRPr>
          </a:p>
          <a:p>
            <a:pPr marL="630238" marR="0" lvl="0" indent="-449263" algn="l" defTabSz="457200" rtl="0" eaLnBrk="1" fontAlgn="auto" latinLnBrk="0" hangingPunct="1">
              <a:lnSpc>
                <a:spcPct val="100000"/>
              </a:lnSpc>
              <a:spcBef>
                <a:spcPct val="0"/>
              </a:spcBef>
              <a:spcAft>
                <a:spcPts val="60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Haftungsbegründender Kausalzusammenhang</a:t>
            </a:r>
          </a:p>
          <a:p>
            <a:pPr marL="630238" marR="0" lvl="0" indent="-449263" algn="l" defTabSz="457200" rtl="0" eaLnBrk="1" fontAlgn="auto" latinLnBrk="0" hangingPunct="1">
              <a:lnSpc>
                <a:spcPct val="100000"/>
              </a:lnSpc>
              <a:spcBef>
                <a:spcPct val="0"/>
              </a:spcBef>
              <a:spcAft>
                <a:spcPct val="0"/>
              </a:spcAft>
              <a:buClrTx/>
              <a:buSzTx/>
              <a:buFontTx/>
              <a:buNone/>
              <a:tabLst>
                <a:tab pos="1254125" algn="l"/>
              </a:tabLst>
              <a:defRPr/>
            </a:pPr>
            <a:r>
              <a:rPr kumimoji="0" lang="de-DE" sz="2000" b="0" i="0" u="none" strike="noStrike" kern="1200" cap="none" spc="0" normalizeH="0" baseline="0" noProof="0" dirty="0">
                <a:ln>
                  <a:noFill/>
                </a:ln>
                <a:solidFill>
                  <a:srgbClr val="000000"/>
                </a:solidFill>
                <a:effectLst/>
                <a:uLnTx/>
                <a:uFillTx/>
                <a:latin typeface="Arial"/>
                <a:ea typeface="+mn-ea"/>
                <a:cs typeface="+mn-cs"/>
              </a:rPr>
              <a:t>	</a:t>
            </a:r>
            <a:r>
              <a:rPr kumimoji="0" lang="de-DE" sz="1800" b="0" i="0" u="none" strike="noStrike" kern="1200" cap="none" spc="0" normalizeH="0" baseline="0" noProof="0" dirty="0">
                <a:ln>
                  <a:noFill/>
                </a:ln>
                <a:solidFill>
                  <a:srgbClr val="000000"/>
                </a:solidFill>
                <a:effectLst/>
                <a:uLnTx/>
                <a:uFillTx/>
                <a:latin typeface="Arial"/>
                <a:ea typeface="+mn-ea"/>
                <a:cs typeface="+mn-cs"/>
              </a:rPr>
              <a:t>1.	Bei BK-Tatbeständen mit Bezeichnung der </a:t>
            </a:r>
            <a:br>
              <a:rPr kumimoji="0" lang="de-DE" sz="1800" b="0" i="0" u="none" strike="noStrike" kern="1200" cap="none" spc="0" normalizeH="0" baseline="0" noProof="0" dirty="0">
                <a:ln>
                  <a:noFill/>
                </a:ln>
                <a:solidFill>
                  <a:srgbClr val="000000"/>
                </a:solidFill>
                <a:effectLst/>
                <a:uLnTx/>
                <a:uFillTx/>
                <a:latin typeface="Arial"/>
                <a:ea typeface="+mn-ea"/>
                <a:cs typeface="+mn-cs"/>
              </a:rPr>
            </a:br>
            <a:r>
              <a:rPr kumimoji="0" lang="de-DE" sz="1800" b="0" i="0" u="none" strike="noStrike" kern="1200" cap="none" spc="0" normalizeH="0" baseline="0" noProof="0" dirty="0">
                <a:ln>
                  <a:noFill/>
                </a:ln>
                <a:solidFill>
                  <a:srgbClr val="000000"/>
                </a:solidFill>
                <a:effectLst/>
                <a:uLnTx/>
                <a:uFillTx/>
                <a:latin typeface="Arial"/>
                <a:ea typeface="+mn-ea"/>
                <a:cs typeface="+mn-cs"/>
              </a:rPr>
              <a:t>	(Krebs)erkrankung und einer kumulativen </a:t>
            </a:r>
            <a:br>
              <a:rPr kumimoji="0" lang="de-DE" sz="1800" b="0" i="0" u="none" strike="noStrike" kern="1200" cap="none" spc="0" normalizeH="0" baseline="0" noProof="0" dirty="0">
                <a:ln>
                  <a:noFill/>
                </a:ln>
                <a:solidFill>
                  <a:srgbClr val="000000"/>
                </a:solidFill>
                <a:effectLst/>
                <a:uLnTx/>
                <a:uFillTx/>
                <a:latin typeface="Arial"/>
                <a:ea typeface="+mn-ea"/>
                <a:cs typeface="+mn-cs"/>
              </a:rPr>
            </a:br>
            <a:r>
              <a:rPr kumimoji="0" lang="de-DE" sz="1800" b="0" i="0" u="none" strike="noStrike" kern="1200" cap="none" spc="0" normalizeH="0" baseline="0" noProof="0" dirty="0">
                <a:ln>
                  <a:noFill/>
                </a:ln>
                <a:solidFill>
                  <a:srgbClr val="000000"/>
                </a:solidFill>
                <a:effectLst/>
                <a:uLnTx/>
                <a:uFillTx/>
                <a:latin typeface="Arial"/>
                <a:ea typeface="+mn-ea"/>
                <a:cs typeface="+mn-cs"/>
              </a:rPr>
              <a:t>	Einwirkungsdosis</a:t>
            </a:r>
          </a:p>
          <a:p>
            <a:pPr marL="630238" marR="0" lvl="0" indent="-449263" algn="l" defTabSz="457200" rtl="0" eaLnBrk="1" fontAlgn="auto" latinLnBrk="0" hangingPunct="1">
              <a:lnSpc>
                <a:spcPct val="100000"/>
              </a:lnSpc>
              <a:spcBef>
                <a:spcPct val="0"/>
              </a:spcBef>
              <a:spcAft>
                <a:spcPct val="0"/>
              </a:spcAft>
              <a:buClrTx/>
              <a:buSzTx/>
              <a:buFontTx/>
              <a:buNone/>
              <a:tabLst/>
              <a:defRPr/>
            </a:pPr>
            <a:endParaRPr kumimoji="0" lang="de-DE" sz="18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68754490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a:xfrm>
            <a:off x="395536" y="1522498"/>
            <a:ext cx="8353178" cy="4616648"/>
          </a:xfrm>
        </p:spPr>
        <p:txBody>
          <a:bodyPr lIns="90000" rIns="90000"/>
          <a:lstStyle/>
          <a:p>
            <a:pPr marL="355600" lvl="0" indent="-355600">
              <a:lnSpc>
                <a:spcPct val="100000"/>
              </a:lnSpc>
              <a:spcBef>
                <a:spcPts val="0"/>
              </a:spcBef>
              <a:spcAft>
                <a:spcPts val="600"/>
              </a:spcAft>
              <a:buClr>
                <a:schemeClr val="accent1"/>
              </a:buClr>
              <a:buFont typeface="Wingdings" panose="05000000000000000000" pitchFamily="2" charset="2"/>
              <a:buChar char="l"/>
              <a:tabLst/>
            </a:pPr>
            <a:r>
              <a:rPr lang="de-DE" sz="1800" dirty="0">
                <a:latin typeface="Arial" pitchFamily="34" charset="0"/>
              </a:rPr>
              <a:t>BK-Tatbestände, in denen sowohl die Art der Erkrankung als auch die Einwirkung zumindest der Art nach bezeichnet sind, z. B. </a:t>
            </a:r>
          </a:p>
          <a:p>
            <a:pPr marL="360363" lvl="0" indent="-360363">
              <a:lnSpc>
                <a:spcPct val="100000"/>
              </a:lnSpc>
              <a:spcBef>
                <a:spcPts val="0"/>
              </a:spcBef>
              <a:spcAft>
                <a:spcPts val="600"/>
              </a:spcAft>
              <a:buClr>
                <a:schemeClr val="accent1"/>
              </a:buClr>
              <a:buFont typeface="Wingdings" panose="05000000000000000000" pitchFamily="2" charset="2"/>
              <a:buChar char="l"/>
              <a:tabLst/>
            </a:pPr>
            <a:endParaRPr lang="de-DE" sz="1800" dirty="0">
              <a:latin typeface="Arial" pitchFamily="34" charset="0"/>
            </a:endParaRPr>
          </a:p>
          <a:p>
            <a:pPr marL="630238" lvl="0" indent="-285750">
              <a:lnSpc>
                <a:spcPct val="100000"/>
              </a:lnSpc>
              <a:spcBef>
                <a:spcPts val="0"/>
              </a:spcBef>
              <a:spcAft>
                <a:spcPts val="600"/>
              </a:spcAft>
              <a:buClr>
                <a:schemeClr val="accent1"/>
              </a:buClr>
              <a:buFont typeface="Wingdings" panose="05000000000000000000" pitchFamily="2" charset="2"/>
              <a:buChar char="Ø"/>
              <a:tabLst/>
            </a:pPr>
            <a:r>
              <a:rPr lang="de-DE" sz="1800" dirty="0">
                <a:latin typeface="Arial" pitchFamily="34" charset="0"/>
              </a:rPr>
              <a:t>Nummer 4113</a:t>
            </a:r>
          </a:p>
          <a:p>
            <a:pPr marL="630238" lvl="0">
              <a:lnSpc>
                <a:spcPct val="100000"/>
              </a:lnSpc>
              <a:spcBef>
                <a:spcPts val="0"/>
              </a:spcBef>
              <a:spcAft>
                <a:spcPts val="600"/>
              </a:spcAft>
              <a:buClr>
                <a:schemeClr val="accent1"/>
              </a:buClr>
              <a:tabLst/>
            </a:pPr>
            <a:r>
              <a:rPr lang="de-DE" sz="1800" dirty="0">
                <a:latin typeface="Arial" pitchFamily="34" charset="0"/>
              </a:rPr>
              <a:t>Lungenkrebs oder Kehlkopfkrebs </a:t>
            </a:r>
            <a:r>
              <a:rPr lang="de-DE" sz="1800" b="0" dirty="0">
                <a:latin typeface="Arial" pitchFamily="34" charset="0"/>
              </a:rPr>
              <a:t>durch polyzyklische aromatische Kohlenwasserstoffe bei Nachweis der Einwirkung einer kumulativen Dosis von mindestens 100 Benzo[a]pyren-Jahren [(μg/m</a:t>
            </a:r>
            <a:r>
              <a:rPr lang="de-DE" sz="1800" b="0" baseline="30000" dirty="0">
                <a:latin typeface="Arial" pitchFamily="34" charset="0"/>
              </a:rPr>
              <a:t>3</a:t>
            </a:r>
            <a:r>
              <a:rPr lang="de-DE" sz="1800" b="0" dirty="0">
                <a:latin typeface="Arial" pitchFamily="34" charset="0"/>
              </a:rPr>
              <a:t>) x Jahre] </a:t>
            </a:r>
          </a:p>
          <a:p>
            <a:pPr lvl="0">
              <a:lnSpc>
                <a:spcPct val="100000"/>
              </a:lnSpc>
              <a:spcBef>
                <a:spcPts val="0"/>
              </a:spcBef>
              <a:spcAft>
                <a:spcPts val="600"/>
              </a:spcAft>
              <a:buClr>
                <a:schemeClr val="accent1"/>
              </a:buClr>
              <a:tabLst/>
            </a:pPr>
            <a:endParaRPr lang="de-DE" sz="1800" b="0" dirty="0">
              <a:latin typeface="Arial" pitchFamily="34" charset="0"/>
            </a:endParaRPr>
          </a:p>
          <a:p>
            <a:pPr marL="285750" lvl="0" indent="-285750">
              <a:lnSpc>
                <a:spcPct val="100000"/>
              </a:lnSpc>
              <a:spcBef>
                <a:spcPts val="0"/>
              </a:spcBef>
              <a:spcAft>
                <a:spcPts val="600"/>
              </a:spcAft>
              <a:buClr>
                <a:schemeClr val="accent1"/>
              </a:buClr>
              <a:buFont typeface="Wingdings" panose="05000000000000000000" pitchFamily="2" charset="2"/>
              <a:buChar char="Ä"/>
              <a:tabLst/>
            </a:pPr>
            <a:r>
              <a:rPr lang="de-DE" sz="1800" b="0" dirty="0">
                <a:latin typeface="Arial" pitchFamily="34" charset="0"/>
              </a:rPr>
              <a:t>Die so beschriebene Ursache-Wirkungsbeziehung ist vom Verordnungsgeber grundsätzlich anerkannt, darauf aufbauend ist die Kausalitätsprüfung im Einzelfall vorzunehmen .</a:t>
            </a:r>
          </a:p>
          <a:p>
            <a:pPr marL="285750" lvl="0" indent="-285750">
              <a:lnSpc>
                <a:spcPct val="100000"/>
              </a:lnSpc>
              <a:spcBef>
                <a:spcPts val="0"/>
              </a:spcBef>
              <a:spcAft>
                <a:spcPts val="600"/>
              </a:spcAft>
              <a:buClr>
                <a:schemeClr val="accent1"/>
              </a:buClr>
              <a:buFont typeface="Wingdings" panose="05000000000000000000" pitchFamily="2" charset="2"/>
              <a:buChar char="Ä"/>
              <a:tabLst/>
            </a:pPr>
            <a:r>
              <a:rPr lang="de-DE" sz="1800" b="0" dirty="0">
                <a:latin typeface="Arial" pitchFamily="34" charset="0"/>
              </a:rPr>
              <a:t>Die Reichweite dieser verordnungsrechtlichen Vorgabe i.S.d. generellen Eignung von Einwirkungen zur Krankheitsverursachung hängt vom Konkretisierungsgrad des BK-Tatbestandes ab </a:t>
            </a:r>
            <a:r>
              <a:rPr lang="de-DE" sz="1600" b="0" dirty="0">
                <a:latin typeface="Arial" pitchFamily="34" charset="0"/>
              </a:rPr>
              <a:t>(vgl. z. B. BK-Nrn. 4105, 1318, 4109, 4104 3. Alt., 4114)</a:t>
            </a:r>
            <a:r>
              <a:rPr lang="de-DE" sz="1800" b="0" dirty="0">
                <a:latin typeface="Arial" pitchFamily="34" charset="0"/>
              </a:rPr>
              <a:t>.</a:t>
            </a:r>
          </a:p>
        </p:txBody>
      </p:sp>
      <p:sp>
        <p:nvSpPr>
          <p:cNvPr id="11" name="Titel 1"/>
          <p:cNvSpPr txBox="1">
            <a:spLocks/>
          </p:cNvSpPr>
          <p:nvPr/>
        </p:nvSpPr>
        <p:spPr bwMode="gray">
          <a:xfrm>
            <a:off x="395536" y="288300"/>
            <a:ext cx="8353178" cy="106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2pPr>
            <a:lvl3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3pPr>
            <a:lvl4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4pPr>
            <a:lvl5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5pPr>
            <a:lvl6pPr marL="4572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6pPr>
            <a:lvl7pPr marL="9144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7pPr>
            <a:lvl8pPr marL="13716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8pPr>
            <a:lvl9pPr marL="18288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9pPr>
          </a:lstStyle>
          <a:p>
            <a:pPr marL="0" marR="0" lvl="0" indent="0" algn="l" defTabSz="914400" rtl="0" eaLnBrk="1" fontAlgn="base" latinLnBrk="0" hangingPunct="1">
              <a:lnSpc>
                <a:spcPct val="110000"/>
              </a:lnSpc>
              <a:spcBef>
                <a:spcPct val="0"/>
              </a:spcBef>
              <a:spcAft>
                <a:spcPct val="0"/>
              </a:spcAft>
              <a:buClrTx/>
              <a:buSzTx/>
              <a:buFontTx/>
              <a:buNone/>
              <a:tabLst>
                <a:tab pos="630238" algn="l"/>
              </a:tabLst>
              <a:defRPr/>
            </a:pPr>
            <a:r>
              <a:rPr kumimoji="0" lang="de-DE"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Kausalitätsprüfung bei Krebserkrankungen als Berufskrankheiten</a:t>
            </a:r>
            <a:br>
              <a:rPr kumimoji="0" lang="de-DE"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Teil 1	Kausalitätsprüfung bei Berufskrankheiten</a:t>
            </a:r>
            <a:b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1.1 ..</a:t>
            </a:r>
            <a:r>
              <a:rPr kumimoji="0" lang="de-DE" sz="1800" b="1" i="0" u="none" strike="noStrike" kern="0" cap="none" spc="0" normalizeH="0" baseline="0" noProof="0" dirty="0">
                <a:ln>
                  <a:noFill/>
                </a:ln>
                <a:solidFill>
                  <a:srgbClr val="000000"/>
                </a:solidFill>
                <a:effectLst/>
                <a:uLnTx/>
                <a:uFillTx/>
                <a:latin typeface="Arial"/>
                <a:ea typeface="+mj-ea"/>
                <a:cs typeface="+mj-cs"/>
              </a:rPr>
              <a:t>.</a:t>
            </a:r>
            <a:endPar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515949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a:xfrm>
            <a:off x="395536" y="1522498"/>
            <a:ext cx="8353178" cy="4524315"/>
          </a:xfrm>
        </p:spPr>
        <p:txBody>
          <a:bodyPr lIns="90000" rIns="90000"/>
          <a:lstStyle/>
          <a:p>
            <a:pPr marL="355600" lvl="0" indent="-355600">
              <a:lnSpc>
                <a:spcPct val="100000"/>
              </a:lnSpc>
              <a:spcBef>
                <a:spcPts val="0"/>
              </a:spcBef>
              <a:spcAft>
                <a:spcPts val="600"/>
              </a:spcAft>
              <a:buClr>
                <a:schemeClr val="accent1"/>
              </a:buClr>
              <a:buFont typeface="Wingdings" panose="05000000000000000000" pitchFamily="2" charset="2"/>
              <a:buChar char="l"/>
              <a:tabLst/>
            </a:pPr>
            <a:r>
              <a:rPr lang="de-DE" sz="1800" dirty="0"/>
              <a:t>Auszug aus der wissenschaftlichen Begründung </a:t>
            </a:r>
            <a:br>
              <a:rPr lang="de-DE" sz="1800" dirty="0"/>
            </a:br>
            <a:r>
              <a:rPr lang="de-DE" sz="1800" dirty="0"/>
              <a:t>zur BK 4113 Ziff. 3 (1998)</a:t>
            </a:r>
          </a:p>
          <a:p>
            <a:pPr lvl="0">
              <a:lnSpc>
                <a:spcPct val="100000"/>
              </a:lnSpc>
              <a:spcBef>
                <a:spcPts val="0"/>
              </a:spcBef>
              <a:spcAft>
                <a:spcPts val="600"/>
              </a:spcAft>
              <a:buClr>
                <a:schemeClr val="accent1"/>
              </a:buClr>
              <a:tabLst/>
            </a:pPr>
            <a:endParaRPr lang="de-DE" sz="1800" b="0" dirty="0"/>
          </a:p>
          <a:p>
            <a:pPr>
              <a:lnSpc>
                <a:spcPct val="100000"/>
              </a:lnSpc>
              <a:spcBef>
                <a:spcPts val="0"/>
              </a:spcBef>
              <a:spcAft>
                <a:spcPts val="600"/>
              </a:spcAft>
            </a:pPr>
            <a:r>
              <a:rPr lang="de-DE" sz="1800" b="0" dirty="0"/>
              <a:t>„Als bestimmte Personengruppe, die durch ihre Arbeit in erheblich höherem Maße als die übrige Bevölkerung einer PAK-Exposition ausgesetzt ist, und bei der auftretenden Lungenkrebserkrankungen ursächlich auf die berufliche Exposition zurückzuführen sind, gelten Beschäftigte mit einer kumulativen </a:t>
            </a:r>
            <a:br>
              <a:rPr lang="de-DE" sz="1800" b="0" dirty="0"/>
            </a:br>
            <a:r>
              <a:rPr lang="de-DE" sz="1800" b="0" dirty="0"/>
              <a:t>PAK-Dosis von mind. 100 Benzo[a]pyren-Jahren [(</a:t>
            </a:r>
            <a:r>
              <a:rPr lang="el-GR" sz="1800" b="0" dirty="0"/>
              <a:t>μ</a:t>
            </a:r>
            <a:r>
              <a:rPr lang="de-DE" sz="1800" b="0" dirty="0"/>
              <a:t>g/m3) x Jahre]. </a:t>
            </a:r>
          </a:p>
          <a:p>
            <a:pPr>
              <a:lnSpc>
                <a:spcPct val="100000"/>
              </a:lnSpc>
              <a:spcBef>
                <a:spcPts val="0"/>
              </a:spcBef>
              <a:spcAft>
                <a:spcPts val="600"/>
              </a:spcAft>
            </a:pPr>
            <a:r>
              <a:rPr lang="de-DE" sz="1800" b="0" dirty="0"/>
              <a:t>Dies begründet sich mit dem Umstand, dass bei Beschäftigten mit dieser kumulativen PAK-Dosis im Vergleich zur nicht belasteten Wohnbevölkerung </a:t>
            </a:r>
            <a:r>
              <a:rPr lang="de-DE" sz="1800" dirty="0">
                <a:solidFill>
                  <a:srgbClr val="FF0000"/>
                </a:solidFill>
              </a:rPr>
              <a:t>ein um mehr als den Faktor 2 erhöhtes Lungenkrebsrisiko vorliegt und die Wahrscheinlichkeit der beruflichen Verursachung bei jedem Lungenkrebsfall im Einzelfall über 50% liegt.“</a:t>
            </a:r>
          </a:p>
          <a:p>
            <a:pPr>
              <a:lnSpc>
                <a:spcPct val="100000"/>
              </a:lnSpc>
              <a:spcBef>
                <a:spcPts val="0"/>
              </a:spcBef>
              <a:spcAft>
                <a:spcPts val="600"/>
              </a:spcAft>
            </a:pPr>
            <a:endParaRPr lang="de-DE" sz="1800" b="0" dirty="0"/>
          </a:p>
          <a:p>
            <a:pPr>
              <a:lnSpc>
                <a:spcPct val="100000"/>
              </a:lnSpc>
              <a:spcBef>
                <a:spcPts val="0"/>
              </a:spcBef>
              <a:spcAft>
                <a:spcPts val="600"/>
              </a:spcAft>
            </a:pPr>
            <a:r>
              <a:rPr lang="de-DE" sz="1800" b="0" dirty="0">
                <a:sym typeface="Wingdings" panose="05000000000000000000" pitchFamily="2" charset="2"/>
              </a:rPr>
              <a:t></a:t>
            </a:r>
            <a:r>
              <a:rPr lang="de-DE" sz="1800" b="0" dirty="0"/>
              <a:t> </a:t>
            </a:r>
            <a:r>
              <a:rPr lang="de-DE" sz="1800" dirty="0"/>
              <a:t>Individuelle Kausalitätsprüfung wird präjudiziert</a:t>
            </a:r>
            <a:r>
              <a:rPr lang="de-DE" sz="1800" b="0" dirty="0"/>
              <a:t>.</a:t>
            </a:r>
          </a:p>
        </p:txBody>
      </p:sp>
      <p:sp>
        <p:nvSpPr>
          <p:cNvPr id="11" name="Titel 1"/>
          <p:cNvSpPr txBox="1">
            <a:spLocks/>
          </p:cNvSpPr>
          <p:nvPr/>
        </p:nvSpPr>
        <p:spPr bwMode="gray">
          <a:xfrm>
            <a:off x="395536" y="288300"/>
            <a:ext cx="8353178" cy="106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2pPr>
            <a:lvl3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3pPr>
            <a:lvl4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4pPr>
            <a:lvl5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5pPr>
            <a:lvl6pPr marL="4572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6pPr>
            <a:lvl7pPr marL="9144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7pPr>
            <a:lvl8pPr marL="13716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8pPr>
            <a:lvl9pPr marL="18288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9pPr>
          </a:lstStyle>
          <a:p>
            <a:pPr marL="0" marR="0" lvl="0" indent="0" algn="l" defTabSz="914400" rtl="0" eaLnBrk="1" fontAlgn="base" latinLnBrk="0" hangingPunct="1">
              <a:lnSpc>
                <a:spcPct val="110000"/>
              </a:lnSpc>
              <a:spcBef>
                <a:spcPct val="0"/>
              </a:spcBef>
              <a:spcAft>
                <a:spcPct val="0"/>
              </a:spcAft>
              <a:buClrTx/>
              <a:buSzTx/>
              <a:buFontTx/>
              <a:buNone/>
              <a:tabLst>
                <a:tab pos="630238" algn="l"/>
              </a:tabLst>
              <a:defRPr/>
            </a:pPr>
            <a:r>
              <a:rPr kumimoji="0" lang="de-DE"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Kausalitätsprüfung bei Krebserkrankungen als Berufskrankheiten</a:t>
            </a:r>
            <a:br>
              <a:rPr kumimoji="0" lang="de-DE"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Teil 1	Kausalitätsprüfung bei Berufskrankheiten</a:t>
            </a:r>
            <a:b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1.3.1 ..</a:t>
            </a:r>
            <a:r>
              <a:rPr kumimoji="0" lang="de-DE" sz="1800" b="1" i="0" u="none" strike="noStrike" kern="0" cap="none" spc="0" normalizeH="0" baseline="0" noProof="0" dirty="0">
                <a:ln>
                  <a:noFill/>
                </a:ln>
                <a:solidFill>
                  <a:srgbClr val="000000"/>
                </a:solidFill>
                <a:effectLst/>
                <a:uLnTx/>
                <a:uFillTx/>
                <a:latin typeface="Arial"/>
                <a:ea typeface="+mj-ea"/>
                <a:cs typeface="+mj-cs"/>
              </a:rPr>
              <a:t>.</a:t>
            </a:r>
            <a:endPar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4" name="Rechteck 3"/>
          <p:cNvSpPr/>
          <p:nvPr/>
        </p:nvSpPr>
        <p:spPr bwMode="auto">
          <a:xfrm>
            <a:off x="407255" y="2419519"/>
            <a:ext cx="8367912" cy="2951620"/>
          </a:xfrm>
          <a:prstGeom prst="rect">
            <a:avLst/>
          </a:prstGeom>
          <a:noFill/>
          <a:ln w="3175" cap="flat" cmpd="sng" algn="ctr">
            <a:solidFill>
              <a:schemeClr val="bg1">
                <a:lumMod val="65000"/>
              </a:schemeClr>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lvl="0" indent="0" algn="ctr" defTabSz="914400" rtl="0" eaLnBrk="1" fontAlgn="base" latinLnBrk="0" hangingPunct="1">
              <a:lnSpc>
                <a:spcPct val="110000"/>
              </a:lnSpc>
              <a:spcBef>
                <a:spcPct val="0"/>
              </a:spcBef>
              <a:spcAft>
                <a:spcPct val="0"/>
              </a:spcAft>
              <a:buClr>
                <a:srgbClr val="FCB135"/>
              </a:buClr>
              <a:buSzTx/>
              <a:buFont typeface="Wingdings" charset="2"/>
              <a:buNone/>
              <a:tabLst/>
              <a:defRPr/>
            </a:pPr>
            <a:endParaRPr kumimoji="0" lang="de-DE" sz="2000" b="0" i="0" u="none" strike="noStrike" kern="1200" cap="none" spc="0" normalizeH="0" baseline="0" noProof="0" dirty="0">
              <a:ln>
                <a:noFill/>
              </a:ln>
              <a:solidFill>
                <a:srgbClr val="000000"/>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2916224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a:xfrm>
            <a:off x="395536" y="1522498"/>
            <a:ext cx="8353178" cy="4339650"/>
          </a:xfrm>
        </p:spPr>
        <p:txBody>
          <a:bodyPr lIns="90000" rIns="90000"/>
          <a:lstStyle/>
          <a:p>
            <a:pPr marL="355600" indent="-355600">
              <a:lnSpc>
                <a:spcPct val="100000"/>
              </a:lnSpc>
              <a:spcBef>
                <a:spcPts val="0"/>
              </a:spcBef>
              <a:spcAft>
                <a:spcPts val="600"/>
              </a:spcAft>
              <a:buClr>
                <a:schemeClr val="accent1"/>
              </a:buClr>
              <a:buFont typeface="Wingdings" panose="05000000000000000000" pitchFamily="2" charset="2"/>
              <a:buChar char="l"/>
              <a:tabLst/>
            </a:pPr>
            <a:r>
              <a:rPr lang="de-DE" sz="1800" dirty="0"/>
              <a:t>Haftungsbegründender Kausalzusammenhang bei BK-Tatbeständen, die keine Bezeichnung einer kumulativen Einwirkungsdosis enthalten, aber dennoch vom Verordnungsgeber bei Einführung auf eine Dosis-Wirkungsbeziehung und Risikoquantifizierung gestützt wurden:</a:t>
            </a:r>
          </a:p>
          <a:p>
            <a:pPr>
              <a:lnSpc>
                <a:spcPct val="100000"/>
              </a:lnSpc>
              <a:spcBef>
                <a:spcPts val="0"/>
              </a:spcBef>
              <a:spcAft>
                <a:spcPts val="600"/>
              </a:spcAft>
            </a:pPr>
            <a:r>
              <a:rPr lang="de-DE" sz="1800" b="0" dirty="0"/>
              <a:t> </a:t>
            </a:r>
          </a:p>
          <a:p>
            <a:pPr marL="630238" lvl="1" indent="-285750">
              <a:lnSpc>
                <a:spcPct val="100000"/>
              </a:lnSpc>
              <a:spcBef>
                <a:spcPts val="0"/>
              </a:spcBef>
              <a:spcAft>
                <a:spcPts val="600"/>
              </a:spcAft>
              <a:buFont typeface="Wingdings" panose="05000000000000000000" pitchFamily="2" charset="2"/>
              <a:buChar char="Ø"/>
              <a:tabLst>
                <a:tab pos="266700" algn="l"/>
                <a:tab pos="1790700" algn="l"/>
              </a:tabLst>
            </a:pPr>
            <a:r>
              <a:rPr lang="de-DE" sz="1800" b="0" dirty="0"/>
              <a:t>BK 1318	Erkrankungen des Blutes, des blutbildenden und des 	lymphatischen Systems durch Benzol </a:t>
            </a:r>
            <a:r>
              <a:rPr lang="de-DE" sz="1600" b="0" dirty="0"/>
              <a:t>(2009)</a:t>
            </a:r>
          </a:p>
          <a:p>
            <a:pPr marL="630238" lvl="1" indent="-285750">
              <a:lnSpc>
                <a:spcPct val="100000"/>
              </a:lnSpc>
              <a:spcBef>
                <a:spcPts val="0"/>
              </a:spcBef>
              <a:spcAft>
                <a:spcPts val="600"/>
              </a:spcAft>
              <a:buFont typeface="Wingdings" panose="05000000000000000000" pitchFamily="2" charset="2"/>
              <a:buChar char="Ø"/>
              <a:tabLst>
                <a:tab pos="266700" algn="l"/>
                <a:tab pos="1790700" algn="l"/>
              </a:tabLst>
            </a:pPr>
            <a:r>
              <a:rPr lang="de-DE" sz="1800" b="0" dirty="0"/>
              <a:t>BK 5103	Plattenepithelkarzinome oder multiple aktinische Keratosen 	der Haut durch natürliche UV-Strahlung </a:t>
            </a:r>
            <a:r>
              <a:rPr lang="de-DE" sz="1600" b="0" dirty="0"/>
              <a:t>(2015)</a:t>
            </a:r>
          </a:p>
          <a:p>
            <a:pPr marL="630238" lvl="1" indent="-285750">
              <a:lnSpc>
                <a:spcPct val="100000"/>
              </a:lnSpc>
              <a:spcBef>
                <a:spcPts val="0"/>
              </a:spcBef>
              <a:spcAft>
                <a:spcPts val="600"/>
              </a:spcAft>
              <a:buFont typeface="Wingdings" panose="05000000000000000000" pitchFamily="2" charset="2"/>
              <a:buChar char="Ø"/>
              <a:tabLst>
                <a:tab pos="266700" algn="l"/>
                <a:tab pos="1790700" algn="l"/>
              </a:tabLst>
            </a:pPr>
            <a:r>
              <a:rPr lang="de-DE" sz="1800" b="0" dirty="0"/>
              <a:t>BK 1319	Larynxkarzinom durch intensive und mehrjährige Exposition 	gegenüber schwefelsäurehaltigen Aerosolen </a:t>
            </a:r>
            <a:r>
              <a:rPr lang="de-DE" sz="1600" b="0" dirty="0"/>
              <a:t>(2015)</a:t>
            </a:r>
          </a:p>
          <a:p>
            <a:pPr marL="630238" lvl="1" indent="-285750">
              <a:lnSpc>
                <a:spcPct val="100000"/>
              </a:lnSpc>
              <a:spcBef>
                <a:spcPts val="0"/>
              </a:spcBef>
              <a:spcAft>
                <a:spcPts val="600"/>
              </a:spcAft>
              <a:buFont typeface="Wingdings" panose="05000000000000000000" pitchFamily="2" charset="2"/>
              <a:buChar char="Ø"/>
              <a:tabLst>
                <a:tab pos="266700" algn="l"/>
                <a:tab pos="1790700" algn="l"/>
              </a:tabLst>
            </a:pPr>
            <a:endParaRPr lang="de-DE" sz="1800" b="0" dirty="0"/>
          </a:p>
          <a:p>
            <a:pPr marL="344488" lvl="1" indent="0">
              <a:lnSpc>
                <a:spcPct val="100000"/>
              </a:lnSpc>
              <a:spcBef>
                <a:spcPts val="0"/>
              </a:spcBef>
              <a:spcAft>
                <a:spcPts val="600"/>
              </a:spcAft>
              <a:buNone/>
              <a:tabLst>
                <a:tab pos="266700" algn="l"/>
                <a:tab pos="1790700" algn="l"/>
              </a:tabLst>
            </a:pPr>
            <a:r>
              <a:rPr lang="de-DE" sz="1800" dirty="0"/>
              <a:t>(Hier jeweils Angaben zur Dosis-Wirkungsbeziehung in der wissenschaftlichen Begründung)</a:t>
            </a:r>
          </a:p>
        </p:txBody>
      </p:sp>
      <p:sp>
        <p:nvSpPr>
          <p:cNvPr id="11" name="Titel 1"/>
          <p:cNvSpPr txBox="1">
            <a:spLocks/>
          </p:cNvSpPr>
          <p:nvPr/>
        </p:nvSpPr>
        <p:spPr bwMode="gray">
          <a:xfrm>
            <a:off x="395536" y="288300"/>
            <a:ext cx="8353178" cy="106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2pPr>
            <a:lvl3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3pPr>
            <a:lvl4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4pPr>
            <a:lvl5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5pPr>
            <a:lvl6pPr marL="4572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6pPr>
            <a:lvl7pPr marL="9144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7pPr>
            <a:lvl8pPr marL="13716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8pPr>
            <a:lvl9pPr marL="18288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9pPr>
          </a:lstStyle>
          <a:p>
            <a:pPr marL="0" marR="0" lvl="0" indent="0" algn="l" defTabSz="914400" rtl="0" eaLnBrk="1" fontAlgn="base" latinLnBrk="0" hangingPunct="1">
              <a:lnSpc>
                <a:spcPct val="110000"/>
              </a:lnSpc>
              <a:spcBef>
                <a:spcPct val="0"/>
              </a:spcBef>
              <a:spcAft>
                <a:spcPct val="0"/>
              </a:spcAft>
              <a:buClrTx/>
              <a:buSzTx/>
              <a:buFontTx/>
              <a:buNone/>
              <a:tabLst>
                <a:tab pos="630238" algn="l"/>
              </a:tabLst>
              <a:defRPr/>
            </a:pPr>
            <a:r>
              <a:rPr kumimoji="0" lang="de-DE"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Kausalitätsprüfung bei Krebserkrankungen als Berufskrankheiten</a:t>
            </a:r>
            <a:br>
              <a:rPr kumimoji="0" lang="de-DE"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Teil 1	Kausalitätsprüfung bei Berufskrankheiten</a:t>
            </a:r>
            <a:b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1.3.2 ..</a:t>
            </a:r>
            <a:r>
              <a:rPr kumimoji="0" lang="de-DE" sz="1800" b="1" i="0" u="none" strike="noStrike" kern="0" cap="none" spc="0" normalizeH="0" baseline="0" noProof="0" dirty="0">
                <a:ln>
                  <a:noFill/>
                </a:ln>
                <a:solidFill>
                  <a:srgbClr val="000000"/>
                </a:solidFill>
                <a:effectLst/>
                <a:uLnTx/>
                <a:uFillTx/>
                <a:latin typeface="Arial"/>
                <a:ea typeface="+mj-ea"/>
                <a:cs typeface="+mj-cs"/>
              </a:rPr>
              <a:t>.</a:t>
            </a:r>
            <a:endPar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265227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ph idx="1"/>
          </p:nvPr>
        </p:nvSpPr>
        <p:spPr>
          <a:xfrm>
            <a:off x="395536" y="1522498"/>
            <a:ext cx="8353178" cy="3185487"/>
          </a:xfrm>
        </p:spPr>
        <p:txBody>
          <a:bodyPr lIns="90000" rIns="90000"/>
          <a:lstStyle/>
          <a:p>
            <a:pPr marL="360363" indent="-360363">
              <a:lnSpc>
                <a:spcPct val="100000"/>
              </a:lnSpc>
              <a:spcBef>
                <a:spcPts val="0"/>
              </a:spcBef>
              <a:spcAft>
                <a:spcPts val="600"/>
              </a:spcAft>
              <a:buClr>
                <a:schemeClr val="accent1"/>
              </a:buClr>
              <a:buFont typeface="Wingdings" panose="05000000000000000000" pitchFamily="2" charset="2"/>
              <a:buChar char="l"/>
              <a:tabLst/>
            </a:pPr>
            <a:r>
              <a:rPr lang="de-DE" sz="1800" dirty="0"/>
              <a:t>Auszug aus der wissenschaftlichen Begründung zur BK 1318 </a:t>
            </a:r>
            <a:br>
              <a:rPr lang="de-DE" sz="1800" dirty="0"/>
            </a:br>
            <a:r>
              <a:rPr lang="de-DE" sz="1600" dirty="0"/>
              <a:t>(GMBl 49-51/2007, 974 ff)</a:t>
            </a:r>
            <a:r>
              <a:rPr lang="de-DE" sz="1800" dirty="0"/>
              <a:t> Abschn. 3.1:</a:t>
            </a:r>
          </a:p>
          <a:p>
            <a:pPr>
              <a:lnSpc>
                <a:spcPct val="100000"/>
              </a:lnSpc>
              <a:spcBef>
                <a:spcPts val="0"/>
              </a:spcBef>
              <a:spcAft>
                <a:spcPts val="600"/>
              </a:spcAft>
              <a:buClr>
                <a:schemeClr val="accent1"/>
              </a:buClr>
              <a:tabLst/>
            </a:pPr>
            <a:endParaRPr lang="de-DE" sz="1800" dirty="0"/>
          </a:p>
          <a:p>
            <a:pPr>
              <a:lnSpc>
                <a:spcPct val="100000"/>
              </a:lnSpc>
              <a:spcBef>
                <a:spcPts val="0"/>
              </a:spcBef>
              <a:spcAft>
                <a:spcPts val="600"/>
              </a:spcAft>
              <a:tabLst/>
            </a:pPr>
            <a:r>
              <a:rPr lang="de-DE" sz="1800" b="0" dirty="0"/>
              <a:t>„Wie im Abschnitt 2.2 dieser wissenschaftlichen Begründung dargelegt, ist eine in jeder Hinsicht belastbare Ableitung einer Grenzdosis für die Benzolwirkungen nicht möglich. Die folgenden Überlegungen auf der Basis der aktuell bestverfügbaren Datenlage haben daher ausschließlich orientierenden Charakter. In den Schlussfolgerungen des Abschn. 2.2 zur Epidemiologie wurde zusammengefasst, dass nach dem gegenwärtigen Kenntnisstand von einer Verursachungswahrscheinlichkeit über 50% ab einen Bereich von 10 ppm-Benzoljahren für Leukämien nach der WHO-Definition auszugehen ist“ (…).</a:t>
            </a:r>
          </a:p>
        </p:txBody>
      </p:sp>
      <p:sp>
        <p:nvSpPr>
          <p:cNvPr id="11" name="Titel 1"/>
          <p:cNvSpPr txBox="1">
            <a:spLocks/>
          </p:cNvSpPr>
          <p:nvPr/>
        </p:nvSpPr>
        <p:spPr bwMode="gray">
          <a:xfrm>
            <a:off x="395536" y="288300"/>
            <a:ext cx="8353178" cy="106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defRPr sz="2000" b="0">
                <a:solidFill>
                  <a:schemeClr val="tx2"/>
                </a:solidFill>
                <a:latin typeface="+mj-lt"/>
                <a:ea typeface="+mj-ea"/>
                <a:cs typeface="+mj-cs"/>
              </a:defRPr>
            </a:lvl1pPr>
            <a:lvl2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2pPr>
            <a:lvl3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3pPr>
            <a:lvl4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4pPr>
            <a:lvl5pPr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5pPr>
            <a:lvl6pPr marL="4572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6pPr>
            <a:lvl7pPr marL="9144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7pPr>
            <a:lvl8pPr marL="13716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8pPr>
            <a:lvl9pPr marL="1828800" algn="l" rtl="0" eaLnBrk="1" fontAlgn="base" hangingPunct="1">
              <a:lnSpc>
                <a:spcPct val="110000"/>
              </a:lnSpc>
              <a:spcBef>
                <a:spcPct val="0"/>
              </a:spcBef>
              <a:spcAft>
                <a:spcPct val="0"/>
              </a:spcAft>
              <a:defRPr sz="2700" b="1">
                <a:solidFill>
                  <a:schemeClr val="tx2"/>
                </a:solidFill>
                <a:latin typeface="Arial" charset="0"/>
                <a:ea typeface="Arial" charset="0"/>
                <a:cs typeface="Arial" charset="0"/>
              </a:defRPr>
            </a:lvl9pPr>
          </a:lstStyle>
          <a:p>
            <a:pPr marL="0" marR="0" lvl="0" indent="0" algn="l" defTabSz="914400" rtl="0" eaLnBrk="1" fontAlgn="base" latinLnBrk="0" hangingPunct="1">
              <a:lnSpc>
                <a:spcPct val="110000"/>
              </a:lnSpc>
              <a:spcBef>
                <a:spcPct val="0"/>
              </a:spcBef>
              <a:spcAft>
                <a:spcPct val="0"/>
              </a:spcAft>
              <a:buClrTx/>
              <a:buSzTx/>
              <a:buFontTx/>
              <a:buNone/>
              <a:tabLst>
                <a:tab pos="630238" algn="l"/>
              </a:tabLst>
              <a:defRPr/>
            </a:pPr>
            <a:r>
              <a:rPr kumimoji="0" lang="de-DE"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Kausalitätsprüfung bei Krebserkrankungen als Berufskrankheiten</a:t>
            </a:r>
            <a:br>
              <a:rPr kumimoji="0" lang="de-DE"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Teil 1	Kausalitätsprüfung bei Berufskrankheiten</a:t>
            </a:r>
            <a:b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1.3.2 ..</a:t>
            </a:r>
            <a:r>
              <a:rPr kumimoji="0" lang="de-DE" sz="1800" b="1" i="0" u="none" strike="noStrike" kern="0" cap="none" spc="0" normalizeH="0" baseline="0" noProof="0" dirty="0">
                <a:ln>
                  <a:noFill/>
                </a:ln>
                <a:solidFill>
                  <a:srgbClr val="000000"/>
                </a:solidFill>
                <a:effectLst/>
                <a:uLnTx/>
                <a:uFillTx/>
                <a:latin typeface="Arial"/>
                <a:ea typeface="+mj-ea"/>
                <a:cs typeface="+mj-cs"/>
              </a:rPr>
              <a:t>.</a:t>
            </a:r>
            <a:endParaRPr kumimoji="0" lang="de-DE"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Rechteck 4"/>
          <p:cNvSpPr/>
          <p:nvPr/>
        </p:nvSpPr>
        <p:spPr bwMode="auto">
          <a:xfrm>
            <a:off x="407255" y="2462971"/>
            <a:ext cx="8367912" cy="2287054"/>
          </a:xfrm>
          <a:prstGeom prst="rect">
            <a:avLst/>
          </a:prstGeom>
          <a:noFill/>
          <a:ln w="3175" cap="flat" cmpd="sng" algn="ctr">
            <a:solidFill>
              <a:schemeClr val="bg1">
                <a:lumMod val="65000"/>
              </a:schemeClr>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lvl="0" indent="0" algn="ctr" defTabSz="914400" rtl="0" eaLnBrk="1" fontAlgn="base" latinLnBrk="0" hangingPunct="1">
              <a:lnSpc>
                <a:spcPct val="110000"/>
              </a:lnSpc>
              <a:spcBef>
                <a:spcPct val="0"/>
              </a:spcBef>
              <a:spcAft>
                <a:spcPct val="0"/>
              </a:spcAft>
              <a:buClr>
                <a:srgbClr val="FCB135"/>
              </a:buClr>
              <a:buSzTx/>
              <a:buFont typeface="Wingdings" charset="2"/>
              <a:buNone/>
              <a:tabLst/>
              <a:defRPr/>
            </a:pPr>
            <a:endParaRPr kumimoji="0" lang="de-DE" sz="2000" b="0" i="0" u="none" strike="noStrike" kern="1200" cap="none" spc="0" normalizeH="0" baseline="0" noProof="0" dirty="0">
              <a:ln>
                <a:noFill/>
              </a:ln>
              <a:solidFill>
                <a:srgbClr val="000000"/>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32931741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395536" y="526505"/>
            <a:ext cx="8353178" cy="646840"/>
          </a:xfrm>
        </p:spPr>
        <p:txBody>
          <a:bodyPr/>
          <a:lstStyle/>
          <a:p>
            <a:pPr>
              <a:tabLst>
                <a:tab pos="714375" algn="l"/>
              </a:tabLst>
            </a:pPr>
            <a:r>
              <a:rPr lang="de-DE" sz="1800" dirty="0">
                <a:latin typeface="Arial" panose="020B0604020202020204" pitchFamily="34" charset="0"/>
                <a:cs typeface="Arial" panose="020B0604020202020204" pitchFamily="34" charset="0"/>
              </a:rPr>
              <a:t>Kausalitätsprüfung bei Krebserkrankungen als Berufskrankheiten</a:t>
            </a:r>
            <a:br>
              <a:rPr lang="de-DE" sz="1800" dirty="0">
                <a:latin typeface="Arial" panose="020B0604020202020204" pitchFamily="34" charset="0"/>
                <a:cs typeface="Arial" panose="020B0604020202020204" pitchFamily="34" charset="0"/>
              </a:rPr>
            </a:br>
            <a:endParaRPr lang="de-DE" sz="1800" b="1" dirty="0">
              <a:latin typeface="Arial" panose="020B0604020202020204" pitchFamily="34" charset="0"/>
              <a:cs typeface="Arial" panose="020B0604020202020204" pitchFamily="34" charset="0"/>
            </a:endParaRPr>
          </a:p>
        </p:txBody>
      </p:sp>
      <p:sp>
        <p:nvSpPr>
          <p:cNvPr id="2" name="Flussdiagramm: Mehrere Dokumente 1"/>
          <p:cNvSpPr/>
          <p:nvPr/>
        </p:nvSpPr>
        <p:spPr bwMode="auto">
          <a:xfrm>
            <a:off x="414938" y="1723145"/>
            <a:ext cx="8298755" cy="3411711"/>
          </a:xfrm>
          <a:prstGeom prst="flowChartMultidocument">
            <a:avLst/>
          </a:prstGeom>
          <a:solidFill>
            <a:schemeClr val="bg1"/>
          </a:solidFill>
          <a:ln w="3175" cap="flat" cmpd="sng" algn="ctr">
            <a:solidFill>
              <a:schemeClr val="folHlink"/>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180975" marR="0" lvl="0" indent="0" algn="l" defTabSz="457200" rtl="0" eaLnBrk="1" fontAlgn="auto" latinLnBrk="0" hangingPunct="1">
              <a:lnSpc>
                <a:spcPct val="100000"/>
              </a:lnSpc>
              <a:spcBef>
                <a:spcPct val="0"/>
              </a:spcBef>
              <a:spcAft>
                <a:spcPct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a:ea typeface="+mn-ea"/>
                <a:cs typeface="+mn-cs"/>
              </a:rPr>
              <a:t>Kausalitätsprüfung bei Krebserkrankungen</a:t>
            </a:r>
          </a:p>
          <a:p>
            <a:pPr marL="180975" marR="0" lvl="0" indent="0" algn="l" defTabSz="457200" rtl="0" eaLnBrk="1" fontAlgn="auto" latinLnBrk="0" hangingPunct="1">
              <a:lnSpc>
                <a:spcPct val="100000"/>
              </a:lnSpc>
              <a:spcBef>
                <a:spcPct val="0"/>
              </a:spcBef>
              <a:spcAft>
                <a:spcPct val="0"/>
              </a:spcAft>
              <a:buClrTx/>
              <a:buSzTx/>
              <a:buFontTx/>
              <a:buNone/>
              <a:tabLst/>
              <a:defRPr/>
            </a:pPr>
            <a:endParaRPr kumimoji="0" lang="de-DE" sz="1800" b="1" i="0" u="none" strike="noStrike" kern="1200" cap="none" spc="0" normalizeH="0" baseline="0" noProof="0" dirty="0">
              <a:ln>
                <a:noFill/>
              </a:ln>
              <a:solidFill>
                <a:srgbClr val="000000"/>
              </a:solidFill>
              <a:effectLst/>
              <a:uLnTx/>
              <a:uFillTx/>
              <a:latin typeface="Arial"/>
              <a:ea typeface="+mn-ea"/>
              <a:cs typeface="+mn-cs"/>
            </a:endParaRPr>
          </a:p>
          <a:p>
            <a:pPr marL="630238" marR="0" lvl="0" indent="-449263" algn="l" defTabSz="457200" rtl="0" eaLnBrk="1" fontAlgn="auto"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a:ea typeface="+mn-ea"/>
                <a:cs typeface="+mn-cs"/>
              </a:rPr>
              <a:t>1.2 	Vermutungswirkung für den haftungsbegründenden </a:t>
            </a:r>
            <a:br>
              <a:rPr kumimoji="0" lang="de-DE" sz="1800" b="0" i="0" u="none" strike="noStrike" kern="1200" cap="none" spc="0" normalizeH="0" baseline="0" noProof="0" dirty="0">
                <a:ln>
                  <a:noFill/>
                </a:ln>
                <a:solidFill>
                  <a:srgbClr val="000000"/>
                </a:solidFill>
                <a:effectLst/>
                <a:uLnTx/>
                <a:uFillTx/>
                <a:latin typeface="Arial"/>
                <a:ea typeface="+mn-ea"/>
                <a:cs typeface="+mn-cs"/>
              </a:rPr>
            </a:br>
            <a:r>
              <a:rPr kumimoji="0" lang="de-DE" sz="1800" b="0" i="0" u="none" strike="noStrike" kern="1200" cap="none" spc="0" normalizeH="0" baseline="0" noProof="0" dirty="0">
                <a:ln>
                  <a:noFill/>
                </a:ln>
                <a:solidFill>
                  <a:srgbClr val="000000"/>
                </a:solidFill>
                <a:effectLst/>
                <a:uLnTx/>
                <a:uFillTx/>
                <a:latin typeface="Arial"/>
                <a:ea typeface="+mn-ea"/>
                <a:cs typeface="+mn-cs"/>
              </a:rPr>
              <a:t>Ursachenzusammenhang – Bedeutung, Voraussetzung und </a:t>
            </a:r>
            <a:br>
              <a:rPr kumimoji="0" lang="de-DE" sz="1800" b="0" i="0" u="none" strike="noStrike" kern="1200" cap="none" spc="0" normalizeH="0" baseline="0" noProof="0" dirty="0">
                <a:ln>
                  <a:noFill/>
                </a:ln>
                <a:solidFill>
                  <a:srgbClr val="000000"/>
                </a:solidFill>
                <a:effectLst/>
                <a:uLnTx/>
                <a:uFillTx/>
                <a:latin typeface="Arial"/>
                <a:ea typeface="+mn-ea"/>
                <a:cs typeface="+mn-cs"/>
              </a:rPr>
            </a:br>
            <a:r>
              <a:rPr kumimoji="0" lang="de-DE" sz="1800" b="0" i="0" u="none" strike="noStrike" kern="1200" cap="none" spc="0" normalizeH="0" baseline="0" noProof="0" dirty="0">
                <a:ln>
                  <a:noFill/>
                </a:ln>
                <a:solidFill>
                  <a:srgbClr val="000000"/>
                </a:solidFill>
                <a:effectLst/>
                <a:uLnTx/>
                <a:uFillTx/>
                <a:latin typeface="Arial"/>
                <a:ea typeface="+mn-ea"/>
                <a:cs typeface="+mn-cs"/>
              </a:rPr>
              <a:t>Reichweite des § 9 Abs. 3 SGB VII</a:t>
            </a:r>
            <a:endParaRPr kumimoji="0" lang="de-DE" altLang="de-DE" sz="1800" b="0" i="0" u="none" strike="noStrike" kern="1200" cap="none" spc="0" normalizeH="0" baseline="0" noProof="0" dirty="0">
              <a:ln>
                <a:noFill/>
              </a:ln>
              <a:solidFill>
                <a:srgbClr val="000000"/>
              </a:solidFill>
              <a:effectLst/>
              <a:uLnTx/>
              <a:uFillTx/>
              <a:latin typeface="Arial"/>
              <a:ea typeface="+mn-ea"/>
              <a:cs typeface="+mn-cs"/>
            </a:endParaRPr>
          </a:p>
          <a:p>
            <a:pPr marL="180975" marR="0" lvl="0" indent="0" algn="l" defTabSz="457200" rtl="0" eaLnBrk="1" fontAlgn="auto" latinLnBrk="0" hangingPunct="1">
              <a:lnSpc>
                <a:spcPct val="100000"/>
              </a:lnSpc>
              <a:spcBef>
                <a:spcPct val="0"/>
              </a:spcBef>
              <a:spcAft>
                <a:spcPct val="0"/>
              </a:spcAft>
              <a:buClrTx/>
              <a:buSzTx/>
              <a:buFontTx/>
              <a:buNone/>
              <a:tabLst/>
              <a:defRPr/>
            </a:pPr>
            <a:endParaRPr kumimoji="0" lang="de-DE" sz="20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34809931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2"/>
          <p:cNvSpPr>
            <a:spLocks noGrp="1"/>
          </p:cNvSpPr>
          <p:nvPr>
            <p:ph idx="1"/>
          </p:nvPr>
        </p:nvSpPr>
        <p:spPr>
          <a:xfrm>
            <a:off x="418588" y="2075746"/>
            <a:ext cx="8302790" cy="1950688"/>
          </a:xfrm>
          <a:solidFill>
            <a:schemeClr val="accent2"/>
          </a:solidFill>
          <a:effectLst>
            <a:outerShdw blurRad="63500" sx="102000" sy="102000" algn="ctr" rotWithShape="0">
              <a:prstClr val="black">
                <a:alpha val="40000"/>
              </a:prstClr>
            </a:outerShdw>
          </a:effectLst>
        </p:spPr>
        <p:txBody>
          <a:bodyPr lIns="90000" rIns="90000"/>
          <a:lstStyle/>
          <a:p>
            <a:pPr>
              <a:lnSpc>
                <a:spcPct val="100000"/>
              </a:lnSpc>
              <a:spcAft>
                <a:spcPts val="600"/>
              </a:spcAft>
              <a:buClr>
                <a:schemeClr val="accent1"/>
              </a:buClr>
            </a:pPr>
            <a:r>
              <a:rPr lang="de-DE" sz="1800" b="0" dirty="0"/>
              <a:t>(3) Erkranken Versicherte, die infolge der besonderen Bedingungen ihrer versicherten Tätigkeit in erhöhtem Maße der Gefahr der Erkrankung an einer in der Rechtsverordnung nach Absatz 1 genannten Berufskrankheit ausgesetzt waren, an einer solchen Krankheit und können Anhaltspunkte für eine Verursachung außerhalb der versicherten Tätigkeit nicht festgestellt werden, wird vermutet, daß diese infolge der versicherten Tätigkeit verursacht worden ist.</a:t>
            </a:r>
            <a:endParaRPr lang="de-DE" altLang="de-DE" sz="1800" b="0" dirty="0">
              <a:solidFill>
                <a:srgbClr val="000000"/>
              </a:solidFill>
            </a:endParaRPr>
          </a:p>
        </p:txBody>
      </p:sp>
      <p:sp>
        <p:nvSpPr>
          <p:cNvPr id="14" name="Titel 1"/>
          <p:cNvSpPr>
            <a:spLocks noGrp="1"/>
          </p:cNvSpPr>
          <p:nvPr>
            <p:ph type="title"/>
          </p:nvPr>
        </p:nvSpPr>
        <p:spPr>
          <a:xfrm>
            <a:off x="395536" y="288300"/>
            <a:ext cx="8353178" cy="1064089"/>
          </a:xfrm>
        </p:spPr>
        <p:txBody>
          <a:bodyPr/>
          <a:lstStyle/>
          <a:p>
            <a:pPr>
              <a:tabLst>
                <a:tab pos="630238" algn="l"/>
              </a:tabLst>
            </a:pPr>
            <a:r>
              <a:rPr lang="de-DE" sz="1800" dirty="0">
                <a:latin typeface="Arial" panose="020B0604020202020204" pitchFamily="34" charset="0"/>
                <a:cs typeface="Arial" panose="020B0604020202020204" pitchFamily="34" charset="0"/>
              </a:rPr>
              <a:t>Kausalitätsprüfung bei Krebserkrankungen als Berufskrankheiten</a:t>
            </a:r>
            <a:br>
              <a:rPr lang="de-DE" sz="1800" dirty="0">
                <a:latin typeface="Arial" panose="020B0604020202020204" pitchFamily="34" charset="0"/>
                <a:cs typeface="Arial" panose="020B0604020202020204" pitchFamily="34" charset="0"/>
              </a:rPr>
            </a:br>
            <a:r>
              <a:rPr lang="de-DE" sz="1800" b="1" dirty="0">
                <a:latin typeface="Arial" panose="020B0604020202020204" pitchFamily="34" charset="0"/>
                <a:cs typeface="Arial" panose="020B0604020202020204" pitchFamily="34" charset="0"/>
              </a:rPr>
              <a:t>Teil 1	Kausalitätsprüfung bei Berufskrankheiten</a:t>
            </a:r>
            <a:br>
              <a:rPr lang="de-DE" sz="1800" b="1" dirty="0">
                <a:latin typeface="Arial" panose="020B0604020202020204" pitchFamily="34" charset="0"/>
                <a:cs typeface="Arial" panose="020B0604020202020204" pitchFamily="34" charset="0"/>
              </a:rPr>
            </a:br>
            <a:r>
              <a:rPr lang="de-DE" sz="1800" b="1" dirty="0">
                <a:latin typeface="Arial" panose="020B0604020202020204" pitchFamily="34" charset="0"/>
                <a:cs typeface="Arial" panose="020B0604020202020204" pitchFamily="34" charset="0"/>
              </a:rPr>
              <a:t>1.2 ..</a:t>
            </a:r>
            <a:r>
              <a:rPr lang="de-DE" sz="1800" b="1" dirty="0"/>
              <a:t>.</a:t>
            </a:r>
            <a:endParaRPr lang="de-DE" sz="1800" b="1" dirty="0">
              <a:latin typeface="Arial" panose="020B0604020202020204" pitchFamily="34" charset="0"/>
              <a:cs typeface="Arial" panose="020B0604020202020204" pitchFamily="34" charset="0"/>
            </a:endParaRPr>
          </a:p>
        </p:txBody>
      </p:sp>
      <p:sp>
        <p:nvSpPr>
          <p:cNvPr id="15" name="Inhaltsplatzhalter 2"/>
          <p:cNvSpPr txBox="1">
            <a:spLocks/>
          </p:cNvSpPr>
          <p:nvPr/>
        </p:nvSpPr>
        <p:spPr bwMode="gray">
          <a:xfrm>
            <a:off x="395536" y="1522498"/>
            <a:ext cx="8353178" cy="28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0" rIns="90000" bIns="0" numCol="1" anchor="t" anchorCtr="0" compatLnSpc="1">
            <a:prstTxWarp prst="textNoShape">
              <a:avLst/>
            </a:prstTxWarp>
            <a:spAutoFit/>
          </a:bodyPr>
          <a:lst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a:lstStyle>
          <a:p>
            <a:pPr marL="355600" lvl="1" indent="-354013">
              <a:tabLst/>
            </a:pPr>
            <a:r>
              <a:rPr lang="de-DE" sz="1800" kern="0" dirty="0"/>
              <a:t>§ 9 Abs. 3 SGB VII</a:t>
            </a:r>
          </a:p>
        </p:txBody>
      </p:sp>
    </p:spTree>
    <p:extLst>
      <p:ext uri="{BB962C8B-B14F-4D97-AF65-F5344CB8AC3E}">
        <p14:creationId xmlns:p14="http://schemas.microsoft.com/office/powerpoint/2010/main" val="3785947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2"/>
          <p:cNvSpPr>
            <a:spLocks noGrp="1"/>
          </p:cNvSpPr>
          <p:nvPr>
            <p:ph idx="1"/>
          </p:nvPr>
        </p:nvSpPr>
        <p:spPr>
          <a:xfrm>
            <a:off x="418588" y="2000121"/>
            <a:ext cx="8353178" cy="4585871"/>
          </a:xfrm>
          <a:noFill/>
          <a:ln>
            <a:noFill/>
          </a:ln>
          <a:effectLst/>
        </p:spPr>
        <p:txBody>
          <a:bodyPr lIns="90000" rIns="90000"/>
          <a:lstStyle/>
          <a:p>
            <a:pPr>
              <a:lnSpc>
                <a:spcPct val="100000"/>
              </a:lnSpc>
              <a:spcAft>
                <a:spcPts val="600"/>
              </a:spcAft>
              <a:buClr>
                <a:schemeClr val="accent1"/>
              </a:buClr>
            </a:pPr>
            <a:r>
              <a:rPr lang="de-DE" altLang="de-DE" sz="1800" b="0" dirty="0">
                <a:solidFill>
                  <a:srgbClr val="000000"/>
                </a:solidFill>
              </a:rPr>
              <a:t>Zu der ausschließlich Berufskrankheiten betreffenden Vermutungsregelung in </a:t>
            </a:r>
            <a:br>
              <a:rPr lang="de-DE" altLang="de-DE" sz="1800" b="0" dirty="0">
                <a:solidFill>
                  <a:srgbClr val="000000"/>
                </a:solidFill>
              </a:rPr>
            </a:br>
            <a:r>
              <a:rPr lang="de-DE" altLang="de-DE" sz="1800" b="0" dirty="0">
                <a:solidFill>
                  <a:srgbClr val="000000"/>
                </a:solidFill>
              </a:rPr>
              <a:t>§ 9 Abs. 3 SGB VII, die unter der Geltung der RVO keine Entsprechung hatte, findet sich in den Gesetzgebungsmaterialien folgende Begründung:</a:t>
            </a:r>
          </a:p>
          <a:p>
            <a:pPr>
              <a:lnSpc>
                <a:spcPct val="100000"/>
              </a:lnSpc>
              <a:spcAft>
                <a:spcPts val="600"/>
              </a:spcAft>
              <a:buClr>
                <a:schemeClr val="accent1"/>
              </a:buClr>
            </a:pPr>
            <a:r>
              <a:rPr lang="de-DE" altLang="de-DE" sz="1800" b="0" dirty="0">
                <a:solidFill>
                  <a:srgbClr val="000000"/>
                </a:solidFill>
              </a:rPr>
              <a:t>(…) „Sind Versicherte durch die besonderen Bedingungen ihrer versicherten Tätigkeit mit hinreichender Sicherheit den schädigenden Einwirkungen in erhöhtem Maße ausgesetzt gewesen, kann erfahrungsgemäß wegen der Intensität der Einwirkung das Eintreten der Erkrankung erwartet werden. Diesen typischen Geschehensablauf hat der Unfallversicherungsträger bei seiner Beweiswürdigung zu berücksichtigen.</a:t>
            </a:r>
          </a:p>
          <a:p>
            <a:pPr>
              <a:lnSpc>
                <a:spcPct val="100000"/>
              </a:lnSpc>
              <a:spcAft>
                <a:spcPts val="600"/>
              </a:spcAft>
              <a:buClr>
                <a:schemeClr val="accent1"/>
              </a:buClr>
            </a:pPr>
            <a:r>
              <a:rPr lang="de-DE" altLang="de-DE" sz="1800" b="0" dirty="0">
                <a:solidFill>
                  <a:srgbClr val="000000"/>
                </a:solidFill>
              </a:rPr>
              <a:t>Die Vorschrift nimmt diesen Beweisgrundsatz auf und begründet eine gesetzliche Vermutung, dass zwischen arbeitsplatzbezogenen Einwirkungen und einer in der Rechtsverordnung nach Absatz 1 genannten Berufskrankheit dann ein ursächlicher Zusammenhang anzunehmen ist, wenn Versicherte nach den besonderen Bedingungen ihrer individuellen versicherten Tätigkeit der Gefahr dieser für die Einwirkung typischen Listenkrankheit in erhöhtem Maß ausgesetzt waren. (…)</a:t>
            </a:r>
          </a:p>
        </p:txBody>
      </p:sp>
      <p:sp>
        <p:nvSpPr>
          <p:cNvPr id="14" name="Titel 1"/>
          <p:cNvSpPr>
            <a:spLocks noGrp="1"/>
          </p:cNvSpPr>
          <p:nvPr>
            <p:ph type="title"/>
          </p:nvPr>
        </p:nvSpPr>
        <p:spPr>
          <a:xfrm>
            <a:off x="395536" y="288300"/>
            <a:ext cx="8353178" cy="1064089"/>
          </a:xfrm>
        </p:spPr>
        <p:txBody>
          <a:bodyPr/>
          <a:lstStyle/>
          <a:p>
            <a:pPr>
              <a:tabLst>
                <a:tab pos="630238" algn="l"/>
              </a:tabLst>
            </a:pPr>
            <a:r>
              <a:rPr lang="de-DE" sz="1800" dirty="0">
                <a:latin typeface="Arial" panose="020B0604020202020204" pitchFamily="34" charset="0"/>
                <a:cs typeface="Arial" panose="020B0604020202020204" pitchFamily="34" charset="0"/>
              </a:rPr>
              <a:t>Kausalitätsprüfung bei Krebserkrankungen als Berufskrankheiten</a:t>
            </a:r>
            <a:br>
              <a:rPr lang="de-DE" sz="1800" dirty="0">
                <a:latin typeface="Arial" panose="020B0604020202020204" pitchFamily="34" charset="0"/>
                <a:cs typeface="Arial" panose="020B0604020202020204" pitchFamily="34" charset="0"/>
              </a:rPr>
            </a:br>
            <a:r>
              <a:rPr lang="de-DE" sz="1800" b="1" dirty="0">
                <a:latin typeface="Arial" panose="020B0604020202020204" pitchFamily="34" charset="0"/>
                <a:cs typeface="Arial" panose="020B0604020202020204" pitchFamily="34" charset="0"/>
              </a:rPr>
              <a:t>Teil 1	Kausalitätsprüfung bei Berufskrankheiten</a:t>
            </a:r>
            <a:br>
              <a:rPr lang="de-DE" sz="1800" b="1" dirty="0">
                <a:latin typeface="Arial" panose="020B0604020202020204" pitchFamily="34" charset="0"/>
                <a:cs typeface="Arial" panose="020B0604020202020204" pitchFamily="34" charset="0"/>
              </a:rPr>
            </a:br>
            <a:r>
              <a:rPr lang="de-DE" sz="1800" b="1" dirty="0">
                <a:latin typeface="Arial" panose="020B0604020202020204" pitchFamily="34" charset="0"/>
                <a:cs typeface="Arial" panose="020B0604020202020204" pitchFamily="34" charset="0"/>
              </a:rPr>
              <a:t>1.2 ..</a:t>
            </a:r>
            <a:r>
              <a:rPr lang="de-DE" sz="1800" b="1" dirty="0"/>
              <a:t>.</a:t>
            </a:r>
            <a:endParaRPr lang="de-DE" sz="1800" b="1" dirty="0">
              <a:latin typeface="Arial" panose="020B0604020202020204" pitchFamily="34" charset="0"/>
              <a:cs typeface="Arial" panose="020B0604020202020204" pitchFamily="34" charset="0"/>
            </a:endParaRPr>
          </a:p>
        </p:txBody>
      </p:sp>
      <p:sp>
        <p:nvSpPr>
          <p:cNvPr id="15" name="Inhaltsplatzhalter 2"/>
          <p:cNvSpPr txBox="1">
            <a:spLocks/>
          </p:cNvSpPr>
          <p:nvPr/>
        </p:nvSpPr>
        <p:spPr bwMode="gray">
          <a:xfrm>
            <a:off x="395536" y="1522498"/>
            <a:ext cx="8353178" cy="28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0" rIns="90000" bIns="0" numCol="1" anchor="t" anchorCtr="0" compatLnSpc="1">
            <a:prstTxWarp prst="textNoShape">
              <a:avLst/>
            </a:prstTxWarp>
            <a:spAutoFit/>
          </a:bodyPr>
          <a:lst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a:lstStyle>
          <a:p>
            <a:pPr marL="355600" marR="0" lvl="1" indent="-354013" algn="l" defTabSz="914400" rtl="0" eaLnBrk="1" fontAlgn="base" latinLnBrk="0" hangingPunct="1">
              <a:lnSpc>
                <a:spcPct val="110000"/>
              </a:lnSpc>
              <a:spcBef>
                <a:spcPct val="0"/>
              </a:spcBef>
              <a:spcAft>
                <a:spcPct val="0"/>
              </a:spcAft>
              <a:buClr>
                <a:srgbClr val="FCB135"/>
              </a:buClr>
              <a:buSzTx/>
              <a:buFont typeface="Wingdings" charset="2"/>
              <a:buChar char="l"/>
              <a:tabLst/>
              <a:defRPr/>
            </a:pPr>
            <a:r>
              <a:rPr kumimoji="0" lang="de-DE" sz="1800" b="1" i="0" u="none" strike="noStrike" kern="0" cap="none" spc="0" normalizeH="0" baseline="0" noProof="0" dirty="0">
                <a:ln>
                  <a:noFill/>
                </a:ln>
                <a:solidFill>
                  <a:srgbClr val="000000"/>
                </a:solidFill>
                <a:effectLst/>
                <a:uLnTx/>
                <a:uFillTx/>
                <a:latin typeface="Arial"/>
                <a:ea typeface="+mn-ea"/>
                <a:cs typeface="+mn-cs"/>
              </a:rPr>
              <a:t>§ 9 Abs. 3 SGB VII</a:t>
            </a:r>
          </a:p>
        </p:txBody>
      </p:sp>
    </p:spTree>
    <p:extLst>
      <p:ext uri="{BB962C8B-B14F-4D97-AF65-F5344CB8AC3E}">
        <p14:creationId xmlns:p14="http://schemas.microsoft.com/office/powerpoint/2010/main" val="30604942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2"/>
          <p:cNvSpPr>
            <a:spLocks noGrp="1"/>
          </p:cNvSpPr>
          <p:nvPr>
            <p:ph idx="1"/>
          </p:nvPr>
        </p:nvSpPr>
        <p:spPr>
          <a:xfrm>
            <a:off x="418588" y="2075746"/>
            <a:ext cx="8353178" cy="2292935"/>
          </a:xfrm>
          <a:noFill/>
          <a:ln>
            <a:noFill/>
          </a:ln>
          <a:effectLst/>
        </p:spPr>
        <p:txBody>
          <a:bodyPr lIns="90000" rIns="90000"/>
          <a:lstStyle/>
          <a:p>
            <a:pPr>
              <a:lnSpc>
                <a:spcPct val="100000"/>
              </a:lnSpc>
              <a:spcAft>
                <a:spcPts val="600"/>
              </a:spcAft>
              <a:buClr>
                <a:schemeClr val="accent1"/>
              </a:buClr>
            </a:pPr>
            <a:r>
              <a:rPr lang="de-DE" altLang="de-DE" sz="1800" b="0" dirty="0">
                <a:solidFill>
                  <a:srgbClr val="000000"/>
                </a:solidFill>
              </a:rPr>
              <a:t>(…) Ob diese typischen Geschehensabläufe bei der konkret ausgeübten versicherten Tätigkeit vorgelegen haben, ist jeweils im Einzelfall zu ermitteln. Dabei ist zu berücksichtigen, ob konkrete Anhaltspunkte dafür feststellbar sind, dass auch andere Ursachen außerhalb der versicherten Tätigkeit für die Erkrankung von Bedeutung sein können. Ist dies zu bejahen, greift die gesetzliche Vermutung nicht. Die Frage der rechtlich wesentlichen Ursache ist dann nach allgemeinen Kausalitätsgrundsätzen zu entscheiden“.</a:t>
            </a:r>
          </a:p>
          <a:p>
            <a:pPr>
              <a:lnSpc>
                <a:spcPct val="100000"/>
              </a:lnSpc>
              <a:spcAft>
                <a:spcPts val="600"/>
              </a:spcAft>
              <a:buClr>
                <a:schemeClr val="accent1"/>
              </a:buClr>
            </a:pPr>
            <a:r>
              <a:rPr lang="de-DE" altLang="de-DE" sz="1600" b="0" dirty="0">
                <a:solidFill>
                  <a:srgbClr val="000000"/>
                </a:solidFill>
              </a:rPr>
              <a:t>(BR-</a:t>
            </a:r>
            <a:r>
              <a:rPr lang="de-DE" altLang="de-DE" sz="1600" b="0" dirty="0" err="1">
                <a:solidFill>
                  <a:srgbClr val="000000"/>
                </a:solidFill>
              </a:rPr>
              <a:t>Drs</a:t>
            </a:r>
            <a:r>
              <a:rPr lang="de-DE" altLang="de-DE" sz="1600" b="0" dirty="0">
                <a:solidFill>
                  <a:srgbClr val="000000"/>
                </a:solidFill>
              </a:rPr>
              <a:t>. 263/95)</a:t>
            </a:r>
          </a:p>
        </p:txBody>
      </p:sp>
      <p:sp>
        <p:nvSpPr>
          <p:cNvPr id="14" name="Titel 1"/>
          <p:cNvSpPr>
            <a:spLocks noGrp="1"/>
          </p:cNvSpPr>
          <p:nvPr>
            <p:ph type="title"/>
          </p:nvPr>
        </p:nvSpPr>
        <p:spPr>
          <a:xfrm>
            <a:off x="395536" y="288300"/>
            <a:ext cx="8353178" cy="1064089"/>
          </a:xfrm>
        </p:spPr>
        <p:txBody>
          <a:bodyPr/>
          <a:lstStyle/>
          <a:p>
            <a:pPr>
              <a:tabLst>
                <a:tab pos="630238" algn="l"/>
              </a:tabLst>
            </a:pPr>
            <a:r>
              <a:rPr lang="de-DE" sz="1800" dirty="0">
                <a:latin typeface="Arial" panose="020B0604020202020204" pitchFamily="34" charset="0"/>
                <a:cs typeface="Arial" panose="020B0604020202020204" pitchFamily="34" charset="0"/>
              </a:rPr>
              <a:t>Kausalitätsprüfung bei Krebserkrankungen als Berufskrankheiten</a:t>
            </a:r>
            <a:br>
              <a:rPr lang="de-DE" sz="1800" dirty="0">
                <a:latin typeface="Arial" panose="020B0604020202020204" pitchFamily="34" charset="0"/>
                <a:cs typeface="Arial" panose="020B0604020202020204" pitchFamily="34" charset="0"/>
              </a:rPr>
            </a:br>
            <a:r>
              <a:rPr lang="de-DE" sz="1800" b="1" dirty="0">
                <a:latin typeface="Arial" panose="020B0604020202020204" pitchFamily="34" charset="0"/>
                <a:cs typeface="Arial" panose="020B0604020202020204" pitchFamily="34" charset="0"/>
              </a:rPr>
              <a:t>Teil 1	Kausalitätsprüfung bei Berufskrankheiten</a:t>
            </a:r>
            <a:br>
              <a:rPr lang="de-DE" sz="1800" b="1" dirty="0">
                <a:latin typeface="Arial" panose="020B0604020202020204" pitchFamily="34" charset="0"/>
                <a:cs typeface="Arial" panose="020B0604020202020204" pitchFamily="34" charset="0"/>
              </a:rPr>
            </a:br>
            <a:r>
              <a:rPr lang="de-DE" sz="1800" b="1" dirty="0">
                <a:latin typeface="Arial" panose="020B0604020202020204" pitchFamily="34" charset="0"/>
                <a:cs typeface="Arial" panose="020B0604020202020204" pitchFamily="34" charset="0"/>
              </a:rPr>
              <a:t>1.2 ..</a:t>
            </a:r>
            <a:r>
              <a:rPr lang="de-DE" sz="1800" b="1" dirty="0"/>
              <a:t>.</a:t>
            </a:r>
            <a:endParaRPr lang="de-DE" sz="1800" b="1" dirty="0">
              <a:latin typeface="Arial" panose="020B0604020202020204" pitchFamily="34" charset="0"/>
              <a:cs typeface="Arial" panose="020B0604020202020204" pitchFamily="34" charset="0"/>
            </a:endParaRPr>
          </a:p>
        </p:txBody>
      </p:sp>
      <p:sp>
        <p:nvSpPr>
          <p:cNvPr id="15" name="Inhaltsplatzhalter 2"/>
          <p:cNvSpPr txBox="1">
            <a:spLocks/>
          </p:cNvSpPr>
          <p:nvPr/>
        </p:nvSpPr>
        <p:spPr bwMode="gray">
          <a:xfrm>
            <a:off x="395536" y="1522498"/>
            <a:ext cx="8353178" cy="28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0" rIns="90000" bIns="0" numCol="1" anchor="t" anchorCtr="0" compatLnSpc="1">
            <a:prstTxWarp prst="textNoShape">
              <a:avLst/>
            </a:prstTxWarp>
            <a:spAutoFit/>
          </a:bodyPr>
          <a:lst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a:lstStyle>
          <a:p>
            <a:pPr marL="355600" marR="0" lvl="1" indent="-354013" algn="l" defTabSz="914400" rtl="0" eaLnBrk="1" fontAlgn="base" latinLnBrk="0" hangingPunct="1">
              <a:lnSpc>
                <a:spcPct val="110000"/>
              </a:lnSpc>
              <a:spcBef>
                <a:spcPct val="0"/>
              </a:spcBef>
              <a:spcAft>
                <a:spcPct val="0"/>
              </a:spcAft>
              <a:buClr>
                <a:srgbClr val="FCB135"/>
              </a:buClr>
              <a:buSzTx/>
              <a:buFont typeface="Wingdings" charset="2"/>
              <a:buChar char="l"/>
              <a:tabLst/>
              <a:defRPr/>
            </a:pPr>
            <a:r>
              <a:rPr kumimoji="0" lang="de-DE" sz="1800" b="1" i="0" u="none" strike="noStrike" kern="0" cap="none" spc="0" normalizeH="0" baseline="0" noProof="0" dirty="0">
                <a:ln>
                  <a:noFill/>
                </a:ln>
                <a:solidFill>
                  <a:srgbClr val="000000"/>
                </a:solidFill>
                <a:effectLst/>
                <a:uLnTx/>
                <a:uFillTx/>
                <a:latin typeface="Arial"/>
                <a:ea typeface="+mn-ea"/>
                <a:cs typeface="+mn-cs"/>
              </a:rPr>
              <a:t>§ 9 Abs. 3 SGB VII</a:t>
            </a:r>
          </a:p>
        </p:txBody>
      </p:sp>
    </p:spTree>
    <p:extLst>
      <p:ext uri="{BB962C8B-B14F-4D97-AF65-F5344CB8AC3E}">
        <p14:creationId xmlns:p14="http://schemas.microsoft.com/office/powerpoint/2010/main" val="11732619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2">
            <a:extLst>
              <a:ext uri="{FF2B5EF4-FFF2-40B4-BE49-F238E27FC236}">
                <a16:creationId xmlns:a16="http://schemas.microsoft.com/office/drawing/2014/main" id="{61A2FF66-6335-4B2F-A4CC-E2A32AF5FE25}"/>
              </a:ext>
            </a:extLst>
          </p:cNvPr>
          <p:cNvSpPr txBox="1">
            <a:spLocks noChangeArrowheads="1"/>
          </p:cNvSpPr>
          <p:nvPr/>
        </p:nvSpPr>
        <p:spPr bwMode="auto">
          <a:xfrm>
            <a:off x="1385888" y="2143126"/>
            <a:ext cx="6334125" cy="510830"/>
          </a:xfrm>
          <a:prstGeom prst="rect">
            <a:avLst/>
          </a:prstGeom>
          <a:gradFill rotWithShape="0">
            <a:gsLst>
              <a:gs pos="0">
                <a:schemeClr val="accent1"/>
              </a:gs>
              <a:gs pos="100000">
                <a:schemeClr val="folHlink"/>
              </a:gs>
            </a:gsLst>
            <a:lin ang="5400000" scaled="1"/>
          </a:gradFill>
          <a:ln w="9525">
            <a:miter lim="800000"/>
            <a:headEnd/>
            <a:tailEnd/>
          </a:ln>
          <a:effectLst/>
          <a:scene3d>
            <a:camera prst="legacyObliqueTopRight"/>
            <a:lightRig rig="legacyFlat1" dir="t"/>
          </a:scene3d>
          <a:sp3d extrusionH="4302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0500" tIns="121500" rIns="40500" bIns="121500">
            <a:spAutoFit/>
            <a:flatTx/>
          </a:bodyPr>
          <a:lstStyle/>
          <a:p>
            <a:pPr algn="ctr" fontAlgn="base">
              <a:spcBef>
                <a:spcPct val="50000"/>
              </a:spcBef>
              <a:spcAft>
                <a:spcPct val="0"/>
              </a:spcAft>
            </a:pPr>
            <a:r>
              <a:rPr lang="de-DE" altLang="de-DE" sz="1725" b="1">
                <a:solidFill>
                  <a:srgbClr val="000000"/>
                </a:solidFill>
                <a:latin typeface="Arial" panose="020B0604020202020204" pitchFamily="34" charset="0"/>
              </a:rPr>
              <a:t>Minderung der Erwerbsfähigkeit (MdE)</a:t>
            </a:r>
          </a:p>
        </p:txBody>
      </p:sp>
      <p:sp>
        <p:nvSpPr>
          <p:cNvPr id="165891" name="Text Box 3">
            <a:extLst>
              <a:ext uri="{FF2B5EF4-FFF2-40B4-BE49-F238E27FC236}">
                <a16:creationId xmlns:a16="http://schemas.microsoft.com/office/drawing/2014/main" id="{D90FCA7D-6898-4E7F-BE05-FBE04490EC12}"/>
              </a:ext>
            </a:extLst>
          </p:cNvPr>
          <p:cNvSpPr txBox="1">
            <a:spLocks noChangeArrowheads="1"/>
          </p:cNvSpPr>
          <p:nvPr/>
        </p:nvSpPr>
        <p:spPr bwMode="auto">
          <a:xfrm>
            <a:off x="1312069" y="2821782"/>
            <a:ext cx="6486525" cy="1837426"/>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a:tabLst>
                <a:tab pos="666750" algn="l"/>
                <a:tab pos="1047750" algn="l"/>
                <a:tab pos="1238250" algn="l"/>
                <a:tab pos="3619500" algn="l"/>
                <a:tab pos="3810000" algn="l"/>
              </a:tabLst>
              <a:defRPr>
                <a:solidFill>
                  <a:schemeClr val="tx1"/>
                </a:solidFill>
                <a:latin typeface="Arial" panose="020B0604020202020204" pitchFamily="34" charset="0"/>
              </a:defRPr>
            </a:lvl1pPr>
            <a:lvl2pPr marL="1009650" indent="38100">
              <a:tabLst>
                <a:tab pos="666750" algn="l"/>
                <a:tab pos="1047750" algn="l"/>
                <a:tab pos="1238250" algn="l"/>
                <a:tab pos="3619500" algn="l"/>
                <a:tab pos="3810000" algn="l"/>
              </a:tabLst>
              <a:defRPr>
                <a:solidFill>
                  <a:schemeClr val="tx1"/>
                </a:solidFill>
                <a:latin typeface="Arial" panose="020B0604020202020204" pitchFamily="34" charset="0"/>
              </a:defRPr>
            </a:lvl2pPr>
            <a:lvl3pPr marL="1581150" indent="-342900">
              <a:tabLst>
                <a:tab pos="666750" algn="l"/>
                <a:tab pos="1047750" algn="l"/>
                <a:tab pos="1238250" algn="l"/>
                <a:tab pos="3619500" algn="l"/>
                <a:tab pos="3810000" algn="l"/>
              </a:tabLst>
              <a:defRPr>
                <a:solidFill>
                  <a:schemeClr val="tx1"/>
                </a:solidFill>
                <a:latin typeface="Arial" panose="020B0604020202020204" pitchFamily="34" charset="0"/>
              </a:defRPr>
            </a:lvl3pPr>
            <a:lvl4pPr marL="2305050" indent="-342900">
              <a:tabLst>
                <a:tab pos="666750" algn="l"/>
                <a:tab pos="1047750" algn="l"/>
                <a:tab pos="1238250" algn="l"/>
                <a:tab pos="3619500" algn="l"/>
                <a:tab pos="3810000" algn="l"/>
              </a:tabLst>
              <a:defRPr>
                <a:solidFill>
                  <a:schemeClr val="tx1"/>
                </a:solidFill>
                <a:latin typeface="Arial" panose="020B0604020202020204" pitchFamily="34" charset="0"/>
              </a:defRPr>
            </a:lvl4pPr>
            <a:lvl5pPr marL="2863850" indent="-368300">
              <a:tabLst>
                <a:tab pos="666750" algn="l"/>
                <a:tab pos="1047750" algn="l"/>
                <a:tab pos="1238250" algn="l"/>
                <a:tab pos="3619500" algn="l"/>
                <a:tab pos="3810000" algn="l"/>
              </a:tabLst>
              <a:defRPr>
                <a:solidFill>
                  <a:schemeClr val="tx1"/>
                </a:solidFill>
                <a:latin typeface="Arial" panose="020B0604020202020204" pitchFamily="34" charset="0"/>
              </a:defRPr>
            </a:lvl5pPr>
            <a:lvl6pPr marL="33210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6pPr>
            <a:lvl7pPr marL="37782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7pPr>
            <a:lvl8pPr marL="42354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8pPr>
            <a:lvl9pPr marL="46926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9pPr>
          </a:lstStyle>
          <a:p>
            <a:pPr fontAlgn="base">
              <a:lnSpc>
                <a:spcPct val="90000"/>
              </a:lnSpc>
              <a:spcBef>
                <a:spcPct val="20000"/>
              </a:spcBef>
              <a:spcAft>
                <a:spcPct val="0"/>
              </a:spcAft>
              <a:buClr>
                <a:srgbClr val="FF8D2A"/>
              </a:buClr>
            </a:pPr>
            <a:r>
              <a:rPr lang="de-DE" altLang="de-DE" sz="1575">
                <a:solidFill>
                  <a:srgbClr val="000000"/>
                </a:solidFill>
              </a:rPr>
              <a:t>Rentenbegutachtung ist im Kern Funktionsbegutachtung, die unter me-dizinischen, juristischen, sozialen und wirtschaftlichen Gesichtspunkten erfolgt (BSGE 6, 267).</a:t>
            </a:r>
          </a:p>
          <a:p>
            <a:pPr fontAlgn="base">
              <a:spcBef>
                <a:spcPct val="50000"/>
              </a:spcBef>
              <a:spcAft>
                <a:spcPct val="0"/>
              </a:spcAft>
              <a:buClr>
                <a:srgbClr val="FF8D2A"/>
              </a:buClr>
            </a:pPr>
            <a:r>
              <a:rPr lang="de-DE" altLang="de-DE" sz="1575">
                <a:solidFill>
                  <a:srgbClr val="000000"/>
                </a:solidFill>
              </a:rPr>
              <a:t>Der maßgebliche Grad der MdE hängt von der Schwere des noch vor-handenen Krankheitszustandes und dem Umfang der dem Versicherten dadurch verschlossenen Arbeitsmöglichkeiten ab                                   (BSGE 53, 17, 19 = SozR 2200 § 551 Nr. 21).</a:t>
            </a:r>
          </a:p>
        </p:txBody>
      </p:sp>
      <p:sp>
        <p:nvSpPr>
          <p:cNvPr id="165892" name="Rectangle 4" descr="Headline, Arial bold, 28 pt&#10;zweizeilig möglich">
            <a:extLst>
              <a:ext uri="{FF2B5EF4-FFF2-40B4-BE49-F238E27FC236}">
                <a16:creationId xmlns:a16="http://schemas.microsoft.com/office/drawing/2014/main" id="{223161CF-4549-4550-B65C-F1622CA26271}"/>
              </a:ext>
            </a:extLst>
          </p:cNvPr>
          <p:cNvSpPr>
            <a:spLocks noChangeArrowheads="1"/>
          </p:cNvSpPr>
          <p:nvPr/>
        </p:nvSpPr>
        <p:spPr bwMode="auto">
          <a:xfrm>
            <a:off x="1384698" y="1196579"/>
            <a:ext cx="6549628"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ctr">
              <a:tabLst>
                <a:tab pos="0" algn="l"/>
              </a:tabLst>
              <a:defRPr sz="2700" b="1">
                <a:solidFill>
                  <a:schemeClr val="tx2"/>
                </a:solidFill>
                <a:latin typeface="Arial" panose="020B0604020202020204" pitchFamily="34" charset="0"/>
              </a:defRPr>
            </a:lvl1pPr>
            <a:lvl2pPr algn="ctr">
              <a:tabLst>
                <a:tab pos="0" algn="l"/>
              </a:tabLst>
              <a:defRPr sz="2700" b="1">
                <a:solidFill>
                  <a:schemeClr val="tx2"/>
                </a:solidFill>
                <a:latin typeface="Arial" panose="020B0604020202020204" pitchFamily="34" charset="0"/>
              </a:defRPr>
            </a:lvl2pPr>
            <a:lvl3pPr algn="ctr">
              <a:tabLst>
                <a:tab pos="0" algn="l"/>
              </a:tabLst>
              <a:defRPr sz="2700" b="1">
                <a:solidFill>
                  <a:schemeClr val="tx2"/>
                </a:solidFill>
                <a:latin typeface="Arial" panose="020B0604020202020204" pitchFamily="34" charset="0"/>
              </a:defRPr>
            </a:lvl3pPr>
            <a:lvl4pPr algn="ctr">
              <a:tabLst>
                <a:tab pos="0" algn="l"/>
              </a:tabLst>
              <a:defRPr sz="2700" b="1">
                <a:solidFill>
                  <a:schemeClr val="tx2"/>
                </a:solidFill>
                <a:latin typeface="Arial" panose="020B0604020202020204" pitchFamily="34" charset="0"/>
              </a:defRPr>
            </a:lvl4pPr>
            <a:lvl5pPr algn="ctr">
              <a:tabLst>
                <a:tab pos="0" algn="l"/>
              </a:tabLst>
              <a:defRPr sz="2700" b="1">
                <a:solidFill>
                  <a:schemeClr val="tx2"/>
                </a:solidFill>
                <a:latin typeface="Arial" panose="020B0604020202020204" pitchFamily="34" charset="0"/>
              </a:defRPr>
            </a:lvl5pPr>
            <a:lvl6pPr marL="457200" algn="ctr" fontAlgn="base">
              <a:spcBef>
                <a:spcPct val="0"/>
              </a:spcBef>
              <a:spcAft>
                <a:spcPct val="0"/>
              </a:spcAft>
              <a:tabLst>
                <a:tab pos="0" algn="l"/>
              </a:tabLst>
              <a:defRPr sz="2700" b="1">
                <a:solidFill>
                  <a:schemeClr val="tx2"/>
                </a:solidFill>
                <a:latin typeface="Arial" panose="020B0604020202020204" pitchFamily="34" charset="0"/>
              </a:defRPr>
            </a:lvl6pPr>
            <a:lvl7pPr marL="914400" algn="ctr" fontAlgn="base">
              <a:spcBef>
                <a:spcPct val="0"/>
              </a:spcBef>
              <a:spcAft>
                <a:spcPct val="0"/>
              </a:spcAft>
              <a:tabLst>
                <a:tab pos="0" algn="l"/>
              </a:tabLst>
              <a:defRPr sz="2700" b="1">
                <a:solidFill>
                  <a:schemeClr val="tx2"/>
                </a:solidFill>
                <a:latin typeface="Arial" panose="020B0604020202020204" pitchFamily="34" charset="0"/>
              </a:defRPr>
            </a:lvl7pPr>
            <a:lvl8pPr marL="1371600" algn="ctr" fontAlgn="base">
              <a:spcBef>
                <a:spcPct val="0"/>
              </a:spcBef>
              <a:spcAft>
                <a:spcPct val="0"/>
              </a:spcAft>
              <a:tabLst>
                <a:tab pos="0" algn="l"/>
              </a:tabLst>
              <a:defRPr sz="2700" b="1">
                <a:solidFill>
                  <a:schemeClr val="tx2"/>
                </a:solidFill>
                <a:latin typeface="Arial" panose="020B0604020202020204" pitchFamily="34" charset="0"/>
              </a:defRPr>
            </a:lvl8pPr>
            <a:lvl9pPr marL="1828800" algn="ctr" fontAlgn="base">
              <a:spcBef>
                <a:spcPct val="0"/>
              </a:spcBef>
              <a:spcAft>
                <a:spcPct val="0"/>
              </a:spcAft>
              <a:tabLst>
                <a:tab pos="0" algn="l"/>
              </a:tabLst>
              <a:defRPr sz="2700" b="1">
                <a:solidFill>
                  <a:schemeClr val="tx2"/>
                </a:solidFill>
                <a:latin typeface="Arial" panose="020B0604020202020204" pitchFamily="34" charset="0"/>
              </a:defRPr>
            </a:lvl9pPr>
          </a:lstStyle>
          <a:p>
            <a:pPr algn="l" fontAlgn="base">
              <a:spcBef>
                <a:spcPct val="0"/>
              </a:spcBef>
              <a:spcAft>
                <a:spcPct val="0"/>
              </a:spcAft>
            </a:pPr>
            <a:r>
              <a:rPr lang="de-DE" altLang="de-DE" sz="2025">
                <a:solidFill>
                  <a:srgbClr val="000000"/>
                </a:solidFill>
              </a:rPr>
              <a:t>4. Begutachtung</a:t>
            </a:r>
            <a:br>
              <a:rPr lang="de-DE" altLang="de-DE" sz="2025">
                <a:solidFill>
                  <a:srgbClr val="000000"/>
                </a:solidFill>
              </a:rPr>
            </a:br>
            <a:r>
              <a:rPr lang="de-DE" altLang="de-DE" sz="2025">
                <a:solidFill>
                  <a:srgbClr val="000000"/>
                </a:solidFill>
              </a:rPr>
              <a:t>4.5 Gutachtenrelevante Grundbegriffe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a:extLst>
              <a:ext uri="{FF2B5EF4-FFF2-40B4-BE49-F238E27FC236}">
                <a16:creationId xmlns:a16="http://schemas.microsoft.com/office/drawing/2014/main" id="{0E2599EF-D373-4EA8-A501-873631F582C8}"/>
              </a:ext>
            </a:extLst>
          </p:cNvPr>
          <p:cNvSpPr txBox="1">
            <a:spLocks noChangeArrowheads="1"/>
          </p:cNvSpPr>
          <p:nvPr/>
        </p:nvSpPr>
        <p:spPr bwMode="auto">
          <a:xfrm>
            <a:off x="1312069" y="2762251"/>
            <a:ext cx="6562725" cy="3279552"/>
          </a:xfrm>
          <a:prstGeom prst="rect">
            <a:avLst/>
          </a:prstGeom>
          <a:solidFill>
            <a:schemeClr val="bg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a:tabLst>
                <a:tab pos="666750" algn="l"/>
                <a:tab pos="1047750" algn="l"/>
                <a:tab pos="1238250" algn="l"/>
                <a:tab pos="3619500" algn="l"/>
                <a:tab pos="3810000" algn="l"/>
              </a:tabLst>
              <a:defRPr>
                <a:solidFill>
                  <a:schemeClr val="tx1"/>
                </a:solidFill>
                <a:latin typeface="Arial" panose="020B0604020202020204" pitchFamily="34" charset="0"/>
              </a:defRPr>
            </a:lvl1pPr>
            <a:lvl2pPr marL="1009650" indent="38100">
              <a:tabLst>
                <a:tab pos="666750" algn="l"/>
                <a:tab pos="1047750" algn="l"/>
                <a:tab pos="1238250" algn="l"/>
                <a:tab pos="3619500" algn="l"/>
                <a:tab pos="3810000" algn="l"/>
              </a:tabLst>
              <a:defRPr>
                <a:solidFill>
                  <a:schemeClr val="tx1"/>
                </a:solidFill>
                <a:latin typeface="Arial" panose="020B0604020202020204" pitchFamily="34" charset="0"/>
              </a:defRPr>
            </a:lvl2pPr>
            <a:lvl3pPr marL="1581150" indent="-342900">
              <a:tabLst>
                <a:tab pos="666750" algn="l"/>
                <a:tab pos="1047750" algn="l"/>
                <a:tab pos="1238250" algn="l"/>
                <a:tab pos="3619500" algn="l"/>
                <a:tab pos="3810000" algn="l"/>
              </a:tabLst>
              <a:defRPr>
                <a:solidFill>
                  <a:schemeClr val="tx1"/>
                </a:solidFill>
                <a:latin typeface="Arial" panose="020B0604020202020204" pitchFamily="34" charset="0"/>
              </a:defRPr>
            </a:lvl3pPr>
            <a:lvl4pPr marL="2305050" indent="-342900">
              <a:tabLst>
                <a:tab pos="666750" algn="l"/>
                <a:tab pos="1047750" algn="l"/>
                <a:tab pos="1238250" algn="l"/>
                <a:tab pos="3619500" algn="l"/>
                <a:tab pos="3810000" algn="l"/>
              </a:tabLst>
              <a:defRPr>
                <a:solidFill>
                  <a:schemeClr val="tx1"/>
                </a:solidFill>
                <a:latin typeface="Arial" panose="020B0604020202020204" pitchFamily="34" charset="0"/>
              </a:defRPr>
            </a:lvl4pPr>
            <a:lvl5pPr marL="2863850" indent="-368300">
              <a:tabLst>
                <a:tab pos="666750" algn="l"/>
                <a:tab pos="1047750" algn="l"/>
                <a:tab pos="1238250" algn="l"/>
                <a:tab pos="3619500" algn="l"/>
                <a:tab pos="3810000" algn="l"/>
              </a:tabLst>
              <a:defRPr>
                <a:solidFill>
                  <a:schemeClr val="tx1"/>
                </a:solidFill>
                <a:latin typeface="Arial" panose="020B0604020202020204" pitchFamily="34" charset="0"/>
              </a:defRPr>
            </a:lvl5pPr>
            <a:lvl6pPr marL="33210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6pPr>
            <a:lvl7pPr marL="37782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7pPr>
            <a:lvl8pPr marL="42354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8pPr>
            <a:lvl9pPr marL="46926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9pPr>
          </a:lstStyle>
          <a:p>
            <a:pPr fontAlgn="base">
              <a:lnSpc>
                <a:spcPct val="90000"/>
              </a:lnSpc>
              <a:spcBef>
                <a:spcPct val="20000"/>
              </a:spcBef>
              <a:spcAft>
                <a:spcPct val="0"/>
              </a:spcAft>
              <a:buClr>
                <a:srgbClr val="FF8D2A"/>
              </a:buClr>
            </a:pPr>
            <a:r>
              <a:rPr lang="de-DE" altLang="de-DE" sz="1575" b="1">
                <a:solidFill>
                  <a:srgbClr val="000000"/>
                </a:solidFill>
              </a:rPr>
              <a:t>§ 56 Abs. 2 SGB VII</a:t>
            </a:r>
          </a:p>
          <a:p>
            <a:pPr eaLnBrk="0" fontAlgn="base" hangingPunct="0">
              <a:spcBef>
                <a:spcPct val="25000"/>
              </a:spcBef>
              <a:spcAft>
                <a:spcPct val="0"/>
              </a:spcAft>
            </a:pPr>
            <a:r>
              <a:rPr lang="de-DE" altLang="de-DE" sz="1575">
                <a:solidFill>
                  <a:srgbClr val="000000"/>
                </a:solidFill>
              </a:rPr>
              <a:t>Die MdE richtet sich nach dem Umfang der sich aus der Beeinträchtigung des körperlichen und geistigen Leistungsvermögens ergebenden vermin-derten Arbeitsmöglichkeiten auf dem gesamten Gebiet des Erwerbsle-bens. Bei jugendlichen Versicherten wird die MdE nach den Auswirkun-gen bemessen, die sich bei Erwachsenen mit gleichem Gesundheits-schaden ergeben würden. Bei der Bemessung der MdE werden Nach-teile berücksichtigt, die die Versicherten dadurch erleiden, dass sie be-stimmte von ihnen erworbene besondere berufliche Erkenntnisse und Er-fahrungen infolge des Versicherungsfalls nicht mehr/ nur noch in vermin-dertem Umfang nutzen können, soweit solche Nachteile nicht durch sonstige Fähigkeiten, deren Nutzung ihnen zugemutet werden kann, ausgeglichen werden.</a:t>
            </a:r>
          </a:p>
        </p:txBody>
      </p:sp>
      <p:sp>
        <p:nvSpPr>
          <p:cNvPr id="166915" name="Text Box 3">
            <a:extLst>
              <a:ext uri="{FF2B5EF4-FFF2-40B4-BE49-F238E27FC236}">
                <a16:creationId xmlns:a16="http://schemas.microsoft.com/office/drawing/2014/main" id="{1ED69A24-D122-4305-AD59-88DFBD26CB38}"/>
              </a:ext>
            </a:extLst>
          </p:cNvPr>
          <p:cNvSpPr txBox="1">
            <a:spLocks noChangeArrowheads="1"/>
          </p:cNvSpPr>
          <p:nvPr/>
        </p:nvSpPr>
        <p:spPr bwMode="auto">
          <a:xfrm>
            <a:off x="1385888" y="2143126"/>
            <a:ext cx="6334125" cy="510830"/>
          </a:xfrm>
          <a:prstGeom prst="rect">
            <a:avLst/>
          </a:prstGeom>
          <a:gradFill rotWithShape="0">
            <a:gsLst>
              <a:gs pos="0">
                <a:schemeClr val="accent1"/>
              </a:gs>
              <a:gs pos="100000">
                <a:schemeClr val="folHlink"/>
              </a:gs>
            </a:gsLst>
            <a:lin ang="5400000" scaled="1"/>
          </a:gradFill>
          <a:ln w="9525">
            <a:miter lim="800000"/>
            <a:headEnd/>
            <a:tailEnd/>
          </a:ln>
          <a:effectLst/>
          <a:scene3d>
            <a:camera prst="legacyObliqueTopRight"/>
            <a:lightRig rig="legacyFlat1" dir="t"/>
          </a:scene3d>
          <a:sp3d extrusionH="4302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0500" tIns="121500" rIns="40500" bIns="121500">
            <a:spAutoFit/>
            <a:flatTx/>
          </a:bodyPr>
          <a:lstStyle/>
          <a:p>
            <a:pPr algn="ctr" fontAlgn="base">
              <a:spcBef>
                <a:spcPct val="50000"/>
              </a:spcBef>
              <a:spcAft>
                <a:spcPct val="0"/>
              </a:spcAft>
            </a:pPr>
            <a:r>
              <a:rPr lang="de-DE" altLang="de-DE" sz="1725" b="1">
                <a:solidFill>
                  <a:srgbClr val="000000"/>
                </a:solidFill>
                <a:latin typeface="Arial" panose="020B0604020202020204" pitchFamily="34" charset="0"/>
              </a:rPr>
              <a:t>Minderung der Erwerbsfähigkeit (MdE)</a:t>
            </a:r>
          </a:p>
        </p:txBody>
      </p:sp>
      <p:sp>
        <p:nvSpPr>
          <p:cNvPr id="166916" name="Rectangle 4" descr="Headline, Arial bold, 28 pt&#10;zweizeilig möglich">
            <a:extLst>
              <a:ext uri="{FF2B5EF4-FFF2-40B4-BE49-F238E27FC236}">
                <a16:creationId xmlns:a16="http://schemas.microsoft.com/office/drawing/2014/main" id="{7C745823-5600-4267-8717-16857B568AE8}"/>
              </a:ext>
            </a:extLst>
          </p:cNvPr>
          <p:cNvSpPr>
            <a:spLocks noChangeArrowheads="1"/>
          </p:cNvSpPr>
          <p:nvPr/>
        </p:nvSpPr>
        <p:spPr bwMode="auto">
          <a:xfrm>
            <a:off x="1384698" y="1196579"/>
            <a:ext cx="6549628"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ctr">
              <a:tabLst>
                <a:tab pos="0" algn="l"/>
              </a:tabLst>
              <a:defRPr sz="2700" b="1">
                <a:solidFill>
                  <a:schemeClr val="tx2"/>
                </a:solidFill>
                <a:latin typeface="Arial" panose="020B0604020202020204" pitchFamily="34" charset="0"/>
              </a:defRPr>
            </a:lvl1pPr>
            <a:lvl2pPr algn="ctr">
              <a:tabLst>
                <a:tab pos="0" algn="l"/>
              </a:tabLst>
              <a:defRPr sz="2700" b="1">
                <a:solidFill>
                  <a:schemeClr val="tx2"/>
                </a:solidFill>
                <a:latin typeface="Arial" panose="020B0604020202020204" pitchFamily="34" charset="0"/>
              </a:defRPr>
            </a:lvl2pPr>
            <a:lvl3pPr algn="ctr">
              <a:tabLst>
                <a:tab pos="0" algn="l"/>
              </a:tabLst>
              <a:defRPr sz="2700" b="1">
                <a:solidFill>
                  <a:schemeClr val="tx2"/>
                </a:solidFill>
                <a:latin typeface="Arial" panose="020B0604020202020204" pitchFamily="34" charset="0"/>
              </a:defRPr>
            </a:lvl3pPr>
            <a:lvl4pPr algn="ctr">
              <a:tabLst>
                <a:tab pos="0" algn="l"/>
              </a:tabLst>
              <a:defRPr sz="2700" b="1">
                <a:solidFill>
                  <a:schemeClr val="tx2"/>
                </a:solidFill>
                <a:latin typeface="Arial" panose="020B0604020202020204" pitchFamily="34" charset="0"/>
              </a:defRPr>
            </a:lvl4pPr>
            <a:lvl5pPr algn="ctr">
              <a:tabLst>
                <a:tab pos="0" algn="l"/>
              </a:tabLst>
              <a:defRPr sz="2700" b="1">
                <a:solidFill>
                  <a:schemeClr val="tx2"/>
                </a:solidFill>
                <a:latin typeface="Arial" panose="020B0604020202020204" pitchFamily="34" charset="0"/>
              </a:defRPr>
            </a:lvl5pPr>
            <a:lvl6pPr marL="457200" algn="ctr" fontAlgn="base">
              <a:spcBef>
                <a:spcPct val="0"/>
              </a:spcBef>
              <a:spcAft>
                <a:spcPct val="0"/>
              </a:spcAft>
              <a:tabLst>
                <a:tab pos="0" algn="l"/>
              </a:tabLst>
              <a:defRPr sz="2700" b="1">
                <a:solidFill>
                  <a:schemeClr val="tx2"/>
                </a:solidFill>
                <a:latin typeface="Arial" panose="020B0604020202020204" pitchFamily="34" charset="0"/>
              </a:defRPr>
            </a:lvl6pPr>
            <a:lvl7pPr marL="914400" algn="ctr" fontAlgn="base">
              <a:spcBef>
                <a:spcPct val="0"/>
              </a:spcBef>
              <a:spcAft>
                <a:spcPct val="0"/>
              </a:spcAft>
              <a:tabLst>
                <a:tab pos="0" algn="l"/>
              </a:tabLst>
              <a:defRPr sz="2700" b="1">
                <a:solidFill>
                  <a:schemeClr val="tx2"/>
                </a:solidFill>
                <a:latin typeface="Arial" panose="020B0604020202020204" pitchFamily="34" charset="0"/>
              </a:defRPr>
            </a:lvl7pPr>
            <a:lvl8pPr marL="1371600" algn="ctr" fontAlgn="base">
              <a:spcBef>
                <a:spcPct val="0"/>
              </a:spcBef>
              <a:spcAft>
                <a:spcPct val="0"/>
              </a:spcAft>
              <a:tabLst>
                <a:tab pos="0" algn="l"/>
              </a:tabLst>
              <a:defRPr sz="2700" b="1">
                <a:solidFill>
                  <a:schemeClr val="tx2"/>
                </a:solidFill>
                <a:latin typeface="Arial" panose="020B0604020202020204" pitchFamily="34" charset="0"/>
              </a:defRPr>
            </a:lvl8pPr>
            <a:lvl9pPr marL="1828800" algn="ctr" fontAlgn="base">
              <a:spcBef>
                <a:spcPct val="0"/>
              </a:spcBef>
              <a:spcAft>
                <a:spcPct val="0"/>
              </a:spcAft>
              <a:tabLst>
                <a:tab pos="0" algn="l"/>
              </a:tabLst>
              <a:defRPr sz="2700" b="1">
                <a:solidFill>
                  <a:schemeClr val="tx2"/>
                </a:solidFill>
                <a:latin typeface="Arial" panose="020B0604020202020204" pitchFamily="34" charset="0"/>
              </a:defRPr>
            </a:lvl9pPr>
          </a:lstStyle>
          <a:p>
            <a:pPr algn="l" fontAlgn="base">
              <a:spcBef>
                <a:spcPct val="0"/>
              </a:spcBef>
              <a:spcAft>
                <a:spcPct val="0"/>
              </a:spcAft>
            </a:pPr>
            <a:r>
              <a:rPr lang="de-DE" altLang="de-DE" sz="2025">
                <a:solidFill>
                  <a:srgbClr val="000000"/>
                </a:solidFill>
              </a:rPr>
              <a:t>4. Begutachtung</a:t>
            </a:r>
            <a:br>
              <a:rPr lang="de-DE" altLang="de-DE" sz="2025">
                <a:solidFill>
                  <a:srgbClr val="000000"/>
                </a:solidFill>
              </a:rPr>
            </a:br>
            <a:r>
              <a:rPr lang="de-DE" altLang="de-DE" sz="2025">
                <a:solidFill>
                  <a:srgbClr val="000000"/>
                </a:solidFill>
              </a:rPr>
              <a:t>4.5 Gutachtenrelevante Grundbegriffe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ext Box 2">
            <a:extLst>
              <a:ext uri="{FF2B5EF4-FFF2-40B4-BE49-F238E27FC236}">
                <a16:creationId xmlns:a16="http://schemas.microsoft.com/office/drawing/2014/main" id="{55A4A6E5-4BCD-4203-AF49-18D6982A59A9}"/>
              </a:ext>
            </a:extLst>
          </p:cNvPr>
          <p:cNvSpPr txBox="1">
            <a:spLocks noChangeArrowheads="1"/>
          </p:cNvSpPr>
          <p:nvPr/>
        </p:nvSpPr>
        <p:spPr bwMode="auto">
          <a:xfrm>
            <a:off x="1385888" y="2143125"/>
            <a:ext cx="6334125" cy="776288"/>
          </a:xfrm>
          <a:prstGeom prst="rect">
            <a:avLst/>
          </a:prstGeom>
          <a:gradFill rotWithShape="0">
            <a:gsLst>
              <a:gs pos="0">
                <a:schemeClr val="accent1"/>
              </a:gs>
              <a:gs pos="100000">
                <a:schemeClr val="folHlink"/>
              </a:gs>
            </a:gsLst>
            <a:lin ang="5400000" scaled="1"/>
          </a:gradFill>
          <a:ln w="9525">
            <a:miter lim="800000"/>
            <a:headEnd/>
            <a:tailEnd/>
          </a:ln>
          <a:effectLst/>
          <a:scene3d>
            <a:camera prst="legacyObliqueTopRight"/>
            <a:lightRig rig="legacyFlat1" dir="t"/>
          </a:scene3d>
          <a:sp3d extrusionH="4302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40500" tIns="121500" rIns="40500" bIns="121500">
            <a:spAutoFit/>
            <a:flatTx/>
          </a:bodyPr>
          <a:lstStyle/>
          <a:p>
            <a:pPr algn="ctr" fontAlgn="base">
              <a:spcBef>
                <a:spcPct val="50000"/>
              </a:spcBef>
              <a:spcAft>
                <a:spcPct val="0"/>
              </a:spcAft>
            </a:pPr>
            <a:r>
              <a:rPr lang="de-DE" altLang="de-DE" sz="1725" b="1">
                <a:solidFill>
                  <a:srgbClr val="000000"/>
                </a:solidFill>
                <a:latin typeface="Arial" panose="020B0604020202020204" pitchFamily="34" charset="0"/>
              </a:rPr>
              <a:t>Rentenbeginn, vorläufige Entschädigung, Rente auf unbestimmte Zeit</a:t>
            </a:r>
          </a:p>
        </p:txBody>
      </p:sp>
      <p:sp>
        <p:nvSpPr>
          <p:cNvPr id="171011" name="Text Box 3">
            <a:extLst>
              <a:ext uri="{FF2B5EF4-FFF2-40B4-BE49-F238E27FC236}">
                <a16:creationId xmlns:a16="http://schemas.microsoft.com/office/drawing/2014/main" id="{1067FD3C-15DA-4DE9-86A3-62B46FF9B134}"/>
              </a:ext>
            </a:extLst>
          </p:cNvPr>
          <p:cNvSpPr txBox="1">
            <a:spLocks noChangeArrowheads="1"/>
          </p:cNvSpPr>
          <p:nvPr/>
        </p:nvSpPr>
        <p:spPr bwMode="auto">
          <a:xfrm>
            <a:off x="1312069" y="3086101"/>
            <a:ext cx="6486525" cy="2322174"/>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a:tabLst>
                <a:tab pos="666750" algn="l"/>
                <a:tab pos="1047750" algn="l"/>
                <a:tab pos="1238250" algn="l"/>
                <a:tab pos="3619500" algn="l"/>
                <a:tab pos="3810000" algn="l"/>
              </a:tabLst>
              <a:defRPr>
                <a:solidFill>
                  <a:schemeClr val="tx1"/>
                </a:solidFill>
                <a:latin typeface="Arial" panose="020B0604020202020204" pitchFamily="34" charset="0"/>
              </a:defRPr>
            </a:lvl1pPr>
            <a:lvl2pPr marL="1009650" indent="38100">
              <a:tabLst>
                <a:tab pos="666750" algn="l"/>
                <a:tab pos="1047750" algn="l"/>
                <a:tab pos="1238250" algn="l"/>
                <a:tab pos="3619500" algn="l"/>
                <a:tab pos="3810000" algn="l"/>
              </a:tabLst>
              <a:defRPr>
                <a:solidFill>
                  <a:schemeClr val="tx1"/>
                </a:solidFill>
                <a:latin typeface="Arial" panose="020B0604020202020204" pitchFamily="34" charset="0"/>
              </a:defRPr>
            </a:lvl2pPr>
            <a:lvl3pPr marL="1581150" indent="-342900">
              <a:tabLst>
                <a:tab pos="666750" algn="l"/>
                <a:tab pos="1047750" algn="l"/>
                <a:tab pos="1238250" algn="l"/>
                <a:tab pos="3619500" algn="l"/>
                <a:tab pos="3810000" algn="l"/>
              </a:tabLst>
              <a:defRPr>
                <a:solidFill>
                  <a:schemeClr val="tx1"/>
                </a:solidFill>
                <a:latin typeface="Arial" panose="020B0604020202020204" pitchFamily="34" charset="0"/>
              </a:defRPr>
            </a:lvl3pPr>
            <a:lvl4pPr marL="2305050" indent="-342900">
              <a:tabLst>
                <a:tab pos="666750" algn="l"/>
                <a:tab pos="1047750" algn="l"/>
                <a:tab pos="1238250" algn="l"/>
                <a:tab pos="3619500" algn="l"/>
                <a:tab pos="3810000" algn="l"/>
              </a:tabLst>
              <a:defRPr>
                <a:solidFill>
                  <a:schemeClr val="tx1"/>
                </a:solidFill>
                <a:latin typeface="Arial" panose="020B0604020202020204" pitchFamily="34" charset="0"/>
              </a:defRPr>
            </a:lvl4pPr>
            <a:lvl5pPr marL="2863850" indent="-368300">
              <a:tabLst>
                <a:tab pos="666750" algn="l"/>
                <a:tab pos="1047750" algn="l"/>
                <a:tab pos="1238250" algn="l"/>
                <a:tab pos="3619500" algn="l"/>
                <a:tab pos="3810000" algn="l"/>
              </a:tabLst>
              <a:defRPr>
                <a:solidFill>
                  <a:schemeClr val="tx1"/>
                </a:solidFill>
                <a:latin typeface="Arial" panose="020B0604020202020204" pitchFamily="34" charset="0"/>
              </a:defRPr>
            </a:lvl5pPr>
            <a:lvl6pPr marL="33210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6pPr>
            <a:lvl7pPr marL="37782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7pPr>
            <a:lvl8pPr marL="42354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8pPr>
            <a:lvl9pPr marL="4692650" indent="-368300" fontAlgn="base">
              <a:spcBef>
                <a:spcPct val="0"/>
              </a:spcBef>
              <a:spcAft>
                <a:spcPct val="0"/>
              </a:spcAft>
              <a:tabLst>
                <a:tab pos="666750" algn="l"/>
                <a:tab pos="1047750" algn="l"/>
                <a:tab pos="1238250" algn="l"/>
                <a:tab pos="3619500" algn="l"/>
                <a:tab pos="3810000" algn="l"/>
              </a:tabLst>
              <a:defRPr>
                <a:solidFill>
                  <a:schemeClr val="tx1"/>
                </a:solidFill>
                <a:latin typeface="Arial" panose="020B0604020202020204" pitchFamily="34" charset="0"/>
              </a:defRPr>
            </a:lvl9pPr>
          </a:lstStyle>
          <a:p>
            <a:pPr fontAlgn="base">
              <a:lnSpc>
                <a:spcPct val="90000"/>
              </a:lnSpc>
              <a:spcBef>
                <a:spcPct val="20000"/>
              </a:spcBef>
              <a:spcAft>
                <a:spcPct val="0"/>
              </a:spcAft>
              <a:buClr>
                <a:srgbClr val="FF8D2A"/>
              </a:buClr>
            </a:pPr>
            <a:r>
              <a:rPr lang="de-DE" altLang="de-DE" sz="1575" b="1">
                <a:solidFill>
                  <a:srgbClr val="000000"/>
                </a:solidFill>
              </a:rPr>
              <a:t>§ 56 Abs. 1 SGB VII - Rentenanspruch</a:t>
            </a:r>
          </a:p>
          <a:p>
            <a:pPr fontAlgn="base">
              <a:lnSpc>
                <a:spcPct val="90000"/>
              </a:lnSpc>
              <a:spcBef>
                <a:spcPct val="50000"/>
              </a:spcBef>
              <a:spcAft>
                <a:spcPct val="0"/>
              </a:spcAft>
              <a:buClr>
                <a:srgbClr val="FF8D2A"/>
              </a:buClr>
              <a:buFont typeface="Webdings" panose="05030102010509060703" pitchFamily="18" charset="2"/>
              <a:buChar char="&lt;"/>
            </a:pPr>
            <a:r>
              <a:rPr lang="de-DE" altLang="de-DE" sz="1575">
                <a:solidFill>
                  <a:srgbClr val="000000"/>
                </a:solidFill>
                <a:cs typeface="Times New Roman" panose="02020603050405020304" pitchFamily="18" charset="0"/>
              </a:rPr>
              <a:t>MdE von mind. 20 v.H. über die 26. Woche nach dem Versicherungsfall</a:t>
            </a:r>
            <a:r>
              <a:rPr lang="de-DE" altLang="de-DE" sz="1575">
                <a:solidFill>
                  <a:srgbClr val="000000"/>
                </a:solidFill>
              </a:rPr>
              <a:t> </a:t>
            </a:r>
          </a:p>
          <a:p>
            <a:pPr fontAlgn="base">
              <a:lnSpc>
                <a:spcPct val="90000"/>
              </a:lnSpc>
              <a:spcBef>
                <a:spcPct val="30000"/>
              </a:spcBef>
              <a:spcAft>
                <a:spcPct val="0"/>
              </a:spcAft>
              <a:buClr>
                <a:srgbClr val="FF8D2A"/>
              </a:buClr>
              <a:buFont typeface="Webdings" panose="05030102010509060703" pitchFamily="18" charset="2"/>
              <a:buChar char="&lt;"/>
            </a:pPr>
            <a:r>
              <a:rPr lang="de-DE" altLang="de-DE" sz="1575">
                <a:solidFill>
                  <a:srgbClr val="000000"/>
                </a:solidFill>
                <a:cs typeface="Times New Roman" panose="02020603050405020304" pitchFamily="18" charset="0"/>
              </a:rPr>
              <a:t>Zusammenrechnung der MdE aus mehreren Versicherungsfällen (jeweils mind. 10 v.H.)</a:t>
            </a:r>
            <a:endParaRPr lang="de-DE" altLang="de-DE" sz="1575">
              <a:solidFill>
                <a:srgbClr val="000000"/>
              </a:solidFill>
            </a:endParaRPr>
          </a:p>
          <a:p>
            <a:pPr fontAlgn="base">
              <a:lnSpc>
                <a:spcPct val="90000"/>
              </a:lnSpc>
              <a:spcBef>
                <a:spcPct val="30000"/>
              </a:spcBef>
              <a:spcAft>
                <a:spcPct val="0"/>
              </a:spcAft>
              <a:buClr>
                <a:srgbClr val="FF8D2A"/>
              </a:buClr>
              <a:buFont typeface="Webdings" panose="05030102010509060703" pitchFamily="18" charset="2"/>
              <a:buChar char="&lt;"/>
            </a:pPr>
            <a:r>
              <a:rPr lang="de-DE" altLang="de-DE" sz="1575">
                <a:solidFill>
                  <a:srgbClr val="000000"/>
                </a:solidFill>
                <a:cs typeface="Times New Roman" panose="02020603050405020304" pitchFamily="18" charset="0"/>
              </a:rPr>
              <a:t>Gleichstellung von Unfällen oder Entschädigungsfällen nach Beamtengesetzen, Bundesversorgungsgesetz, Soldatenversorgungsgesetz und vergleichbaren Gesetzen bei Stützrentenanspruch</a:t>
            </a:r>
            <a:r>
              <a:rPr lang="de-DE" altLang="de-DE" sz="1575">
                <a:solidFill>
                  <a:srgbClr val="000000"/>
                </a:solidFill>
              </a:rPr>
              <a:t> </a:t>
            </a:r>
          </a:p>
        </p:txBody>
      </p:sp>
      <p:sp>
        <p:nvSpPr>
          <p:cNvPr id="171012" name="Rectangle 4" descr="Headline, Arial bold, 28 pt&#10;zweizeilig möglich">
            <a:extLst>
              <a:ext uri="{FF2B5EF4-FFF2-40B4-BE49-F238E27FC236}">
                <a16:creationId xmlns:a16="http://schemas.microsoft.com/office/drawing/2014/main" id="{31564E26-F106-402D-92F8-B493E8284323}"/>
              </a:ext>
            </a:extLst>
          </p:cNvPr>
          <p:cNvSpPr>
            <a:spLocks noChangeArrowheads="1"/>
          </p:cNvSpPr>
          <p:nvPr/>
        </p:nvSpPr>
        <p:spPr bwMode="auto">
          <a:xfrm>
            <a:off x="1384698" y="1196579"/>
            <a:ext cx="6549628"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ctr">
              <a:tabLst>
                <a:tab pos="0" algn="l"/>
              </a:tabLst>
              <a:defRPr sz="2700" b="1">
                <a:solidFill>
                  <a:schemeClr val="tx2"/>
                </a:solidFill>
                <a:latin typeface="Arial" panose="020B0604020202020204" pitchFamily="34" charset="0"/>
              </a:defRPr>
            </a:lvl1pPr>
            <a:lvl2pPr algn="ctr">
              <a:tabLst>
                <a:tab pos="0" algn="l"/>
              </a:tabLst>
              <a:defRPr sz="2700" b="1">
                <a:solidFill>
                  <a:schemeClr val="tx2"/>
                </a:solidFill>
                <a:latin typeface="Arial" panose="020B0604020202020204" pitchFamily="34" charset="0"/>
              </a:defRPr>
            </a:lvl2pPr>
            <a:lvl3pPr algn="ctr">
              <a:tabLst>
                <a:tab pos="0" algn="l"/>
              </a:tabLst>
              <a:defRPr sz="2700" b="1">
                <a:solidFill>
                  <a:schemeClr val="tx2"/>
                </a:solidFill>
                <a:latin typeface="Arial" panose="020B0604020202020204" pitchFamily="34" charset="0"/>
              </a:defRPr>
            </a:lvl3pPr>
            <a:lvl4pPr algn="ctr">
              <a:tabLst>
                <a:tab pos="0" algn="l"/>
              </a:tabLst>
              <a:defRPr sz="2700" b="1">
                <a:solidFill>
                  <a:schemeClr val="tx2"/>
                </a:solidFill>
                <a:latin typeface="Arial" panose="020B0604020202020204" pitchFamily="34" charset="0"/>
              </a:defRPr>
            </a:lvl4pPr>
            <a:lvl5pPr algn="ctr">
              <a:tabLst>
                <a:tab pos="0" algn="l"/>
              </a:tabLst>
              <a:defRPr sz="2700" b="1">
                <a:solidFill>
                  <a:schemeClr val="tx2"/>
                </a:solidFill>
                <a:latin typeface="Arial" panose="020B0604020202020204" pitchFamily="34" charset="0"/>
              </a:defRPr>
            </a:lvl5pPr>
            <a:lvl6pPr marL="457200" algn="ctr" fontAlgn="base">
              <a:spcBef>
                <a:spcPct val="0"/>
              </a:spcBef>
              <a:spcAft>
                <a:spcPct val="0"/>
              </a:spcAft>
              <a:tabLst>
                <a:tab pos="0" algn="l"/>
              </a:tabLst>
              <a:defRPr sz="2700" b="1">
                <a:solidFill>
                  <a:schemeClr val="tx2"/>
                </a:solidFill>
                <a:latin typeface="Arial" panose="020B0604020202020204" pitchFamily="34" charset="0"/>
              </a:defRPr>
            </a:lvl6pPr>
            <a:lvl7pPr marL="914400" algn="ctr" fontAlgn="base">
              <a:spcBef>
                <a:spcPct val="0"/>
              </a:spcBef>
              <a:spcAft>
                <a:spcPct val="0"/>
              </a:spcAft>
              <a:tabLst>
                <a:tab pos="0" algn="l"/>
              </a:tabLst>
              <a:defRPr sz="2700" b="1">
                <a:solidFill>
                  <a:schemeClr val="tx2"/>
                </a:solidFill>
                <a:latin typeface="Arial" panose="020B0604020202020204" pitchFamily="34" charset="0"/>
              </a:defRPr>
            </a:lvl7pPr>
            <a:lvl8pPr marL="1371600" algn="ctr" fontAlgn="base">
              <a:spcBef>
                <a:spcPct val="0"/>
              </a:spcBef>
              <a:spcAft>
                <a:spcPct val="0"/>
              </a:spcAft>
              <a:tabLst>
                <a:tab pos="0" algn="l"/>
              </a:tabLst>
              <a:defRPr sz="2700" b="1">
                <a:solidFill>
                  <a:schemeClr val="tx2"/>
                </a:solidFill>
                <a:latin typeface="Arial" panose="020B0604020202020204" pitchFamily="34" charset="0"/>
              </a:defRPr>
            </a:lvl8pPr>
            <a:lvl9pPr marL="1828800" algn="ctr" fontAlgn="base">
              <a:spcBef>
                <a:spcPct val="0"/>
              </a:spcBef>
              <a:spcAft>
                <a:spcPct val="0"/>
              </a:spcAft>
              <a:tabLst>
                <a:tab pos="0" algn="l"/>
              </a:tabLst>
              <a:defRPr sz="2700" b="1">
                <a:solidFill>
                  <a:schemeClr val="tx2"/>
                </a:solidFill>
                <a:latin typeface="Arial" panose="020B0604020202020204" pitchFamily="34" charset="0"/>
              </a:defRPr>
            </a:lvl9pPr>
          </a:lstStyle>
          <a:p>
            <a:pPr algn="l" fontAlgn="base">
              <a:spcBef>
                <a:spcPct val="0"/>
              </a:spcBef>
              <a:spcAft>
                <a:spcPct val="0"/>
              </a:spcAft>
            </a:pPr>
            <a:r>
              <a:rPr lang="de-DE" altLang="de-DE" sz="2025">
                <a:solidFill>
                  <a:srgbClr val="000000"/>
                </a:solidFill>
              </a:rPr>
              <a:t>4. Begutachtung</a:t>
            </a:r>
            <a:br>
              <a:rPr lang="de-DE" altLang="de-DE" sz="2025">
                <a:solidFill>
                  <a:srgbClr val="000000"/>
                </a:solidFill>
              </a:rPr>
            </a:br>
            <a:r>
              <a:rPr lang="de-DE" altLang="de-DE" sz="2025">
                <a:solidFill>
                  <a:srgbClr val="000000"/>
                </a:solidFill>
              </a:rPr>
              <a:t>4.5 Gutachtenrelevante Grundbegriffe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extLst>
              <p:ext uri="{D42A27DB-BD31-4B8C-83A1-F6EECF244321}">
                <p14:modId xmlns:p14="http://schemas.microsoft.com/office/powerpoint/2010/main" val="1171559126"/>
              </p:ext>
            </p:extLst>
          </p:nvPr>
        </p:nvGraphicFramePr>
        <p:xfrm>
          <a:off x="459828" y="2273463"/>
          <a:ext cx="8317120" cy="3677351"/>
        </p:xfrm>
        <a:graphic>
          <a:graphicData uri="http://schemas.openxmlformats.org/drawingml/2006/table">
            <a:tbl>
              <a:tblPr firstRow="1" bandRow="1">
                <a:tableStyleId>{5C22544A-7EE6-4342-B048-85BDC9FD1C3A}</a:tableStyleId>
              </a:tblPr>
              <a:tblGrid>
                <a:gridCol w="2664000">
                  <a:extLst>
                    <a:ext uri="{9D8B030D-6E8A-4147-A177-3AD203B41FA5}">
                      <a16:colId xmlns:a16="http://schemas.microsoft.com/office/drawing/2014/main" val="3289927008"/>
                    </a:ext>
                  </a:extLst>
                </a:gridCol>
                <a:gridCol w="162560">
                  <a:extLst>
                    <a:ext uri="{9D8B030D-6E8A-4147-A177-3AD203B41FA5}">
                      <a16:colId xmlns:a16="http://schemas.microsoft.com/office/drawing/2014/main" val="3932903280"/>
                    </a:ext>
                  </a:extLst>
                </a:gridCol>
                <a:gridCol w="2664000">
                  <a:extLst>
                    <a:ext uri="{9D8B030D-6E8A-4147-A177-3AD203B41FA5}">
                      <a16:colId xmlns:a16="http://schemas.microsoft.com/office/drawing/2014/main" val="2005343458"/>
                    </a:ext>
                  </a:extLst>
                </a:gridCol>
                <a:gridCol w="162560">
                  <a:extLst>
                    <a:ext uri="{9D8B030D-6E8A-4147-A177-3AD203B41FA5}">
                      <a16:colId xmlns:a16="http://schemas.microsoft.com/office/drawing/2014/main" val="400780695"/>
                    </a:ext>
                  </a:extLst>
                </a:gridCol>
                <a:gridCol w="2664000">
                  <a:extLst>
                    <a:ext uri="{9D8B030D-6E8A-4147-A177-3AD203B41FA5}">
                      <a16:colId xmlns:a16="http://schemas.microsoft.com/office/drawing/2014/main" val="3421754136"/>
                    </a:ext>
                  </a:extLst>
                </a:gridCol>
              </a:tblGrid>
              <a:tr h="370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500" b="1" dirty="0">
                          <a:solidFill>
                            <a:schemeClr val="tx1"/>
                          </a:solidFill>
                          <a:latin typeface="Arial" panose="020B0604020202020204" pitchFamily="34" charset="0"/>
                          <a:cs typeface="Arial" panose="020B0604020202020204" pitchFamily="34" charset="0"/>
                        </a:rPr>
                        <a:t>BK-Nr. 3101</a:t>
                      </a:r>
                      <a:endParaRPr lang="de-DE" sz="15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spc="-30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500" b="1" dirty="0">
                          <a:solidFill>
                            <a:schemeClr val="tx1"/>
                          </a:solidFill>
                          <a:latin typeface="Arial" panose="020B0604020202020204" pitchFamily="34" charset="0"/>
                          <a:cs typeface="Arial" panose="020B0604020202020204" pitchFamily="34" charset="0"/>
                        </a:rPr>
                        <a:t>Bezogen auf COVID-19</a:t>
                      </a:r>
                      <a:endParaRPr lang="de-DE" sz="15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de-DE" sz="140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500" b="1" dirty="0">
                          <a:solidFill>
                            <a:schemeClr val="tx1"/>
                          </a:solidFill>
                          <a:latin typeface="Arial" panose="020B0604020202020204" pitchFamily="34" charset="0"/>
                          <a:cs typeface="Arial" panose="020B0604020202020204" pitchFamily="34" charset="0"/>
                        </a:rPr>
                        <a:t>Arbeitsunfall</a:t>
                      </a:r>
                      <a:endParaRPr lang="de-DE" sz="15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167362862"/>
                  </a:ext>
                </a:extLst>
              </a:tr>
              <a:tr h="0">
                <a:tc>
                  <a:txBody>
                    <a:bodyPr/>
                    <a:lstStyle/>
                    <a:p>
                      <a:pPr marL="177800" indent="-177800">
                        <a:lnSpc>
                          <a:spcPct val="110000"/>
                        </a:lnSpc>
                        <a:buFont typeface="Arial" panose="020B0604020202020204" pitchFamily="34" charset="0"/>
                        <a:buChar char="•"/>
                      </a:pP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spc="-300" dirty="0"/>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de-DE" sz="1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8742658"/>
                  </a:ext>
                </a:extLst>
              </a:tr>
              <a:tr h="873252">
                <a:tc>
                  <a:txBody>
                    <a:bodyPr/>
                    <a:lstStyle/>
                    <a:p>
                      <a:pPr>
                        <a:lnSpc>
                          <a:spcPct val="110000"/>
                        </a:lnSpc>
                        <a:buClr>
                          <a:schemeClr val="accent1"/>
                        </a:buClr>
                      </a:pPr>
                      <a:r>
                        <a:rPr lang="de-DE" sz="1400" dirty="0">
                          <a:latin typeface="Arial" panose="020B0604020202020204" pitchFamily="34" charset="0"/>
                          <a:ea typeface="Arial" charset="0"/>
                          <a:cs typeface="Arial" panose="020B0604020202020204" pitchFamily="34" charset="0"/>
                        </a:rPr>
                        <a:t>Versicherte Tätigkeit…</a:t>
                      </a:r>
                    </a:p>
                    <a:p>
                      <a:pPr marL="90488" indent="-90488">
                        <a:lnSpc>
                          <a:spcPct val="110000"/>
                        </a:lnSpc>
                        <a:buFont typeface="Arial" panose="020B0604020202020204" pitchFamily="34" charset="0"/>
                        <a:buChar char="•"/>
                      </a:pPr>
                      <a:r>
                        <a:rPr lang="de-DE" sz="1200" dirty="0">
                          <a:latin typeface="Arial" panose="020B0604020202020204" pitchFamily="34" charset="0"/>
                          <a:ea typeface="Arial" charset="0"/>
                          <a:cs typeface="Arial" panose="020B0604020202020204" pitchFamily="34" charset="0"/>
                        </a:rPr>
                        <a:t>im Gesundheitsdienst,</a:t>
                      </a:r>
                    </a:p>
                    <a:p>
                      <a:pPr marL="90488" indent="-90488">
                        <a:lnSpc>
                          <a:spcPct val="110000"/>
                        </a:lnSpc>
                        <a:buFont typeface="Arial" panose="020B0604020202020204" pitchFamily="34" charset="0"/>
                        <a:buChar char="•"/>
                      </a:pPr>
                      <a:r>
                        <a:rPr lang="de-DE" sz="1200" dirty="0" err="1">
                          <a:latin typeface="Arial" panose="020B0604020202020204" pitchFamily="34" charset="0"/>
                          <a:ea typeface="Arial" charset="0"/>
                          <a:cs typeface="Arial" panose="020B0604020202020204" pitchFamily="34" charset="0"/>
                        </a:rPr>
                        <a:t>i.d</a:t>
                      </a:r>
                      <a:r>
                        <a:rPr lang="de-DE" sz="1200" dirty="0">
                          <a:latin typeface="Arial" panose="020B0604020202020204" pitchFamily="34" charset="0"/>
                          <a:ea typeface="Arial" charset="0"/>
                          <a:cs typeface="Arial" panose="020B0604020202020204" pitchFamily="34" charset="0"/>
                        </a:rPr>
                        <a:t>. Wohlfahrtspflege,</a:t>
                      </a:r>
                    </a:p>
                    <a:p>
                      <a:pPr marL="90488" indent="-90488">
                        <a:lnSpc>
                          <a:spcPct val="110000"/>
                        </a:lnSpc>
                        <a:buFont typeface="Arial" panose="020B0604020202020204" pitchFamily="34" charset="0"/>
                        <a:buChar char="•"/>
                      </a:pPr>
                      <a:r>
                        <a:rPr lang="de-DE" sz="1200" dirty="0">
                          <a:latin typeface="Arial" panose="020B0604020202020204" pitchFamily="34" charset="0"/>
                          <a:ea typeface="Arial" charset="0"/>
                          <a:cs typeface="Arial" panose="020B0604020202020204" pitchFamily="34" charset="0"/>
                        </a:rPr>
                        <a:t>im Laboratorium oder</a:t>
                      </a:r>
                    </a:p>
                    <a:p>
                      <a:pPr marL="90488" indent="-90488">
                        <a:lnSpc>
                          <a:spcPct val="110000"/>
                        </a:lnSpc>
                        <a:buFont typeface="Arial" panose="020B0604020202020204" pitchFamily="34" charset="0"/>
                        <a:buChar char="•"/>
                      </a:pPr>
                      <a:r>
                        <a:rPr lang="de-DE" sz="1200" dirty="0">
                          <a:latin typeface="Arial" panose="020B0604020202020204" pitchFamily="34" charset="0"/>
                          <a:ea typeface="Arial" charset="0"/>
                          <a:cs typeface="Arial" panose="020B0604020202020204" pitchFamily="34" charset="0"/>
                        </a:rPr>
                        <a:t>mit ähnlicher Infektionsgefahr</a:t>
                      </a:r>
                      <a:endParaRPr lang="de-DE" sz="12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spc="-300" dirty="0"/>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2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de-DE" sz="12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1600" dirty="0">
                          <a:latin typeface="Arial" panose="020B0604020202020204" pitchFamily="34" charset="0"/>
                          <a:cs typeface="Arial" panose="020B0604020202020204" pitchFamily="34" charset="0"/>
                        </a:rPr>
                        <a:t>versicherte Tätigkeit</a:t>
                      </a:r>
                    </a:p>
                    <a:p>
                      <a:pPr algn="ctr"/>
                      <a:r>
                        <a:rPr lang="de-DE" sz="1400" dirty="0">
                          <a:latin typeface="Arial" panose="020B0604020202020204" pitchFamily="34" charset="0"/>
                          <a:cs typeface="Arial" panose="020B0604020202020204" pitchFamily="34" charset="0"/>
                        </a:rPr>
                        <a:t>(keine Limitierung auf bestimmte Tätigkeitsbereiche)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3280657241"/>
                  </a:ext>
                </a:extLst>
              </a:tr>
              <a:tr h="0">
                <a:tc>
                  <a:txBody>
                    <a:bodyPr/>
                    <a:lstStyle/>
                    <a:p>
                      <a:pPr algn="ct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de-DE" sz="100" spc="-300" dirty="0"/>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de-DE" sz="1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00" dirty="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2977445"/>
                  </a:ext>
                </a:extLst>
              </a:tr>
              <a:tr h="39600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Einwirkungskausalität</a:t>
                      </a:r>
                      <a:endParaRPr lang="de-DE" sz="1200" dirty="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7C"/>
                    </a:solidFill>
                  </a:tcPr>
                </a:tc>
                <a:tc>
                  <a:txBody>
                    <a:bodyPr/>
                    <a:lstStyle/>
                    <a:p>
                      <a:endParaRPr lang="de-DE" sz="100" spc="-3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200" dirty="0">
                        <a:latin typeface="Arial" panose="020B0604020202020204" pitchFamily="34" charset="0"/>
                        <a:cs typeface="Arial" panose="020B060402020202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de-DE" sz="1200" dirty="0">
                        <a:solidFill>
                          <a:schemeClr val="tx1"/>
                        </a:solidFill>
                      </a:endParaRPr>
                    </a:p>
                  </a:txBody>
                  <a:tcPr marL="68580" marR="68580" marT="34290" marB="3429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Unfallkausalität</a:t>
                      </a:r>
                      <a:endParaRPr lang="de-DE" sz="12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7C"/>
                    </a:solidFill>
                  </a:tcPr>
                </a:tc>
                <a:extLst>
                  <a:ext uri="{0D108BD9-81ED-4DB2-BD59-A6C34878D82A}">
                    <a16:rowId xmlns:a16="http://schemas.microsoft.com/office/drawing/2014/main" val="539844418"/>
                  </a:ext>
                </a:extLst>
              </a:tr>
              <a:tr h="0">
                <a:tc>
                  <a:txBody>
                    <a:bodyPr/>
                    <a:lstStyle/>
                    <a:p>
                      <a:pPr algn="ct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spc="-300" dirty="0"/>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410688"/>
                  </a:ext>
                </a:extLst>
              </a:tr>
              <a:tr h="432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Einwirkung i.S.d. BK</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spc="-3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1600" dirty="0">
                          <a:latin typeface="Arial" panose="020B0604020202020204" pitchFamily="34" charset="0"/>
                          <a:cs typeface="Arial" panose="020B0604020202020204" pitchFamily="34" charset="0"/>
                        </a:rPr>
                        <a:t>Aufnahme von</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SARS-CoV-2 in den Körper</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de-DE" sz="120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zeitlich begrenztes</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äußeres Ereignis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366290321"/>
                  </a:ext>
                </a:extLst>
              </a:tr>
              <a:tr h="0">
                <a:tc>
                  <a:txBody>
                    <a:bodyPr/>
                    <a:lstStyle/>
                    <a:p>
                      <a:pPr algn="ct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spc="-300" dirty="0"/>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0054621"/>
                  </a:ext>
                </a:extLst>
              </a:tr>
              <a:tr h="396000">
                <a:tc gridSpan="5">
                  <a:txBody>
                    <a:bodyPr/>
                    <a:lstStyle/>
                    <a:p>
                      <a:pPr algn="ctr"/>
                      <a:r>
                        <a:rPr lang="de-DE" sz="1600" dirty="0"/>
                        <a:t>Haftungsbegründende Kausalität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7C"/>
                    </a:solidFill>
                  </a:tcPr>
                </a:tc>
                <a:tc hMerge="1">
                  <a:txBody>
                    <a:bodyPr/>
                    <a:lstStyle/>
                    <a:p>
                      <a:endParaRPr lang="de-DE" sz="100" spc="-3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de-DE" sz="1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de-DE" sz="1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de-DE" sz="1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2488825358"/>
                  </a:ext>
                </a:extLst>
              </a:tr>
              <a:tr h="0">
                <a:tc>
                  <a:txBody>
                    <a:bodyPr/>
                    <a:lstStyle/>
                    <a:p>
                      <a:pPr algn="ct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spc="-300" dirty="0"/>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dirty="0">
                        <a:solidFill>
                          <a:schemeClr val="tx1"/>
                        </a:solidFill>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6641921"/>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Infektionskrankheit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b="1" spc="-300" dirty="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1600" dirty="0">
                          <a:latin typeface="Arial" panose="020B0604020202020204" pitchFamily="34" charset="0"/>
                          <a:cs typeface="Arial" panose="020B0604020202020204" pitchFamily="34" charset="0"/>
                        </a:rPr>
                        <a:t>COVID-19-Erkrankung</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de-DE" sz="1200" b="1"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Gesundheitsschaden/Tod</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512492713"/>
                  </a:ext>
                </a:extLst>
              </a:tr>
            </a:tbl>
          </a:graphicData>
        </a:graphic>
      </p:graphicFrame>
      <p:sp>
        <p:nvSpPr>
          <p:cNvPr id="6" name="Rechteck 5"/>
          <p:cNvSpPr/>
          <p:nvPr/>
        </p:nvSpPr>
        <p:spPr>
          <a:xfrm>
            <a:off x="322364" y="1661599"/>
            <a:ext cx="8099505" cy="369332"/>
          </a:xfrm>
          <a:prstGeom prst="rect">
            <a:avLst/>
          </a:prstGeom>
        </p:spPr>
        <p:txBody>
          <a:bodyPr wrap="square">
            <a:spAutoFit/>
          </a:bodyPr>
          <a:lstStyle/>
          <a:p>
            <a:pPr>
              <a:spcAft>
                <a:spcPts val="600"/>
              </a:spcAft>
            </a:pPr>
            <a:r>
              <a:rPr lang="de-DE" b="1" dirty="0"/>
              <a:t>COVID-19 – Voraussetzungen für die Anerkennung als Versicherungsfall</a:t>
            </a:r>
          </a:p>
        </p:txBody>
      </p:sp>
      <p:sp>
        <p:nvSpPr>
          <p:cNvPr id="7"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6. Bewertung der Ermittlungsergebnisse – Abschluss des Verfahrens</a:t>
            </a:r>
          </a:p>
        </p:txBody>
      </p:sp>
    </p:spTree>
    <p:extLst>
      <p:ext uri="{BB962C8B-B14F-4D97-AF65-F5344CB8AC3E}">
        <p14:creationId xmlns:p14="http://schemas.microsoft.com/office/powerpoint/2010/main" val="2261559821"/>
      </p:ext>
    </p:extLst>
  </p:cSld>
  <p:clrMapOvr>
    <a:masterClrMapping/>
  </p:clrMapOvr>
  <mc:AlternateContent xmlns:mc="http://schemas.openxmlformats.org/markup-compatibility/2006" xmlns:p14="http://schemas.microsoft.com/office/powerpoint/2010/main">
    <mc:Choice Requires="p14">
      <p:transition spd="slow" p14:dur="2000" advTm="213944"/>
    </mc:Choice>
    <mc:Fallback xmlns="">
      <p:transition spd="slow" advTm="213944"/>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e 5"/>
          <p:cNvGraphicFramePr>
            <a:graphicFrameLocks noGrp="1"/>
          </p:cNvGraphicFramePr>
          <p:nvPr>
            <p:extLst>
              <p:ext uri="{D42A27DB-BD31-4B8C-83A1-F6EECF244321}">
                <p14:modId xmlns:p14="http://schemas.microsoft.com/office/powerpoint/2010/main" val="2830915831"/>
              </p:ext>
            </p:extLst>
          </p:nvPr>
        </p:nvGraphicFramePr>
        <p:xfrm>
          <a:off x="379188" y="1817398"/>
          <a:ext cx="8408560" cy="4809624"/>
        </p:xfrm>
        <a:graphic>
          <a:graphicData uri="http://schemas.openxmlformats.org/drawingml/2006/table">
            <a:tbl>
              <a:tblPr firstRow="1" bandRow="1">
                <a:tableStyleId>{5C22544A-7EE6-4342-B048-85BDC9FD1C3A}</a:tableStyleId>
              </a:tblPr>
              <a:tblGrid>
                <a:gridCol w="2664000">
                  <a:extLst>
                    <a:ext uri="{9D8B030D-6E8A-4147-A177-3AD203B41FA5}">
                      <a16:colId xmlns:a16="http://schemas.microsoft.com/office/drawing/2014/main" val="3289927008"/>
                    </a:ext>
                  </a:extLst>
                </a:gridCol>
                <a:gridCol w="208280">
                  <a:extLst>
                    <a:ext uri="{9D8B030D-6E8A-4147-A177-3AD203B41FA5}">
                      <a16:colId xmlns:a16="http://schemas.microsoft.com/office/drawing/2014/main" val="3932903280"/>
                    </a:ext>
                  </a:extLst>
                </a:gridCol>
                <a:gridCol w="2664000">
                  <a:extLst>
                    <a:ext uri="{9D8B030D-6E8A-4147-A177-3AD203B41FA5}">
                      <a16:colId xmlns:a16="http://schemas.microsoft.com/office/drawing/2014/main" val="2005343458"/>
                    </a:ext>
                  </a:extLst>
                </a:gridCol>
                <a:gridCol w="208280">
                  <a:extLst>
                    <a:ext uri="{9D8B030D-6E8A-4147-A177-3AD203B41FA5}">
                      <a16:colId xmlns:a16="http://schemas.microsoft.com/office/drawing/2014/main" val="400780695"/>
                    </a:ext>
                  </a:extLst>
                </a:gridCol>
                <a:gridCol w="2664000">
                  <a:extLst>
                    <a:ext uri="{9D8B030D-6E8A-4147-A177-3AD203B41FA5}">
                      <a16:colId xmlns:a16="http://schemas.microsoft.com/office/drawing/2014/main" val="3421754136"/>
                    </a:ext>
                  </a:extLst>
                </a:gridCol>
              </a:tblGrid>
              <a:tr h="370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tx1"/>
                          </a:solidFill>
                          <a:latin typeface="Arial" panose="020B0604020202020204" pitchFamily="34" charset="0"/>
                          <a:cs typeface="Arial" panose="020B0604020202020204" pitchFamily="34" charset="0"/>
                        </a:rPr>
                        <a:t>BK-Nr. 3101</a:t>
                      </a:r>
                      <a:endParaRPr lang="de-DE" sz="16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spc="-3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tx1"/>
                          </a:solidFill>
                          <a:latin typeface="Arial" panose="020B0604020202020204" pitchFamily="34" charset="0"/>
                          <a:cs typeface="Arial" panose="020B0604020202020204" pitchFamily="34" charset="0"/>
                        </a:rPr>
                        <a:t>Bezogen auf COVID-19</a:t>
                      </a:r>
                      <a:endParaRPr lang="de-DE" sz="16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de-DE"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tx1"/>
                          </a:solidFill>
                          <a:latin typeface="Arial" panose="020B0604020202020204" pitchFamily="34" charset="0"/>
                          <a:cs typeface="Arial" panose="020B0604020202020204" pitchFamily="34" charset="0"/>
                        </a:rPr>
                        <a:t>Arbeitsunfall</a:t>
                      </a:r>
                      <a:endParaRPr lang="de-DE" sz="20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167362862"/>
                  </a:ext>
                </a:extLst>
              </a:tr>
              <a:tr h="0">
                <a:tc>
                  <a:txBody>
                    <a:bodyPr/>
                    <a:lstStyle/>
                    <a:p>
                      <a:pPr marL="177800" indent="-177800">
                        <a:lnSpc>
                          <a:spcPct val="110000"/>
                        </a:lnSpc>
                        <a:buFont typeface="Arial" panose="020B0604020202020204" pitchFamily="34" charset="0"/>
                        <a:buChar char="•"/>
                      </a:pP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spc="-3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8742658"/>
                  </a:ext>
                </a:extLst>
              </a:tr>
              <a:tr h="370840">
                <a:tc>
                  <a:txBody>
                    <a:bodyPr/>
                    <a:lstStyle/>
                    <a:p>
                      <a:pPr>
                        <a:lnSpc>
                          <a:spcPct val="110000"/>
                        </a:lnSpc>
                        <a:buClr>
                          <a:schemeClr val="accent1"/>
                        </a:buClr>
                      </a:pPr>
                      <a:r>
                        <a:rPr lang="de-DE" sz="1600" dirty="0">
                          <a:latin typeface="Arial" panose="020B0604020202020204" pitchFamily="34" charset="0"/>
                          <a:ea typeface="Arial" charset="0"/>
                          <a:cs typeface="Arial" panose="020B0604020202020204" pitchFamily="34" charset="0"/>
                        </a:rPr>
                        <a:t>Versicherte Tätigkeit…</a:t>
                      </a:r>
                    </a:p>
                    <a:p>
                      <a:pPr marL="90488" indent="-90488">
                        <a:lnSpc>
                          <a:spcPct val="100000"/>
                        </a:lnSpc>
                        <a:buFont typeface="Arial" panose="020B0604020202020204" pitchFamily="34" charset="0"/>
                        <a:buChar char="•"/>
                      </a:pPr>
                      <a:r>
                        <a:rPr lang="de-DE" sz="1400" dirty="0">
                          <a:latin typeface="Arial" panose="020B0604020202020204" pitchFamily="34" charset="0"/>
                          <a:ea typeface="Arial" charset="0"/>
                          <a:cs typeface="Arial" panose="020B0604020202020204" pitchFamily="34" charset="0"/>
                        </a:rPr>
                        <a:t>im Gesundheitsdienst,</a:t>
                      </a:r>
                    </a:p>
                    <a:p>
                      <a:pPr marL="90488" indent="-90488">
                        <a:lnSpc>
                          <a:spcPct val="100000"/>
                        </a:lnSpc>
                        <a:buFont typeface="Arial" panose="020B0604020202020204" pitchFamily="34" charset="0"/>
                        <a:buChar char="•"/>
                      </a:pPr>
                      <a:r>
                        <a:rPr lang="de-DE" sz="1400" dirty="0" err="1">
                          <a:latin typeface="Arial" panose="020B0604020202020204" pitchFamily="34" charset="0"/>
                          <a:ea typeface="Arial" charset="0"/>
                          <a:cs typeface="Arial" panose="020B0604020202020204" pitchFamily="34" charset="0"/>
                        </a:rPr>
                        <a:t>i.d</a:t>
                      </a:r>
                      <a:r>
                        <a:rPr lang="de-DE" sz="1400" dirty="0">
                          <a:latin typeface="Arial" panose="020B0604020202020204" pitchFamily="34" charset="0"/>
                          <a:ea typeface="Arial" charset="0"/>
                          <a:cs typeface="Arial" panose="020B0604020202020204" pitchFamily="34" charset="0"/>
                        </a:rPr>
                        <a:t>. Wohlfahrtspflege,</a:t>
                      </a:r>
                    </a:p>
                    <a:p>
                      <a:pPr marL="90488" indent="-90488">
                        <a:lnSpc>
                          <a:spcPct val="100000"/>
                        </a:lnSpc>
                        <a:buFont typeface="Arial" panose="020B0604020202020204" pitchFamily="34" charset="0"/>
                        <a:buChar char="•"/>
                      </a:pPr>
                      <a:r>
                        <a:rPr lang="de-DE" sz="1400" dirty="0">
                          <a:latin typeface="Arial" panose="020B0604020202020204" pitchFamily="34" charset="0"/>
                          <a:ea typeface="Arial" charset="0"/>
                          <a:cs typeface="Arial" panose="020B0604020202020204" pitchFamily="34" charset="0"/>
                        </a:rPr>
                        <a:t>im Laboratorium oder</a:t>
                      </a:r>
                    </a:p>
                    <a:p>
                      <a:pPr marL="90488" indent="-90488">
                        <a:lnSpc>
                          <a:spcPct val="100000"/>
                        </a:lnSpc>
                        <a:buFont typeface="Arial" panose="020B0604020202020204" pitchFamily="34" charset="0"/>
                        <a:buChar char="•"/>
                      </a:pPr>
                      <a:r>
                        <a:rPr lang="de-DE" sz="1400" dirty="0">
                          <a:latin typeface="Arial" panose="020B0604020202020204" pitchFamily="34" charset="0"/>
                          <a:ea typeface="Arial" charset="0"/>
                          <a:cs typeface="Arial" panose="020B0604020202020204" pitchFamily="34" charset="0"/>
                        </a:rPr>
                        <a:t>mit ähnlicher Infektionsgefahr</a:t>
                      </a:r>
                      <a:endParaRPr lang="de-DE"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spc="-3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de-DE" sz="16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1600" dirty="0">
                          <a:latin typeface="Arial" panose="020B0604020202020204" pitchFamily="34" charset="0"/>
                          <a:cs typeface="Arial" panose="020B0604020202020204" pitchFamily="34" charset="0"/>
                        </a:rPr>
                        <a:t>versicherte Tätigkeit</a:t>
                      </a:r>
                    </a:p>
                    <a:p>
                      <a:pPr algn="ctr"/>
                      <a:r>
                        <a:rPr lang="de-DE" sz="1400" dirty="0">
                          <a:latin typeface="Arial" panose="020B0604020202020204" pitchFamily="34" charset="0"/>
                          <a:cs typeface="Arial" panose="020B0604020202020204" pitchFamily="34" charset="0"/>
                        </a:rPr>
                        <a:t>(keine Limitierung auf bestimmte Tätigkeitsbereiche)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3280657241"/>
                  </a:ext>
                </a:extLst>
              </a:tr>
              <a:tr h="0">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de-DE" sz="100" spc="-3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7511692"/>
                  </a:ext>
                </a:extLst>
              </a:tr>
              <a:tr h="324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Einwirkungskausalität</a:t>
                      </a:r>
                      <a:endParaRPr lang="de-DE" sz="14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07C"/>
                    </a:solidFill>
                  </a:tcPr>
                </a:tc>
                <a:tc>
                  <a:txBody>
                    <a:bodyPr/>
                    <a:lstStyle/>
                    <a:p>
                      <a:endParaRPr lang="de-DE" sz="1400" spc="-3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4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de-DE" sz="14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Unfallkausalität</a:t>
                      </a:r>
                      <a:endParaRPr lang="de-DE" sz="14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7C"/>
                    </a:solidFill>
                  </a:tcPr>
                </a:tc>
                <a:extLst>
                  <a:ext uri="{0D108BD9-81ED-4DB2-BD59-A6C34878D82A}">
                    <a16:rowId xmlns:a16="http://schemas.microsoft.com/office/drawing/2014/main" val="4129343741"/>
                  </a:ext>
                </a:extLst>
              </a:tr>
              <a:tr h="0">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de-DE" sz="100" spc="-3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297744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Einwirkung i.S.d. BK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spc="-3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0" dirty="0">
                          <a:latin typeface="Arial" panose="020B0604020202020204" pitchFamily="34" charset="0"/>
                          <a:cs typeface="Arial" panose="020B0604020202020204" pitchFamily="34" charset="0"/>
                        </a:rPr>
                        <a:t>Aufnahme von</a:t>
                      </a:r>
                      <a:br>
                        <a:rPr lang="de-DE" sz="1600" b="0" dirty="0">
                          <a:latin typeface="Arial" panose="020B0604020202020204" pitchFamily="34" charset="0"/>
                          <a:cs typeface="Arial" panose="020B0604020202020204" pitchFamily="34" charset="0"/>
                        </a:rPr>
                      </a:br>
                      <a:r>
                        <a:rPr lang="de-DE" sz="1600" b="0" dirty="0">
                          <a:latin typeface="Arial" panose="020B0604020202020204" pitchFamily="34" charset="0"/>
                          <a:cs typeface="Arial" panose="020B0604020202020204" pitchFamily="34" charset="0"/>
                        </a:rPr>
                        <a:t>SARS-CoV-2 in den Körper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de-DE" sz="16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0" dirty="0">
                          <a:latin typeface="Arial" panose="020B0604020202020204" pitchFamily="34" charset="0"/>
                          <a:cs typeface="Arial" panose="020B0604020202020204" pitchFamily="34" charset="0"/>
                        </a:rPr>
                        <a:t>zeitlich begrenztes äußeres Ereignis</a:t>
                      </a:r>
                      <a:endParaRPr lang="de-DE" sz="16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539844418"/>
                  </a:ext>
                </a:extLst>
              </a:tr>
              <a:tr h="0">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spc="-3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410688"/>
                  </a:ext>
                </a:extLst>
              </a:tr>
              <a:tr h="32400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0" dirty="0">
                          <a:latin typeface="Arial" panose="020B0604020202020204" pitchFamily="34" charset="0"/>
                          <a:cs typeface="Arial" panose="020B0604020202020204" pitchFamily="34" charset="0"/>
                        </a:rPr>
                        <a:t>Haftungsbegründende Kausalität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7C"/>
                    </a:solidFill>
                  </a:tcPr>
                </a:tc>
                <a:tc hMerge="1">
                  <a:txBody>
                    <a:bodyPr/>
                    <a:lstStyle/>
                    <a:p>
                      <a:endParaRPr lang="de-DE" sz="100" spc="-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de-DE"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de-DE"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de-DE"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2177951836"/>
                  </a:ext>
                </a:extLst>
              </a:tr>
              <a:tr h="0">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spc="-3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545635"/>
                  </a:ext>
                </a:extLst>
              </a:tr>
              <a:tr h="370800">
                <a:tc>
                  <a:txBody>
                    <a:bodyPr/>
                    <a:lstStyle/>
                    <a:p>
                      <a:pPr algn="ctr"/>
                      <a:r>
                        <a:rPr lang="de-DE" sz="1600" dirty="0">
                          <a:latin typeface="Arial" panose="020B0604020202020204" pitchFamily="34" charset="0"/>
                          <a:cs typeface="Arial" panose="020B0604020202020204" pitchFamily="34" charset="0"/>
                        </a:rPr>
                        <a:t>Infektionskrankheit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spc="-3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1600" dirty="0">
                          <a:latin typeface="Arial" panose="020B0604020202020204" pitchFamily="34" charset="0"/>
                          <a:cs typeface="Arial" panose="020B0604020202020204" pitchFamily="34" charset="0"/>
                        </a:rPr>
                        <a:t>COVID-19-Erkrankung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de-DE" sz="16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Gesundheitsschaden/Tod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366290321"/>
                  </a:ext>
                </a:extLst>
              </a:tr>
              <a:tr h="0">
                <a:tc>
                  <a:txBody>
                    <a:bodyPr/>
                    <a:lstStyle/>
                    <a:p>
                      <a:pPr algn="ctr"/>
                      <a:endParaRPr lang="de-DE" sz="7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700" spc="-3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7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7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7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0054621"/>
                  </a:ext>
                </a:extLst>
              </a:tr>
              <a:tr h="324000">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0" dirty="0">
                          <a:solidFill>
                            <a:schemeClr val="tx1"/>
                          </a:solidFill>
                          <a:latin typeface="Arial" panose="020B0604020202020204" pitchFamily="34" charset="0"/>
                          <a:cs typeface="Arial" panose="020B0604020202020204" pitchFamily="34" charset="0"/>
                        </a:rPr>
                        <a:t>Haftungsausfüllende Kausalität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07C"/>
                    </a:solidFill>
                  </a:tcPr>
                </a:tc>
                <a:tc hMerge="1">
                  <a:txBody>
                    <a:bodyPr/>
                    <a:lstStyle/>
                    <a:p>
                      <a:endParaRPr lang="de-DE" sz="100" spc="-3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de-DE" sz="1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de-DE" sz="1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de-DE" sz="1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2488825358"/>
                  </a:ext>
                </a:extLst>
              </a:tr>
              <a:tr h="0">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spc="-3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6641921"/>
                  </a:ext>
                </a:extLst>
              </a:tr>
              <a:tr h="370800">
                <a:tc>
                  <a:txBody>
                    <a:bodyPr/>
                    <a:lstStyle/>
                    <a:p>
                      <a:pPr algn="ctr"/>
                      <a:r>
                        <a:rPr lang="de-DE" sz="1600" b="0" dirty="0">
                          <a:latin typeface="Arial" panose="020B0604020202020204" pitchFamily="34" charset="0"/>
                          <a:cs typeface="Arial" panose="020B0604020202020204" pitchFamily="34" charset="0"/>
                        </a:rPr>
                        <a:t>Gesundheitl. Folgeschaden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de-DE" sz="100" b="1" spc="-3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0" dirty="0">
                          <a:latin typeface="Arial" panose="020B0604020202020204" pitchFamily="34" charset="0"/>
                          <a:cs typeface="Arial" panose="020B0604020202020204" pitchFamily="34" charset="0"/>
                        </a:rPr>
                        <a:t>z. B. „Long-/Post-COVID“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de-DE" sz="16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1600" b="0" dirty="0">
                          <a:latin typeface="Arial" panose="020B0604020202020204" pitchFamily="34" charset="0"/>
                          <a:cs typeface="Arial" panose="020B0604020202020204" pitchFamily="34" charset="0"/>
                        </a:rPr>
                        <a:t>Gesundheitl. Folgeschaden</a:t>
                      </a:r>
                      <a:endParaRPr lang="de-DE" sz="16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790"/>
                    </a:solidFill>
                  </a:tcPr>
                </a:tc>
                <a:extLst>
                  <a:ext uri="{0D108BD9-81ED-4DB2-BD59-A6C34878D82A}">
                    <a16:rowId xmlns:a16="http://schemas.microsoft.com/office/drawing/2014/main" val="512492713"/>
                  </a:ext>
                </a:extLst>
              </a:tr>
            </a:tbl>
          </a:graphicData>
        </a:graphic>
      </p:graphicFrame>
      <p:sp>
        <p:nvSpPr>
          <p:cNvPr id="5" name="Rechteck 4"/>
          <p:cNvSpPr/>
          <p:nvPr/>
        </p:nvSpPr>
        <p:spPr bwMode="auto">
          <a:xfrm>
            <a:off x="233916" y="5722810"/>
            <a:ext cx="8676167" cy="1006813"/>
          </a:xfrm>
          <a:prstGeom prst="rect">
            <a:avLst/>
          </a:prstGeom>
          <a:noFill/>
          <a:ln w="19050" cap="flat" cmpd="sng" algn="ctr">
            <a:solidFill>
              <a:srgbClr val="FF0000"/>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dirty="0">
              <a:ln>
                <a:noFill/>
              </a:ln>
              <a:solidFill>
                <a:schemeClr val="tx1"/>
              </a:solidFill>
              <a:effectLst/>
              <a:latin typeface="Arial" charset="0"/>
              <a:ea typeface="Arial" charset="0"/>
              <a:cs typeface="Arial" charset="0"/>
            </a:endParaRPr>
          </a:p>
        </p:txBody>
      </p:sp>
      <p:sp>
        <p:nvSpPr>
          <p:cNvPr id="8" name="Rechteck 7"/>
          <p:cNvSpPr/>
          <p:nvPr/>
        </p:nvSpPr>
        <p:spPr>
          <a:xfrm>
            <a:off x="311731" y="1300078"/>
            <a:ext cx="8099505" cy="369332"/>
          </a:xfrm>
          <a:prstGeom prst="rect">
            <a:avLst/>
          </a:prstGeom>
        </p:spPr>
        <p:txBody>
          <a:bodyPr wrap="square">
            <a:spAutoFit/>
          </a:bodyPr>
          <a:lstStyle/>
          <a:p>
            <a:pPr>
              <a:spcAft>
                <a:spcPts val="1800"/>
              </a:spcAft>
            </a:pPr>
            <a:r>
              <a:rPr lang="de-DE" b="1" dirty="0"/>
              <a:t>Rechtliche Bewertung von COVID-Folgen</a:t>
            </a:r>
          </a:p>
        </p:txBody>
      </p:sp>
      <p:sp>
        <p:nvSpPr>
          <p:cNvPr id="9"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6. Bewertung der Ermittlungsergebnisse – Abschluss des Verfahrens</a:t>
            </a:r>
          </a:p>
        </p:txBody>
      </p:sp>
    </p:spTree>
    <p:extLst>
      <p:ext uri="{BB962C8B-B14F-4D97-AF65-F5344CB8AC3E}">
        <p14:creationId xmlns:p14="http://schemas.microsoft.com/office/powerpoint/2010/main" val="3359019597"/>
      </p:ext>
    </p:extLst>
  </p:cSld>
  <p:clrMapOvr>
    <a:masterClrMapping/>
  </p:clrMapOvr>
  <mc:AlternateContent xmlns:mc="http://schemas.openxmlformats.org/markup-compatibility/2006" xmlns:p14="http://schemas.microsoft.com/office/powerpoint/2010/main">
    <mc:Choice Requires="p14">
      <p:transition spd="slow" p14:dur="2000" advTm="115365"/>
    </mc:Choice>
    <mc:Fallback xmlns="">
      <p:transition spd="slow" advTm="115365"/>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411909" y="438448"/>
            <a:ext cx="8341566" cy="8156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DE" sz="1400" b="1" i="0" u="none" strike="noStrike" kern="1200" cap="none" spc="0" normalizeH="0" baseline="0" noProof="0" dirty="0">
                <a:ln>
                  <a:noFill/>
                </a:ln>
                <a:solidFill>
                  <a:srgbClr val="000000"/>
                </a:solidFill>
                <a:effectLst/>
                <a:uLnTx/>
                <a:uFillTx/>
                <a:latin typeface="Arial"/>
                <a:ea typeface="+mn-ea"/>
                <a:cs typeface="+mn-cs"/>
              </a:rPr>
              <a:t>8. Deutscher Sozialgerichtstag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Arial"/>
                <a:ea typeface="+mn-ea"/>
                <a:cs typeface="+mn-cs"/>
              </a:rPr>
              <a:t>COVID-19 in der gesetzlichen Unfallversicherung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1" i="0" u="none" strike="noStrike" kern="1200" cap="none" spc="0" normalizeH="0" baseline="0" noProof="0" dirty="0">
              <a:ln>
                <a:noFill/>
              </a:ln>
              <a:solidFill>
                <a:srgbClr val="000000"/>
              </a:solidFill>
              <a:effectLst/>
              <a:uLnTx/>
              <a:uFillTx/>
              <a:latin typeface="Arial"/>
              <a:ea typeface="+mn-ea"/>
              <a:cs typeface="+mn-cs"/>
            </a:endParaRPr>
          </a:p>
        </p:txBody>
      </p:sp>
      <p:sp>
        <p:nvSpPr>
          <p:cNvPr id="10" name="Textfeld 9"/>
          <p:cNvSpPr txBox="1"/>
          <p:nvPr>
            <p:custDataLst>
              <p:tags r:id="rId1"/>
            </p:custDataLst>
          </p:nvPr>
        </p:nvSpPr>
        <p:spPr>
          <a:xfrm>
            <a:off x="558425" y="2351387"/>
            <a:ext cx="6069923" cy="2769989"/>
          </a:xfrm>
          <a:prstGeom prst="rect">
            <a:avLst/>
          </a:prstGeom>
          <a:solidFill>
            <a:schemeClr val="accent3"/>
          </a:solidFill>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rgbClr val="000000"/>
                </a:solidFill>
                <a:latin typeface="Arial" panose="020B0604020202020204" pitchFamily="34" charset="0"/>
                <a:cs typeface="Arial" panose="020B0604020202020204" pitchFamily="34" charset="0"/>
              </a:rPr>
              <a:t>Stationäre Behandlung</a:t>
            </a:r>
            <a:r>
              <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3.944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Verletztengeld: 5.077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Reha-Management</a:t>
            </a:r>
            <a:r>
              <a:rPr lang="de-DE" b="1" dirty="0">
                <a:solidFill>
                  <a:srgbClr val="000000"/>
                </a:solidFill>
                <a:latin typeface="Arial" panose="020B0604020202020204" pitchFamily="34" charset="0"/>
                <a:cs typeface="Arial" panose="020B0604020202020204" pitchFamily="34" charset="0"/>
              </a:rPr>
              <a:t>: 3.289</a:t>
            </a:r>
            <a:endPar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Fallstatus „wiedereröffnet“: 5.601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(Stand 30.09.2022)</a:t>
            </a:r>
          </a:p>
        </p:txBody>
      </p:sp>
      <p:sp>
        <p:nvSpPr>
          <p:cNvPr id="11" name="Rectangle 2"/>
          <p:cNvSpPr>
            <a:spLocks noChangeArrowheads="1"/>
          </p:cNvSpPr>
          <p:nvPr>
            <p:custDataLst>
              <p:tags r:id="rId2"/>
            </p:custDataLst>
          </p:nvPr>
        </p:nvSpPr>
        <p:spPr bwMode="auto">
          <a:xfrm>
            <a:off x="6801068" y="4626615"/>
            <a:ext cx="18473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10000"/>
              </a:lnSpc>
              <a:spcBef>
                <a:spcPct val="0"/>
              </a:spcBef>
              <a:spcAft>
                <a:spcPct val="0"/>
              </a:spcAft>
              <a:buClr>
                <a:srgbClr val="FCB135"/>
              </a:buClr>
              <a:buSzTx/>
              <a:buFontTx/>
              <a:buNone/>
              <a:tabLst/>
              <a:defRPr/>
            </a:pPr>
            <a:endParaRPr kumimoji="0" lang="de-DE" sz="2000" b="0" i="0" u="none" strike="noStrike" kern="1200" cap="none" spc="0" normalizeH="0" baseline="0" noProof="0" dirty="0">
              <a:ln>
                <a:noFill/>
              </a:ln>
              <a:solidFill>
                <a:prstClr val="black"/>
              </a:solidFill>
              <a:effectLst/>
              <a:uLnTx/>
              <a:uFillTx/>
              <a:latin typeface="Arial"/>
              <a:ea typeface="+mn-ea"/>
              <a:cs typeface="Arial"/>
            </a:endParaRPr>
          </a:p>
        </p:txBody>
      </p:sp>
      <p:sp>
        <p:nvSpPr>
          <p:cNvPr id="14" name="Rechteck 13"/>
          <p:cNvSpPr/>
          <p:nvPr/>
        </p:nvSpPr>
        <p:spPr>
          <a:xfrm>
            <a:off x="396795" y="1491472"/>
            <a:ext cx="809950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a:ea typeface="+mn-ea"/>
                <a:cs typeface="+mn-cs"/>
              </a:rPr>
              <a:t>Behandlungsformen </a:t>
            </a:r>
          </a:p>
        </p:txBody>
      </p:sp>
      <p:sp>
        <p:nvSpPr>
          <p:cNvPr id="15" name="Textfeld 14"/>
          <p:cNvSpPr txBox="1"/>
          <p:nvPr/>
        </p:nvSpPr>
        <p:spPr>
          <a:xfrm>
            <a:off x="396795" y="1892533"/>
            <a:ext cx="53698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Arial"/>
                <a:ea typeface="+mn-ea"/>
                <a:cs typeface="+mn-cs"/>
              </a:rPr>
              <a:t>COVID-19: Aktuelle statistische </a:t>
            </a:r>
            <a:r>
              <a:rPr kumimoji="0" lang="de-DE" sz="1800" b="1" i="0" u="none" strike="noStrike" kern="1200" cap="none" spc="0" normalizeH="0" baseline="0" noProof="0" dirty="0">
                <a:ln>
                  <a:noFill/>
                </a:ln>
                <a:solidFill>
                  <a:srgbClr val="0070C0"/>
                </a:solidFill>
                <a:effectLst/>
                <a:uLnTx/>
                <a:uFillTx/>
                <a:latin typeface="Arial"/>
                <a:ea typeface="+mn-ea"/>
                <a:cs typeface="+mn-cs"/>
              </a:rPr>
              <a:t>Daten der BGW</a:t>
            </a:r>
          </a:p>
        </p:txBody>
      </p:sp>
    </p:spTree>
    <p:extLst>
      <p:ext uri="{BB962C8B-B14F-4D97-AF65-F5344CB8AC3E}">
        <p14:creationId xmlns:p14="http://schemas.microsoft.com/office/powerpoint/2010/main" val="405033257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7"/>
          <p:cNvSpPr>
            <a:spLocks noGrp="1"/>
          </p:cNvSpPr>
          <p:nvPr>
            <p:ph idx="1"/>
          </p:nvPr>
        </p:nvSpPr>
        <p:spPr>
          <a:xfrm>
            <a:off x="395536" y="1684338"/>
            <a:ext cx="8353178" cy="615553"/>
          </a:xfrm>
        </p:spPr>
        <p:txBody>
          <a:bodyPr/>
          <a:lstStyle/>
          <a:p>
            <a:pPr>
              <a:lnSpc>
                <a:spcPct val="100000"/>
              </a:lnSpc>
              <a:spcAft>
                <a:spcPts val="1200"/>
              </a:spcAft>
            </a:pPr>
            <a:r>
              <a:rPr lang="de-DE" dirty="0"/>
              <a:t>Mitwirkung der für den medizinischen Arbeitsschutz </a:t>
            </a:r>
            <a:br>
              <a:rPr lang="de-DE" dirty="0"/>
            </a:br>
            <a:r>
              <a:rPr lang="de-DE" dirty="0"/>
              <a:t>zuständigen Stellen</a:t>
            </a:r>
            <a:endParaRPr lang="de-DE" sz="1800" b="0" dirty="0"/>
          </a:p>
        </p:txBody>
      </p:sp>
      <p:sp>
        <p:nvSpPr>
          <p:cNvPr id="5"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6. Bewertung der Ermittlungsergebnisse – Abschluss des Verfahrens</a:t>
            </a:r>
          </a:p>
        </p:txBody>
      </p:sp>
      <p:sp>
        <p:nvSpPr>
          <p:cNvPr id="6" name="Inhaltsplatzhalter 7"/>
          <p:cNvSpPr txBox="1">
            <a:spLocks/>
          </p:cNvSpPr>
          <p:nvPr/>
        </p:nvSpPr>
        <p:spPr bwMode="gray">
          <a:xfrm>
            <a:off x="395288" y="2446941"/>
            <a:ext cx="8353178"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marL="0" indent="0" algn="l" rtl="0" eaLnBrk="1" fontAlgn="base" hangingPunct="1">
              <a:lnSpc>
                <a:spcPct val="110000"/>
              </a:lnSpc>
              <a:spcBef>
                <a:spcPct val="0"/>
              </a:spcBef>
              <a:spcAft>
                <a:spcPct val="0"/>
              </a:spcAft>
              <a:tabLst>
                <a:tab pos="266700" algn="l"/>
              </a:tabLst>
              <a:defRPr sz="2000" b="1">
                <a:solidFill>
                  <a:schemeClr val="tx1"/>
                </a:solidFill>
                <a:latin typeface="+mn-lt"/>
                <a:ea typeface="+mn-ea"/>
                <a:cs typeface="+mn-cs"/>
              </a:defRPr>
            </a:lvl1pPr>
            <a:lvl2pPr marL="269875" indent="-268288" algn="l" rtl="0" eaLnBrk="1" fontAlgn="base" hangingPunct="1">
              <a:lnSpc>
                <a:spcPct val="110000"/>
              </a:lnSpc>
              <a:spcBef>
                <a:spcPct val="0"/>
              </a:spcBef>
              <a:spcAft>
                <a:spcPct val="0"/>
              </a:spcAft>
              <a:buClr>
                <a:schemeClr val="accent1"/>
              </a:buClr>
              <a:buFont typeface="Wingdings" charset="2"/>
              <a:buChar char="l"/>
              <a:tabLst>
                <a:tab pos="266700" algn="l"/>
              </a:tabLst>
              <a:defRPr sz="2000" b="1">
                <a:solidFill>
                  <a:schemeClr val="tx1"/>
                </a:solidFill>
                <a:latin typeface="+mn-lt"/>
                <a:ea typeface="+mn-ea"/>
                <a:cs typeface="+mn-cs"/>
              </a:defRPr>
            </a:lvl2pPr>
            <a:lvl3pPr marL="5365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3pPr>
            <a:lvl4pPr marL="803275" indent="-26511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4pPr>
            <a:lvl5pPr marL="1076325" indent="-271463" algn="l" rtl="0" eaLnBrk="1" fontAlgn="base" hangingPunct="1">
              <a:lnSpc>
                <a:spcPct val="110000"/>
              </a:lnSpc>
              <a:spcBef>
                <a:spcPct val="0"/>
              </a:spcBef>
              <a:spcAft>
                <a:spcPct val="0"/>
              </a:spcAft>
              <a:buFont typeface="Arial" charset="0"/>
              <a:buChar char="−"/>
              <a:tabLst>
                <a:tab pos="266700" algn="l"/>
              </a:tabLst>
              <a:defRPr sz="1800" b="0">
                <a:solidFill>
                  <a:schemeClr val="tx1"/>
                </a:solidFill>
                <a:latin typeface="+mn-lt"/>
                <a:ea typeface="+mn-ea"/>
                <a:cs typeface="+mn-cs"/>
              </a:defRPr>
            </a:lvl5pPr>
            <a:lvl6pPr marL="15335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6pPr>
            <a:lvl7pPr marL="19907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7pPr>
            <a:lvl8pPr marL="24479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8pPr>
            <a:lvl9pPr marL="2905125" indent="-271463" algn="l" rtl="0" eaLnBrk="1" fontAlgn="base" hangingPunct="1">
              <a:lnSpc>
                <a:spcPct val="110000"/>
              </a:lnSpc>
              <a:spcBef>
                <a:spcPct val="0"/>
              </a:spcBef>
              <a:spcAft>
                <a:spcPct val="0"/>
              </a:spcAft>
              <a:buFont typeface="Arial" charset="0"/>
              <a:buChar char="−"/>
              <a:tabLst>
                <a:tab pos="266700" algn="l"/>
              </a:tabLst>
              <a:defRPr sz="2000">
                <a:solidFill>
                  <a:schemeClr val="tx1"/>
                </a:solidFill>
                <a:latin typeface="+mn-lt"/>
                <a:ea typeface="+mn-ea"/>
                <a:cs typeface="+mn-cs"/>
              </a:defRPr>
            </a:lvl9pPr>
          </a:lstStyle>
          <a:p>
            <a:pPr>
              <a:lnSpc>
                <a:spcPct val="100000"/>
              </a:lnSpc>
              <a:spcAft>
                <a:spcPts val="1200"/>
              </a:spcAft>
            </a:pPr>
            <a:r>
              <a:rPr lang="de-DE" kern="0" dirty="0"/>
              <a:t>§ 4 Berufskrankheiten-Verordnung</a:t>
            </a:r>
          </a:p>
          <a:p>
            <a:pPr>
              <a:lnSpc>
                <a:spcPct val="100000"/>
              </a:lnSpc>
              <a:spcAft>
                <a:spcPts val="1200"/>
              </a:spcAft>
            </a:pPr>
            <a:r>
              <a:rPr lang="de-DE" sz="1800" b="0" kern="0" dirty="0"/>
              <a:t>Die für den medizinischen Arbeitsschutz zuständigen Stellen (z. B. staatliche Gewerbeärzte)</a:t>
            </a:r>
          </a:p>
          <a:p>
            <a:pPr marL="541338" indent="-285750">
              <a:lnSpc>
                <a:spcPct val="100000"/>
              </a:lnSpc>
              <a:spcAft>
                <a:spcPts val="1200"/>
              </a:spcAft>
              <a:buClr>
                <a:schemeClr val="accent1"/>
              </a:buClr>
              <a:buFont typeface="Wingdings" panose="05000000000000000000" pitchFamily="2" charset="2"/>
              <a:buChar char="Ø"/>
              <a:tabLst/>
            </a:pPr>
            <a:r>
              <a:rPr lang="de-DE" sz="1800" b="0" kern="0" dirty="0"/>
              <a:t>werden über die Einleitung und über die Ergebnisse der Ermittlungen eines BK-Feststellungsverfahrens unterrichtet</a:t>
            </a:r>
          </a:p>
          <a:p>
            <a:pPr marL="541338" indent="-285750">
              <a:lnSpc>
                <a:spcPct val="100000"/>
              </a:lnSpc>
              <a:spcAft>
                <a:spcPts val="1200"/>
              </a:spcAft>
              <a:buClr>
                <a:schemeClr val="accent1"/>
              </a:buClr>
              <a:buFont typeface="Wingdings" panose="05000000000000000000" pitchFamily="2" charset="2"/>
              <a:buChar char="Ø"/>
              <a:tabLst/>
            </a:pPr>
            <a:r>
              <a:rPr lang="de-DE" sz="1800" b="0" kern="0" dirty="0"/>
              <a:t>können verbindlich verlangen, dass weitere Ermittlungen vorzunehmen sind</a:t>
            </a:r>
          </a:p>
          <a:p>
            <a:pPr marL="541338" indent="-285750">
              <a:lnSpc>
                <a:spcPct val="100000"/>
              </a:lnSpc>
              <a:spcAft>
                <a:spcPts val="1200"/>
              </a:spcAft>
              <a:buClr>
                <a:schemeClr val="accent1"/>
              </a:buClr>
              <a:buFont typeface="Wingdings" panose="05000000000000000000" pitchFamily="2" charset="2"/>
              <a:buChar char="Ø"/>
              <a:tabLst/>
            </a:pPr>
            <a:r>
              <a:rPr lang="de-DE" sz="1800" b="0" kern="0" dirty="0"/>
              <a:t>können selbst ein Zusammenhangsgutachten erstellen.</a:t>
            </a:r>
          </a:p>
          <a:p>
            <a:pPr marL="541338" indent="-285750">
              <a:lnSpc>
                <a:spcPct val="100000"/>
              </a:lnSpc>
              <a:spcAft>
                <a:spcPts val="1200"/>
              </a:spcAft>
              <a:buClr>
                <a:schemeClr val="accent1"/>
              </a:buClr>
              <a:buFont typeface="Wingdings" panose="05000000000000000000" pitchFamily="2" charset="2"/>
              <a:buChar char="Ø"/>
              <a:tabLst/>
            </a:pPr>
            <a:r>
              <a:rPr lang="de-DE" sz="1800" b="0" kern="0" dirty="0"/>
              <a:t>Entscheidet der UV-Träger abweichend von diesem Gutachten </a:t>
            </a:r>
            <a:r>
              <a:rPr lang="de-DE" sz="1800" b="0" kern="0" dirty="0">
                <a:sym typeface="Wingdings" panose="05000000000000000000" pitchFamily="2" charset="2"/>
              </a:rPr>
              <a:t> Pflicht zur Information</a:t>
            </a:r>
          </a:p>
          <a:p>
            <a:pPr marL="255588">
              <a:lnSpc>
                <a:spcPct val="100000"/>
              </a:lnSpc>
              <a:spcAft>
                <a:spcPts val="1200"/>
              </a:spcAft>
              <a:buClr>
                <a:schemeClr val="accent1"/>
              </a:buClr>
              <a:tabLst/>
            </a:pPr>
            <a:r>
              <a:rPr lang="de-DE" sz="1800" b="0" kern="0" dirty="0">
                <a:sym typeface="Wingdings" panose="05000000000000000000" pitchFamily="2" charset="2"/>
              </a:rPr>
              <a:t>Hinweis: In den Bundesländern können abweichende Absprachen zum Verfahren im einzelnen bestehen</a:t>
            </a:r>
            <a:r>
              <a:rPr lang="de-DE" b="0" kern="0" dirty="0">
                <a:sym typeface="Wingdings" panose="05000000000000000000" pitchFamily="2" charset="2"/>
              </a:rPr>
              <a:t>.</a:t>
            </a:r>
          </a:p>
        </p:txBody>
      </p:sp>
    </p:spTree>
    <p:extLst>
      <p:ext uri="{BB962C8B-B14F-4D97-AF65-F5344CB8AC3E}">
        <p14:creationId xmlns:p14="http://schemas.microsoft.com/office/powerpoint/2010/main" val="151552649"/>
      </p:ext>
    </p:extLst>
  </p:cSld>
  <p:clrMapOvr>
    <a:masterClrMapping/>
  </p:clrMapOvr>
  <mc:AlternateContent xmlns:mc="http://schemas.openxmlformats.org/markup-compatibility/2006" xmlns:p14="http://schemas.microsoft.com/office/powerpoint/2010/main">
    <mc:Choice Requires="p14">
      <p:transition spd="slow" p14:dur="2000" advTm="194536"/>
    </mc:Choice>
    <mc:Fallback xmlns="">
      <p:transition spd="slow" advTm="194536"/>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6. Bewertung der Ermittlungsergebnisse – Abschluss des Verfahrens</a:t>
            </a:r>
          </a:p>
        </p:txBody>
      </p:sp>
      <p:sp>
        <p:nvSpPr>
          <p:cNvPr id="5" name="Inhaltsplatzhalter 7"/>
          <p:cNvSpPr>
            <a:spLocks noGrp="1"/>
          </p:cNvSpPr>
          <p:nvPr>
            <p:ph idx="1"/>
          </p:nvPr>
        </p:nvSpPr>
        <p:spPr>
          <a:xfrm>
            <a:off x="395536" y="1684338"/>
            <a:ext cx="8353178" cy="3277820"/>
          </a:xfrm>
        </p:spPr>
        <p:txBody>
          <a:bodyPr/>
          <a:lstStyle/>
          <a:p>
            <a:pPr>
              <a:lnSpc>
                <a:spcPct val="100000"/>
              </a:lnSpc>
              <a:spcAft>
                <a:spcPts val="1200"/>
              </a:spcAft>
            </a:pPr>
            <a:r>
              <a:rPr lang="de-DE" dirty="0"/>
              <a:t>Berufskrankheiten-Verfahren – Abschluss</a:t>
            </a:r>
          </a:p>
          <a:p>
            <a:pPr>
              <a:lnSpc>
                <a:spcPct val="100000"/>
              </a:lnSpc>
              <a:spcAft>
                <a:spcPts val="600"/>
              </a:spcAft>
            </a:pPr>
            <a:r>
              <a:rPr lang="de-DE" b="0" dirty="0"/>
              <a:t>Bescheid an den/die Versicherte/n zum Ergebnis des Verfahrens:</a:t>
            </a:r>
          </a:p>
          <a:p>
            <a:pPr>
              <a:lnSpc>
                <a:spcPct val="100000"/>
              </a:lnSpc>
              <a:spcAft>
                <a:spcPts val="1200"/>
              </a:spcAft>
            </a:pPr>
            <a:r>
              <a:rPr lang="de-DE" b="0" dirty="0"/>
              <a:t>Möglicher Inhalt je nach Ergebnis der Ermittlungen</a:t>
            </a:r>
            <a:r>
              <a:rPr lang="de-DE" dirty="0"/>
              <a:t> </a:t>
            </a:r>
          </a:p>
          <a:p>
            <a:pPr marL="541338" indent="-285750">
              <a:lnSpc>
                <a:spcPct val="100000"/>
              </a:lnSpc>
              <a:spcAft>
                <a:spcPts val="1200"/>
              </a:spcAft>
              <a:buClr>
                <a:schemeClr val="accent1"/>
              </a:buClr>
              <a:buFont typeface="Wingdings" panose="05000000000000000000" pitchFamily="2" charset="2"/>
              <a:buChar char="Ø"/>
              <a:tabLst/>
            </a:pPr>
            <a:r>
              <a:rPr lang="de-DE" sz="1800" b="0" dirty="0"/>
              <a:t>Anerkennung der Erkrankung als Berufskrankheit</a:t>
            </a:r>
          </a:p>
          <a:p>
            <a:pPr marL="541338" indent="-285750">
              <a:lnSpc>
                <a:spcPct val="100000"/>
              </a:lnSpc>
              <a:spcAft>
                <a:spcPts val="1200"/>
              </a:spcAft>
              <a:buClr>
                <a:schemeClr val="accent1"/>
              </a:buClr>
              <a:buFont typeface="Wingdings" panose="05000000000000000000" pitchFamily="2" charset="2"/>
              <a:buChar char="Ø"/>
              <a:tabLst/>
            </a:pPr>
            <a:r>
              <a:rPr lang="de-DE" sz="1800" b="0" dirty="0"/>
              <a:t>Bei Drohen des Entstehens einer Berufskrankheit - Mitteilung über präventive Leistungen nach § 3 BKV</a:t>
            </a:r>
          </a:p>
          <a:p>
            <a:pPr marL="541338" indent="-285750">
              <a:lnSpc>
                <a:spcPct val="100000"/>
              </a:lnSpc>
              <a:spcAft>
                <a:spcPts val="1200"/>
              </a:spcAft>
              <a:buClr>
                <a:schemeClr val="accent1"/>
              </a:buClr>
              <a:buFont typeface="Wingdings" panose="05000000000000000000" pitchFamily="2" charset="2"/>
              <a:buChar char="Ø"/>
              <a:tabLst/>
            </a:pPr>
            <a:r>
              <a:rPr lang="de-DE" sz="1800" b="0" dirty="0"/>
              <a:t>Ablehnung der Anerkennung der Erkrankung als Berufskrankheit, z. B. weil ursächlicher Zusammenhang zwischen Einwirkung bei versicherter Tätigkeit und Erkrankung nicht nachweisbar</a:t>
            </a:r>
          </a:p>
        </p:txBody>
      </p:sp>
    </p:spTree>
    <p:extLst>
      <p:ext uri="{BB962C8B-B14F-4D97-AF65-F5344CB8AC3E}">
        <p14:creationId xmlns:p14="http://schemas.microsoft.com/office/powerpoint/2010/main" val="3994666142"/>
      </p:ext>
    </p:extLst>
  </p:cSld>
  <p:clrMapOvr>
    <a:masterClrMapping/>
  </p:clrMapOvr>
  <mc:AlternateContent xmlns:mc="http://schemas.openxmlformats.org/markup-compatibility/2006" xmlns:p14="http://schemas.microsoft.com/office/powerpoint/2010/main">
    <mc:Choice Requires="p14">
      <p:transition spd="slow" p14:dur="2000" advTm="1020"/>
    </mc:Choice>
    <mc:Fallback xmlns="">
      <p:transition spd="slow" advTm="102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
        <p:nvSpPr>
          <p:cNvPr id="5" name="Textfeld 4"/>
          <p:cNvSpPr txBox="1"/>
          <p:nvPr/>
        </p:nvSpPr>
        <p:spPr>
          <a:xfrm>
            <a:off x="390892" y="1654264"/>
            <a:ext cx="2380908" cy="400110"/>
          </a:xfrm>
          <a:prstGeom prst="rect">
            <a:avLst/>
          </a:prstGeom>
          <a:noFill/>
        </p:spPr>
        <p:txBody>
          <a:bodyPr wrap="none" rtlCol="0">
            <a:spAutoFit/>
          </a:bodyPr>
          <a:lstStyle/>
          <a:p>
            <a:pPr algn="l"/>
            <a:r>
              <a:rPr lang="de-DE" sz="2000" b="1" dirty="0"/>
              <a:t>§ 9 Abs. 4 SGB VII</a:t>
            </a:r>
          </a:p>
        </p:txBody>
      </p:sp>
      <p:sp>
        <p:nvSpPr>
          <p:cNvPr id="6" name="Rechteck 5"/>
          <p:cNvSpPr/>
          <p:nvPr/>
        </p:nvSpPr>
        <p:spPr>
          <a:xfrm>
            <a:off x="442698" y="2486422"/>
            <a:ext cx="8214122" cy="2308324"/>
          </a:xfrm>
          <a:prstGeom prst="rect">
            <a:avLst/>
          </a:prstGeom>
          <a:solidFill>
            <a:schemeClr val="accent3"/>
          </a:solidFill>
          <a:effectLst>
            <a:outerShdw blurRad="63500" sx="102000" sy="102000" algn="ctr" rotWithShape="0">
              <a:prstClr val="black">
                <a:alpha val="40000"/>
              </a:prstClr>
            </a:outerShdw>
          </a:effectLst>
        </p:spPr>
        <p:txBody>
          <a:bodyPr wrap="square">
            <a:spAutoFit/>
          </a:bodyPr>
          <a:lstStyle/>
          <a:p>
            <a:pPr algn="l">
              <a:spcAft>
                <a:spcPts val="600"/>
              </a:spcAft>
            </a:pPr>
            <a:r>
              <a:rPr lang="de-DE" dirty="0"/>
              <a:t>(4) Besteht für Versicherte, </a:t>
            </a:r>
            <a:r>
              <a:rPr lang="de-DE" b="1" dirty="0"/>
              <a:t>bei denen eine Berufskrankheit anerkannt wurde</a:t>
            </a:r>
            <a:r>
              <a:rPr lang="de-DE" dirty="0"/>
              <a:t>, die Gefahr, dass bei der Fortsetzung der versicherten Tätigkeit die Krankheit wiederauflebt oder sich verschlimmert und lässt sich diese Gefahr nicht durch andere geeignete Mittel beseitigen, haben die Unfallversicherungsträger darauf hinzuwirken, dass die Versicherten die gefährdende Tätigkeit unterlassen. Die Versicherten sind von den Unfallversicherungsträgern über die mit der Tätigkeit verbundenen Gefahren und mögliche Schutzmaßnahmen umfassend aufzuklären. (…)</a:t>
            </a:r>
          </a:p>
        </p:txBody>
      </p:sp>
    </p:spTree>
    <p:extLst>
      <p:ext uri="{BB962C8B-B14F-4D97-AF65-F5344CB8AC3E}">
        <p14:creationId xmlns:p14="http://schemas.microsoft.com/office/powerpoint/2010/main" val="3842132474"/>
      </p:ext>
    </p:extLst>
  </p:cSld>
  <p:clrMapOvr>
    <a:masterClrMapping/>
  </p:clrMapOvr>
  <mc:AlternateContent xmlns:mc="http://schemas.openxmlformats.org/markup-compatibility/2006" xmlns:p14="http://schemas.microsoft.com/office/powerpoint/2010/main">
    <mc:Choice Requires="p14">
      <p:transition spd="slow" p14:dur="2000" advTm="191317"/>
    </mc:Choice>
    <mc:Fallback xmlns="">
      <p:transition spd="slow" advTm="191317"/>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p:cNvSpPr/>
          <p:nvPr/>
        </p:nvSpPr>
        <p:spPr bwMode="auto">
          <a:xfrm>
            <a:off x="7338060" y="6021288"/>
            <a:ext cx="1497330" cy="640080"/>
          </a:xfrm>
          <a:prstGeom prst="rect">
            <a:avLst/>
          </a:prstGeom>
          <a:solidFill>
            <a:schemeClr val="bg1"/>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dirty="0">
              <a:ln>
                <a:noFill/>
              </a:ln>
              <a:solidFill>
                <a:schemeClr val="tx1"/>
              </a:solidFill>
              <a:effectLst/>
              <a:latin typeface="Arial" charset="0"/>
              <a:ea typeface="Arial" charset="0"/>
              <a:cs typeface="Arial" charset="0"/>
            </a:endParaRPr>
          </a:p>
        </p:txBody>
      </p:sp>
      <p:sp>
        <p:nvSpPr>
          <p:cNvPr id="4"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
        <p:nvSpPr>
          <p:cNvPr id="7" name="Textfeld 6"/>
          <p:cNvSpPr txBox="1"/>
          <p:nvPr/>
        </p:nvSpPr>
        <p:spPr>
          <a:xfrm>
            <a:off x="390892" y="1444714"/>
            <a:ext cx="2906693" cy="400110"/>
          </a:xfrm>
          <a:prstGeom prst="rect">
            <a:avLst/>
          </a:prstGeom>
          <a:noFill/>
        </p:spPr>
        <p:txBody>
          <a:bodyPr wrap="none" rtlCol="0">
            <a:spAutoFit/>
          </a:bodyPr>
          <a:lstStyle/>
          <a:p>
            <a:pPr algn="l"/>
            <a:r>
              <a:rPr lang="de-DE" sz="2000" b="1" dirty="0"/>
              <a:t>§ 9 Abs. 4 S. 3 SGB VII</a:t>
            </a:r>
          </a:p>
        </p:txBody>
      </p:sp>
      <p:sp>
        <p:nvSpPr>
          <p:cNvPr id="8" name="Rechteck 7"/>
          <p:cNvSpPr/>
          <p:nvPr/>
        </p:nvSpPr>
        <p:spPr>
          <a:xfrm>
            <a:off x="442897" y="5115088"/>
            <a:ext cx="8053403" cy="1554272"/>
          </a:xfrm>
          <a:prstGeom prst="rect">
            <a:avLst/>
          </a:prstGeom>
        </p:spPr>
        <p:txBody>
          <a:bodyPr wrap="square">
            <a:spAutoFit/>
          </a:bodyPr>
          <a:lstStyle/>
          <a:p>
            <a:pPr marL="285750" lvl="0" indent="-285750" algn="l" fontAlgn="auto">
              <a:spcBef>
                <a:spcPct val="0"/>
              </a:spcBef>
              <a:spcAft>
                <a:spcPts val="600"/>
              </a:spcAft>
              <a:buFont typeface="Arial" pitchFamily="34" charset="0"/>
              <a:buChar char="•"/>
            </a:pPr>
            <a:r>
              <a:rPr lang="de-DE" sz="1800" dirty="0">
                <a:solidFill>
                  <a:srgbClr val="000000"/>
                </a:solidFill>
                <a:latin typeface="Arial"/>
                <a:cs typeface="+mn-cs"/>
              </a:rPr>
              <a:t>Mitwirkung an angebotenen, zumutbaren Präventionsmaßnahmen </a:t>
            </a:r>
            <a:r>
              <a:rPr lang="de-DE" dirty="0">
                <a:solidFill>
                  <a:srgbClr val="000000"/>
                </a:solidFill>
                <a:latin typeface="Arial"/>
              </a:rPr>
              <a:t>ist</a:t>
            </a:r>
            <a:r>
              <a:rPr lang="de-DE" sz="1800" dirty="0">
                <a:solidFill>
                  <a:srgbClr val="000000"/>
                </a:solidFill>
                <a:latin typeface="Arial"/>
                <a:cs typeface="+mn-cs"/>
              </a:rPr>
              <a:t> Pflicht, </a:t>
            </a:r>
            <a:r>
              <a:rPr lang="de-DE" sz="1800" b="1" dirty="0">
                <a:solidFill>
                  <a:srgbClr val="000000"/>
                </a:solidFill>
                <a:latin typeface="Arial"/>
                <a:cs typeface="+mn-cs"/>
              </a:rPr>
              <a:t>um ein </a:t>
            </a:r>
            <a:r>
              <a:rPr lang="de-DE" sz="1800" b="1" u="sng" dirty="0">
                <a:solidFill>
                  <a:srgbClr val="000000"/>
                </a:solidFill>
                <a:latin typeface="Arial"/>
                <a:cs typeface="+mn-cs"/>
              </a:rPr>
              <a:t>unverändertes</a:t>
            </a:r>
            <a:r>
              <a:rPr lang="de-DE" sz="1800" b="1" dirty="0">
                <a:solidFill>
                  <a:srgbClr val="000000"/>
                </a:solidFill>
                <a:latin typeface="Arial"/>
                <a:cs typeface="+mn-cs"/>
              </a:rPr>
              <a:t> Fortsetzen der schädigenden Tätigkeit </a:t>
            </a:r>
            <a:r>
              <a:rPr lang="de-DE" sz="1800" dirty="0">
                <a:solidFill>
                  <a:srgbClr val="000000"/>
                </a:solidFill>
                <a:latin typeface="Arial"/>
                <a:cs typeface="+mn-cs"/>
              </a:rPr>
              <a:t>und eine </a:t>
            </a:r>
            <a:r>
              <a:rPr lang="de-DE" sz="1800" b="1" dirty="0">
                <a:solidFill>
                  <a:srgbClr val="000000"/>
                </a:solidFill>
                <a:latin typeface="Arial"/>
                <a:cs typeface="+mn-cs"/>
              </a:rPr>
              <a:t>Verschlimmerung der Erkrankung zu verhindern</a:t>
            </a:r>
            <a:r>
              <a:rPr lang="de-DE" sz="1800" dirty="0">
                <a:solidFill>
                  <a:srgbClr val="000000"/>
                </a:solidFill>
                <a:latin typeface="Arial"/>
                <a:cs typeface="+mn-cs"/>
              </a:rPr>
              <a:t>.</a:t>
            </a:r>
          </a:p>
          <a:p>
            <a:pPr marL="285750" indent="-285750" algn="l" fontAlgn="auto">
              <a:spcBef>
                <a:spcPct val="0"/>
              </a:spcBef>
              <a:spcAft>
                <a:spcPts val="1200"/>
              </a:spcAft>
              <a:buFont typeface="Arial" pitchFamily="34" charset="0"/>
              <a:buChar char="•"/>
            </a:pPr>
            <a:r>
              <a:rPr lang="de-DE" sz="1800" dirty="0">
                <a:solidFill>
                  <a:srgbClr val="000000"/>
                </a:solidFill>
                <a:latin typeface="Arial"/>
                <a:cs typeface="+mn-cs"/>
              </a:rPr>
              <a:t>Mitwirkung ist </a:t>
            </a:r>
            <a:r>
              <a:rPr lang="de-DE" sz="1800" b="1" u="sng" dirty="0">
                <a:solidFill>
                  <a:srgbClr val="000000"/>
                </a:solidFill>
                <a:latin typeface="Arial"/>
                <a:cs typeface="+mn-cs"/>
              </a:rPr>
              <a:t>nicht</a:t>
            </a:r>
            <a:r>
              <a:rPr lang="de-DE" sz="1800" b="1" dirty="0">
                <a:solidFill>
                  <a:srgbClr val="000000"/>
                </a:solidFill>
                <a:latin typeface="Arial"/>
                <a:cs typeface="+mn-cs"/>
              </a:rPr>
              <a:t> Voraussetzung für die BK-Anerkennung </a:t>
            </a:r>
            <a:r>
              <a:rPr lang="de-DE" sz="1800" dirty="0">
                <a:solidFill>
                  <a:srgbClr val="000000"/>
                </a:solidFill>
                <a:latin typeface="Arial"/>
                <a:cs typeface="+mn-cs"/>
              </a:rPr>
              <a:t>oder die Gewährung von Heilbehandlung.</a:t>
            </a:r>
          </a:p>
        </p:txBody>
      </p:sp>
      <p:sp>
        <p:nvSpPr>
          <p:cNvPr id="9" name="Textfeld 8"/>
          <p:cNvSpPr txBox="1"/>
          <p:nvPr/>
        </p:nvSpPr>
        <p:spPr>
          <a:xfrm>
            <a:off x="443651" y="4755048"/>
            <a:ext cx="2223686" cy="369332"/>
          </a:xfrm>
          <a:prstGeom prst="rect">
            <a:avLst/>
          </a:prstGeom>
          <a:noFill/>
        </p:spPr>
        <p:txBody>
          <a:bodyPr wrap="none" rtlCol="0">
            <a:spAutoFit/>
          </a:bodyPr>
          <a:lstStyle/>
          <a:p>
            <a:pPr algn="l"/>
            <a:r>
              <a:rPr lang="de-DE" sz="1800" b="1" dirty="0"/>
              <a:t>Mitwirkungspflicht</a:t>
            </a:r>
          </a:p>
        </p:txBody>
      </p:sp>
      <p:sp>
        <p:nvSpPr>
          <p:cNvPr id="10" name="Rechteck 9"/>
          <p:cNvSpPr/>
          <p:nvPr/>
        </p:nvSpPr>
        <p:spPr>
          <a:xfrm>
            <a:off x="433137" y="3530912"/>
            <a:ext cx="8205537" cy="1000274"/>
          </a:xfrm>
          <a:prstGeom prst="rect">
            <a:avLst/>
          </a:prstGeom>
        </p:spPr>
        <p:txBody>
          <a:bodyPr wrap="square">
            <a:spAutoFit/>
          </a:bodyPr>
          <a:lstStyle/>
          <a:p>
            <a:pPr algn="l">
              <a:spcAft>
                <a:spcPts val="600"/>
              </a:spcAft>
            </a:pPr>
            <a:r>
              <a:rPr lang="de-DE" b="1" dirty="0"/>
              <a:t>Vorrangiges Ziel:</a:t>
            </a:r>
          </a:p>
          <a:p>
            <a:pPr algn="l">
              <a:spcAft>
                <a:spcPts val="600"/>
              </a:spcAft>
            </a:pPr>
            <a:r>
              <a:rPr lang="de-DE" dirty="0"/>
              <a:t>Vermeidung einer Verschlimmerung der Erkrankung bei Fortsetzung</a:t>
            </a:r>
            <a:br>
              <a:rPr lang="de-DE" dirty="0"/>
            </a:br>
            <a:r>
              <a:rPr lang="de-DE" dirty="0"/>
              <a:t>der Tätigkeit.</a:t>
            </a:r>
          </a:p>
        </p:txBody>
      </p:sp>
      <p:sp>
        <p:nvSpPr>
          <p:cNvPr id="11" name="Rechteck 10"/>
          <p:cNvSpPr/>
          <p:nvPr/>
        </p:nvSpPr>
        <p:spPr>
          <a:xfrm>
            <a:off x="433137" y="2132856"/>
            <a:ext cx="8205537" cy="1200329"/>
          </a:xfrm>
          <a:prstGeom prst="rect">
            <a:avLst/>
          </a:prstGeom>
          <a:solidFill>
            <a:schemeClr val="accent3"/>
          </a:solidFill>
          <a:effectLst>
            <a:outerShdw blurRad="63500" sx="102000" sy="102000" algn="ctr" rotWithShape="0">
              <a:prstClr val="black">
                <a:alpha val="40000"/>
              </a:prstClr>
            </a:outerShdw>
          </a:effectLst>
        </p:spPr>
        <p:txBody>
          <a:bodyPr wrap="square">
            <a:spAutoFit/>
          </a:bodyPr>
          <a:lstStyle/>
          <a:p>
            <a:pPr algn="l">
              <a:spcAft>
                <a:spcPts val="600"/>
              </a:spcAft>
            </a:pPr>
            <a:r>
              <a:rPr lang="de-DE" dirty="0"/>
              <a:t>(…) Zur Verhütung einer Gefahr nach Satz 1 sind die Versicherten verpflichtet, an individualpräventiven Maßnahmen der Unfallversicherungsträger teilzunehmen und an Maßnahmen zur Verhaltensprävention mitzuwirken; die §§ 60 bis 65a des Ersten Buches gelten entsprechend. (…)</a:t>
            </a:r>
          </a:p>
        </p:txBody>
      </p:sp>
    </p:spTree>
    <p:extLst>
      <p:ext uri="{BB962C8B-B14F-4D97-AF65-F5344CB8AC3E}">
        <p14:creationId xmlns:p14="http://schemas.microsoft.com/office/powerpoint/2010/main" val="3098668912"/>
      </p:ext>
    </p:extLst>
  </p:cSld>
  <p:clrMapOvr>
    <a:masterClrMapping/>
  </p:clrMapOvr>
  <mc:AlternateContent xmlns:mc="http://schemas.openxmlformats.org/markup-compatibility/2006" xmlns:p14="http://schemas.microsoft.com/office/powerpoint/2010/main">
    <mc:Choice Requires="p14">
      <p:transition spd="slow" p14:dur="2000" advTm="26678"/>
    </mc:Choice>
    <mc:Fallback xmlns="">
      <p:transition spd="slow" advTm="26678"/>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
        <p:nvSpPr>
          <p:cNvPr id="13" name="Textfeld 12"/>
          <p:cNvSpPr txBox="1"/>
          <p:nvPr/>
        </p:nvSpPr>
        <p:spPr>
          <a:xfrm>
            <a:off x="390892" y="1654264"/>
            <a:ext cx="8100294" cy="707886"/>
          </a:xfrm>
          <a:prstGeom prst="rect">
            <a:avLst/>
          </a:prstGeom>
          <a:noFill/>
        </p:spPr>
        <p:txBody>
          <a:bodyPr wrap="none" rtlCol="0">
            <a:spAutoFit/>
          </a:bodyPr>
          <a:lstStyle/>
          <a:p>
            <a:pPr algn="l"/>
            <a:r>
              <a:rPr lang="de-DE" sz="2000" b="1" dirty="0"/>
              <a:t>Stärkung der (Individual-)Prävention durch Mitwirkungspflichten </a:t>
            </a:r>
            <a:br>
              <a:rPr lang="de-DE" sz="2000" b="1" dirty="0"/>
            </a:br>
            <a:r>
              <a:rPr lang="de-DE" sz="2000" b="1" dirty="0"/>
              <a:t>der Versicherten (§ 9 Abs. 4 SGB VII)</a:t>
            </a:r>
          </a:p>
        </p:txBody>
      </p:sp>
      <p:sp>
        <p:nvSpPr>
          <p:cNvPr id="14" name="Rechteck 13"/>
          <p:cNvSpPr/>
          <p:nvPr/>
        </p:nvSpPr>
        <p:spPr>
          <a:xfrm>
            <a:off x="414394" y="2558430"/>
            <a:ext cx="8214122" cy="2754600"/>
          </a:xfrm>
          <a:prstGeom prst="rect">
            <a:avLst/>
          </a:prstGeom>
        </p:spPr>
        <p:txBody>
          <a:bodyPr wrap="square">
            <a:spAutoFit/>
          </a:bodyPr>
          <a:lstStyle/>
          <a:p>
            <a:pPr marL="285750" indent="-285750" algn="l">
              <a:spcAft>
                <a:spcPts val="600"/>
              </a:spcAft>
              <a:buClr>
                <a:schemeClr val="accent1"/>
              </a:buClr>
              <a:buFont typeface="Wingdings" panose="05000000000000000000" pitchFamily="2" charset="2"/>
              <a:buChar char="Ø"/>
            </a:pPr>
            <a:r>
              <a:rPr lang="de-DE" dirty="0"/>
              <a:t>Teilnahme an krankheits- oder tätigkeitsspezifischen Schulungs- u. Seminarangeboten</a:t>
            </a:r>
          </a:p>
          <a:p>
            <a:pPr marL="285750" indent="-285750" algn="l">
              <a:spcAft>
                <a:spcPts val="600"/>
              </a:spcAft>
              <a:buClr>
                <a:schemeClr val="accent1"/>
              </a:buClr>
              <a:buFont typeface="Wingdings" panose="05000000000000000000" pitchFamily="2" charset="2"/>
              <a:buChar char="Ø"/>
            </a:pPr>
            <a:r>
              <a:rPr lang="de-DE" dirty="0"/>
              <a:t>Umsetzung von Empfehlungen zur Verhaltensprävention</a:t>
            </a:r>
          </a:p>
          <a:p>
            <a:pPr marL="285750" indent="-285750" algn="l">
              <a:spcAft>
                <a:spcPts val="600"/>
              </a:spcAft>
              <a:buClr>
                <a:schemeClr val="accent1"/>
              </a:buClr>
              <a:buFont typeface="Wingdings" panose="05000000000000000000" pitchFamily="2" charset="2"/>
              <a:buChar char="Ø"/>
            </a:pPr>
            <a:r>
              <a:rPr lang="de-DE" dirty="0"/>
              <a:t>Meiden bestimmter Allergene, sofern dies nicht einer Tätigkeitsaufgabe gleichkommt (reine Präventionsmaßnahme; Verweis auf Schutzpflichten der ArbGeb.)</a:t>
            </a:r>
          </a:p>
          <a:p>
            <a:pPr marL="285750" indent="-285750" algn="l">
              <a:spcAft>
                <a:spcPts val="1200"/>
              </a:spcAft>
              <a:buClr>
                <a:schemeClr val="accent1"/>
              </a:buClr>
              <a:buFont typeface="Wingdings" panose="05000000000000000000" pitchFamily="2" charset="2"/>
              <a:buChar char="Ø"/>
            </a:pPr>
            <a:r>
              <a:rPr lang="de-DE" dirty="0"/>
              <a:t>Mitwirkung an präventiven Heilbehandlungsmaßnahmen</a:t>
            </a:r>
            <a:br>
              <a:rPr lang="de-DE" dirty="0"/>
            </a:br>
            <a:r>
              <a:rPr lang="de-DE" sz="1600" b="1" i="1" dirty="0"/>
              <a:t>Mitwirkung ist nicht Voraussetzung für die BK-Anerkennung oder die Gewährung von Heilbehandlung!</a:t>
            </a:r>
          </a:p>
        </p:txBody>
      </p:sp>
    </p:spTree>
    <p:extLst>
      <p:ext uri="{BB962C8B-B14F-4D97-AF65-F5344CB8AC3E}">
        <p14:creationId xmlns:p14="http://schemas.microsoft.com/office/powerpoint/2010/main" val="3577459814"/>
      </p:ext>
    </p:extLst>
  </p:cSld>
  <p:clrMapOvr>
    <a:masterClrMapping/>
  </p:clrMapOvr>
  <mc:AlternateContent xmlns:mc="http://schemas.openxmlformats.org/markup-compatibility/2006" xmlns:p14="http://schemas.microsoft.com/office/powerpoint/2010/main">
    <mc:Choice Requires="p14">
      <p:transition spd="slow" p14:dur="2000" advTm="44372"/>
    </mc:Choice>
    <mc:Fallback xmlns="">
      <p:transition spd="slow" advTm="44372"/>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439491" y="5288127"/>
            <a:ext cx="1323975" cy="1319619"/>
          </a:xfrm>
          <a:prstGeom prst="rect">
            <a:avLst/>
          </a:prstGeom>
          <a:solidFill>
            <a:srgbClr val="FCB135"/>
          </a:solidFill>
          <a:ln w="9525">
            <a:noFill/>
            <a:miter lim="800000"/>
          </a:ln>
          <a:effectLst>
            <a:outerShdw blurRad="63500" sx="102000" sy="102000" algn="ctr" rotWithShape="0">
              <a:prstClr val="black">
                <a:alpha val="40000"/>
              </a:prstClr>
            </a:outerShdw>
          </a:effectLst>
        </p:spPr>
        <p:txBody>
          <a:bodyPr wrap="none" anchor="ctr"/>
          <a:lstStyle/>
          <a:p>
            <a:pPr algn="ctr"/>
            <a:r>
              <a:rPr lang="de-DE" sz="1400" dirty="0"/>
              <a:t>Versicherungs-</a:t>
            </a:r>
            <a:br>
              <a:rPr lang="de-DE" sz="1400" dirty="0"/>
            </a:br>
            <a:r>
              <a:rPr lang="de-DE" sz="1400" dirty="0"/>
              <a:t>schutztat-</a:t>
            </a:r>
            <a:br>
              <a:rPr lang="de-DE" sz="1400" dirty="0"/>
            </a:br>
            <a:r>
              <a:rPr lang="de-DE" sz="1400" dirty="0"/>
              <a:t>bestand</a:t>
            </a:r>
            <a:br>
              <a:rPr lang="de-DE" sz="1400" dirty="0"/>
            </a:br>
            <a:r>
              <a:rPr lang="de-DE" sz="1400" dirty="0"/>
              <a:t>§§ 2, 3, 6</a:t>
            </a:r>
            <a:br>
              <a:rPr lang="de-DE" sz="1400" dirty="0"/>
            </a:br>
            <a:r>
              <a:rPr lang="de-DE" sz="1400" dirty="0"/>
              <a:t>SGB VII</a:t>
            </a:r>
          </a:p>
        </p:txBody>
      </p:sp>
      <p:sp>
        <p:nvSpPr>
          <p:cNvPr id="4" name="Rectangle 4"/>
          <p:cNvSpPr>
            <a:spLocks noChangeArrowheads="1"/>
          </p:cNvSpPr>
          <p:nvPr/>
        </p:nvSpPr>
        <p:spPr bwMode="auto">
          <a:xfrm>
            <a:off x="2201416" y="5288127"/>
            <a:ext cx="1184275" cy="1319619"/>
          </a:xfrm>
          <a:prstGeom prst="rect">
            <a:avLst/>
          </a:prstGeom>
          <a:solidFill>
            <a:srgbClr val="FCB135"/>
          </a:solidFill>
          <a:ln w="9525">
            <a:noFill/>
            <a:miter lim="800000"/>
          </a:ln>
          <a:effectLst>
            <a:outerShdw blurRad="63500" sx="102000" sy="102000" algn="ctr" rotWithShape="0">
              <a:prstClr val="black">
                <a:alpha val="40000"/>
              </a:prstClr>
            </a:outerShdw>
          </a:effectLst>
        </p:spPr>
        <p:txBody>
          <a:bodyPr wrap="none" anchor="ctr"/>
          <a:lstStyle/>
          <a:p>
            <a:pPr algn="ctr"/>
            <a:r>
              <a:rPr lang="de-DE" sz="1400" dirty="0"/>
              <a:t>Versicherte</a:t>
            </a:r>
            <a:br>
              <a:rPr lang="de-DE" sz="1400" dirty="0"/>
            </a:br>
            <a:r>
              <a:rPr lang="de-DE" sz="1400" dirty="0"/>
              <a:t>Tätigkeit</a:t>
            </a:r>
          </a:p>
        </p:txBody>
      </p:sp>
      <p:sp>
        <p:nvSpPr>
          <p:cNvPr id="5" name="Rectangle 5"/>
          <p:cNvSpPr>
            <a:spLocks noChangeArrowheads="1"/>
          </p:cNvSpPr>
          <p:nvPr/>
        </p:nvSpPr>
        <p:spPr bwMode="auto">
          <a:xfrm>
            <a:off x="3848741" y="5269077"/>
            <a:ext cx="1184275" cy="1338669"/>
          </a:xfrm>
          <a:prstGeom prst="rect">
            <a:avLst/>
          </a:prstGeom>
          <a:solidFill>
            <a:srgbClr val="FCB135"/>
          </a:solidFill>
          <a:ln w="9525">
            <a:noFill/>
            <a:miter lim="800000"/>
          </a:ln>
          <a:effectLst>
            <a:outerShdw blurRad="63500" sx="102000" sy="102000" algn="ctr" rotWithShape="0">
              <a:prstClr val="black">
                <a:alpha val="40000"/>
              </a:prstClr>
            </a:outerShdw>
          </a:effectLst>
        </p:spPr>
        <p:txBody>
          <a:bodyPr wrap="none" anchor="ctr"/>
          <a:lstStyle/>
          <a:p>
            <a:pPr algn="ctr"/>
            <a:r>
              <a:rPr lang="de-DE" sz="1400" dirty="0"/>
              <a:t>äußere </a:t>
            </a:r>
            <a:br>
              <a:rPr lang="de-DE" sz="1400" dirty="0"/>
            </a:br>
            <a:r>
              <a:rPr lang="de-DE" sz="1400" dirty="0"/>
              <a:t>Einwirkung</a:t>
            </a:r>
          </a:p>
        </p:txBody>
      </p:sp>
      <p:sp>
        <p:nvSpPr>
          <p:cNvPr id="6" name="Rectangle 6"/>
          <p:cNvSpPr>
            <a:spLocks noChangeArrowheads="1"/>
          </p:cNvSpPr>
          <p:nvPr/>
        </p:nvSpPr>
        <p:spPr bwMode="auto">
          <a:xfrm>
            <a:off x="5524741" y="5269077"/>
            <a:ext cx="1184275" cy="1338669"/>
          </a:xfrm>
          <a:prstGeom prst="rect">
            <a:avLst/>
          </a:prstGeom>
          <a:solidFill>
            <a:srgbClr val="FCB135"/>
          </a:solidFill>
          <a:ln w="9525">
            <a:noFill/>
            <a:miter lim="800000"/>
          </a:ln>
          <a:effectLst>
            <a:outerShdw blurRad="63500" sx="102000" sy="102000" algn="ctr" rotWithShape="0">
              <a:prstClr val="black">
                <a:alpha val="40000"/>
              </a:prstClr>
            </a:outerShdw>
          </a:effectLst>
        </p:spPr>
        <p:txBody>
          <a:bodyPr wrap="none" anchor="ctr"/>
          <a:lstStyle/>
          <a:p>
            <a:pPr algn="ctr"/>
            <a:r>
              <a:rPr lang="de-DE" sz="1400" dirty="0"/>
              <a:t>Konkret</a:t>
            </a:r>
            <a:br>
              <a:rPr lang="de-DE" sz="1400" dirty="0"/>
            </a:br>
            <a:r>
              <a:rPr lang="de-DE" sz="1400" dirty="0"/>
              <a:t>drohende</a:t>
            </a:r>
            <a:br>
              <a:rPr lang="de-DE" sz="1400" dirty="0"/>
            </a:br>
            <a:r>
              <a:rPr lang="de-DE" sz="1400" dirty="0"/>
              <a:t>Berufs-</a:t>
            </a:r>
            <a:br>
              <a:rPr lang="de-DE" sz="1400" dirty="0"/>
            </a:br>
            <a:r>
              <a:rPr lang="de-DE" sz="1400" dirty="0" err="1"/>
              <a:t>krankheit</a:t>
            </a:r>
            <a:endParaRPr lang="de-DE" sz="1400" dirty="0"/>
          </a:p>
        </p:txBody>
      </p:sp>
      <p:sp>
        <p:nvSpPr>
          <p:cNvPr id="7" name="Rectangle 7"/>
          <p:cNvSpPr>
            <a:spLocks noChangeArrowheads="1"/>
          </p:cNvSpPr>
          <p:nvPr/>
        </p:nvSpPr>
        <p:spPr bwMode="auto">
          <a:xfrm>
            <a:off x="7191515" y="5269077"/>
            <a:ext cx="1557199" cy="1338669"/>
          </a:xfrm>
          <a:prstGeom prst="rect">
            <a:avLst/>
          </a:prstGeom>
          <a:solidFill>
            <a:srgbClr val="FCB135"/>
          </a:solidFill>
          <a:ln w="9525">
            <a:noFill/>
            <a:miter lim="800000"/>
          </a:ln>
          <a:effectLst>
            <a:outerShdw blurRad="63500" sx="102000" sy="102000" algn="ctr" rotWithShape="0">
              <a:prstClr val="black">
                <a:alpha val="40000"/>
              </a:prstClr>
            </a:outerShdw>
          </a:effectLst>
        </p:spPr>
        <p:txBody>
          <a:bodyPr anchor="ctr"/>
          <a:lstStyle/>
          <a:p>
            <a:pPr marL="95250" indent="-95250">
              <a:buFontTx/>
              <a:buChar char="-"/>
            </a:pPr>
            <a:r>
              <a:rPr lang="de-DE" sz="1400"/>
              <a:t>Maßnahmen zur Gefahren-abwehr</a:t>
            </a:r>
          </a:p>
          <a:p>
            <a:pPr marL="95250" indent="-95250">
              <a:buFontTx/>
              <a:buChar char="-"/>
            </a:pPr>
            <a:r>
              <a:rPr lang="de-DE" sz="1400"/>
              <a:t>Rehabilitation,</a:t>
            </a:r>
            <a:br>
              <a:rPr lang="de-DE" sz="1400"/>
            </a:br>
            <a:r>
              <a:rPr lang="de-DE" sz="1400"/>
              <a:t>ggf. Übergangs-leistungen</a:t>
            </a:r>
          </a:p>
        </p:txBody>
      </p:sp>
      <p:sp>
        <p:nvSpPr>
          <p:cNvPr id="8" name="AutoShape 8"/>
          <p:cNvSpPr>
            <a:spLocks noChangeArrowheads="1"/>
          </p:cNvSpPr>
          <p:nvPr/>
        </p:nvSpPr>
        <p:spPr bwMode="auto">
          <a:xfrm>
            <a:off x="1821216" y="5917475"/>
            <a:ext cx="314325" cy="171450"/>
          </a:xfrm>
          <a:prstGeom prst="rightArrow">
            <a:avLst>
              <a:gd name="adj1" fmla="val 50000"/>
              <a:gd name="adj2" fmla="val 45833"/>
            </a:avLst>
          </a:prstGeom>
          <a:solidFill>
            <a:srgbClr val="B98124"/>
          </a:solidFill>
          <a:ln w="9525">
            <a:noFill/>
            <a:miter lim="800000"/>
          </a:ln>
          <a:effectLst>
            <a:outerShdw blurRad="63500" sx="102000" sy="102000" algn="ctr" rotWithShape="0">
              <a:prstClr val="black">
                <a:alpha val="40000"/>
              </a:prstClr>
            </a:outerShdw>
          </a:effectLst>
        </p:spPr>
        <p:txBody>
          <a:bodyPr wrap="none" anchor="ctr"/>
          <a:lstStyle/>
          <a:p>
            <a:endParaRPr lang="de-DE"/>
          </a:p>
        </p:txBody>
      </p:sp>
      <p:sp>
        <p:nvSpPr>
          <p:cNvPr id="9" name="AutoShape 23"/>
          <p:cNvSpPr>
            <a:spLocks noChangeArrowheads="1"/>
          </p:cNvSpPr>
          <p:nvPr/>
        </p:nvSpPr>
        <p:spPr bwMode="auto">
          <a:xfrm>
            <a:off x="3458516" y="5917475"/>
            <a:ext cx="314325" cy="171450"/>
          </a:xfrm>
          <a:prstGeom prst="rightArrow">
            <a:avLst>
              <a:gd name="adj1" fmla="val 50000"/>
              <a:gd name="adj2" fmla="val 45833"/>
            </a:avLst>
          </a:prstGeom>
          <a:solidFill>
            <a:srgbClr val="B98124"/>
          </a:solidFill>
          <a:ln w="9525">
            <a:noFill/>
            <a:miter lim="800000"/>
          </a:ln>
          <a:effectLst>
            <a:outerShdw blurRad="63500" sx="102000" sy="102000" algn="ctr" rotWithShape="0">
              <a:prstClr val="black">
                <a:alpha val="40000"/>
              </a:prstClr>
            </a:outerShdw>
          </a:effectLst>
        </p:spPr>
        <p:txBody>
          <a:bodyPr wrap="none" anchor="ctr"/>
          <a:lstStyle/>
          <a:p>
            <a:endParaRPr lang="de-DE"/>
          </a:p>
        </p:txBody>
      </p:sp>
      <p:sp>
        <p:nvSpPr>
          <p:cNvPr id="10" name="AutoShape 24"/>
          <p:cNvSpPr>
            <a:spLocks noChangeArrowheads="1"/>
          </p:cNvSpPr>
          <p:nvPr/>
        </p:nvSpPr>
        <p:spPr bwMode="auto">
          <a:xfrm>
            <a:off x="5125191" y="5917475"/>
            <a:ext cx="314325" cy="171450"/>
          </a:xfrm>
          <a:prstGeom prst="rightArrow">
            <a:avLst>
              <a:gd name="adj1" fmla="val 50000"/>
              <a:gd name="adj2" fmla="val 45833"/>
            </a:avLst>
          </a:prstGeom>
          <a:solidFill>
            <a:srgbClr val="B98124"/>
          </a:solidFill>
          <a:ln w="9525">
            <a:noFill/>
            <a:miter lim="800000"/>
          </a:ln>
          <a:effectLst>
            <a:outerShdw blurRad="63500" sx="102000" sy="102000" algn="ctr" rotWithShape="0">
              <a:prstClr val="black">
                <a:alpha val="40000"/>
              </a:prstClr>
            </a:outerShdw>
          </a:effectLst>
        </p:spPr>
        <p:txBody>
          <a:bodyPr wrap="none" anchor="ctr"/>
          <a:lstStyle/>
          <a:p>
            <a:endParaRPr lang="de-DE"/>
          </a:p>
        </p:txBody>
      </p:sp>
      <p:sp>
        <p:nvSpPr>
          <p:cNvPr id="11" name="AutoShape 25"/>
          <p:cNvSpPr>
            <a:spLocks noChangeArrowheads="1"/>
          </p:cNvSpPr>
          <p:nvPr/>
        </p:nvSpPr>
        <p:spPr bwMode="auto">
          <a:xfrm>
            <a:off x="6791766" y="5917475"/>
            <a:ext cx="314325" cy="171450"/>
          </a:xfrm>
          <a:prstGeom prst="rightArrow">
            <a:avLst>
              <a:gd name="adj1" fmla="val 50000"/>
              <a:gd name="adj2" fmla="val 45833"/>
            </a:avLst>
          </a:prstGeom>
          <a:solidFill>
            <a:srgbClr val="B98124"/>
          </a:solidFill>
          <a:ln w="9525">
            <a:noFill/>
            <a:miter lim="800000"/>
          </a:ln>
          <a:effectLst>
            <a:outerShdw blurRad="63500" sx="102000" sy="102000" algn="ctr" rotWithShape="0">
              <a:prstClr val="black">
                <a:alpha val="40000"/>
              </a:prstClr>
            </a:outerShdw>
          </a:effectLst>
        </p:spPr>
        <p:txBody>
          <a:bodyPr wrap="none" anchor="ctr"/>
          <a:lstStyle/>
          <a:p>
            <a:endParaRPr lang="de-DE"/>
          </a:p>
        </p:txBody>
      </p:sp>
      <p:sp>
        <p:nvSpPr>
          <p:cNvPr id="12" name="Rectangle 26"/>
          <p:cNvSpPr>
            <a:spLocks noChangeArrowheads="1"/>
          </p:cNvSpPr>
          <p:nvPr/>
        </p:nvSpPr>
        <p:spPr bwMode="auto">
          <a:xfrm>
            <a:off x="428305" y="4858336"/>
            <a:ext cx="821595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de-DE" sz="2000" b="1"/>
              <a:t>Prüfung:</a:t>
            </a:r>
          </a:p>
        </p:txBody>
      </p:sp>
      <p:sp>
        <p:nvSpPr>
          <p:cNvPr id="13" name="Text Box 11"/>
          <p:cNvSpPr txBox="1">
            <a:spLocks noChangeArrowheads="1"/>
          </p:cNvSpPr>
          <p:nvPr/>
        </p:nvSpPr>
        <p:spPr bwMode="auto">
          <a:xfrm>
            <a:off x="323852" y="1380541"/>
            <a:ext cx="842486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eaLnBrk="1" hangingPunct="1">
              <a:buClr>
                <a:srgbClr val="FFC000"/>
              </a:buClr>
            </a:pPr>
            <a:r>
              <a:rPr lang="de-DE" sz="2000" b="1" dirty="0"/>
              <a:t>§ 3 Abs. 1 BKV</a:t>
            </a:r>
          </a:p>
          <a:p>
            <a:pPr marL="0" indent="0" eaLnBrk="1" hangingPunct="1">
              <a:buClr>
                <a:srgbClr val="FFC000"/>
              </a:buClr>
            </a:pPr>
            <a:r>
              <a:rPr lang="de-DE" sz="2000" b="1" dirty="0"/>
              <a:t>Maßnahmen zur Vorbeugung gegen das Entstehen von Berufskrankheiten</a:t>
            </a:r>
          </a:p>
        </p:txBody>
      </p:sp>
      <p:sp>
        <p:nvSpPr>
          <p:cNvPr id="14" name="Text Box 3"/>
          <p:cNvSpPr txBox="1">
            <a:spLocks noChangeArrowheads="1"/>
          </p:cNvSpPr>
          <p:nvPr/>
        </p:nvSpPr>
        <p:spPr bwMode="auto">
          <a:xfrm>
            <a:off x="396676" y="2536910"/>
            <a:ext cx="8340923" cy="2031325"/>
          </a:xfrm>
          <a:prstGeom prst="rect">
            <a:avLst/>
          </a:prstGeom>
          <a:solidFill>
            <a:schemeClr val="accent2"/>
          </a:solidFill>
          <a:ln w="9525">
            <a:noFill/>
            <a:miter lim="800000"/>
          </a:ln>
          <a:effectLst>
            <a:outerShdw blurRad="63500" sx="102000" sy="102000" algn="ctr" rotWithShape="0">
              <a:prstClr val="black">
                <a:alpha val="40000"/>
              </a:prstClr>
            </a:outerShdw>
          </a:effectLst>
        </p:spPr>
        <p:txBody>
          <a:bodyPr wrap="square">
            <a:spAutoFit/>
          </a:bodyPr>
          <a:lstStyle>
            <a:lvl1pPr>
              <a:tabLst>
                <a:tab pos="2197100" algn="l"/>
                <a:tab pos="3810000" algn="l"/>
              </a:tabLst>
              <a:defRPr>
                <a:solidFill>
                  <a:schemeClr val="tx1"/>
                </a:solidFill>
                <a:latin typeface="Arial"/>
              </a:defRPr>
            </a:lvl1pPr>
            <a:lvl2pPr marL="673100" indent="-381000">
              <a:tabLst>
                <a:tab pos="2197100" algn="l"/>
                <a:tab pos="3810000" algn="l"/>
              </a:tabLst>
              <a:defRPr>
                <a:solidFill>
                  <a:schemeClr val="tx1"/>
                </a:solidFill>
                <a:latin typeface="Arial"/>
              </a:defRPr>
            </a:lvl2pPr>
            <a:lvl3pPr>
              <a:tabLst>
                <a:tab pos="2197100" algn="l"/>
                <a:tab pos="3810000" algn="l"/>
              </a:tabLst>
              <a:defRPr>
                <a:solidFill>
                  <a:schemeClr val="tx1"/>
                </a:solidFill>
                <a:latin typeface="Arial"/>
              </a:defRPr>
            </a:lvl3pPr>
            <a:lvl4pPr>
              <a:tabLst>
                <a:tab pos="2197100" algn="l"/>
                <a:tab pos="3810000" algn="l"/>
              </a:tabLst>
              <a:defRPr>
                <a:solidFill>
                  <a:schemeClr val="tx1"/>
                </a:solidFill>
                <a:latin typeface="Arial"/>
              </a:defRPr>
            </a:lvl4pPr>
            <a:lvl5pPr marL="2197100" indent="-368300">
              <a:tabLst>
                <a:tab pos="2197100" algn="l"/>
                <a:tab pos="3810000" algn="l"/>
              </a:tabLst>
              <a:defRPr>
                <a:solidFill>
                  <a:schemeClr val="tx1"/>
                </a:solidFill>
                <a:latin typeface="Arial"/>
              </a:defRPr>
            </a:lvl5pPr>
            <a:lvl6pPr marL="2654300" indent="-368300" fontAlgn="base">
              <a:spcBef>
                <a:spcPct val="0"/>
              </a:spcBef>
              <a:spcAft>
                <a:spcPct val="0"/>
              </a:spcAft>
              <a:tabLst>
                <a:tab pos="2197100" algn="l"/>
                <a:tab pos="3810000" algn="l"/>
              </a:tabLst>
              <a:defRPr>
                <a:solidFill>
                  <a:schemeClr val="tx1"/>
                </a:solidFill>
                <a:latin typeface="Arial"/>
              </a:defRPr>
            </a:lvl6pPr>
            <a:lvl7pPr marL="3111500" indent="-368300" fontAlgn="base">
              <a:spcBef>
                <a:spcPct val="0"/>
              </a:spcBef>
              <a:spcAft>
                <a:spcPct val="0"/>
              </a:spcAft>
              <a:tabLst>
                <a:tab pos="2197100" algn="l"/>
                <a:tab pos="3810000" algn="l"/>
              </a:tabLst>
              <a:defRPr>
                <a:solidFill>
                  <a:schemeClr val="tx1"/>
                </a:solidFill>
                <a:latin typeface="Arial"/>
              </a:defRPr>
            </a:lvl7pPr>
            <a:lvl8pPr marL="3568700" indent="-368300" fontAlgn="base">
              <a:spcBef>
                <a:spcPct val="0"/>
              </a:spcBef>
              <a:spcAft>
                <a:spcPct val="0"/>
              </a:spcAft>
              <a:tabLst>
                <a:tab pos="2197100" algn="l"/>
                <a:tab pos="3810000" algn="l"/>
              </a:tabLst>
              <a:defRPr>
                <a:solidFill>
                  <a:schemeClr val="tx1"/>
                </a:solidFill>
                <a:latin typeface="Arial"/>
              </a:defRPr>
            </a:lvl8pPr>
            <a:lvl9pPr marL="4025900" indent="-368300" fontAlgn="base">
              <a:spcBef>
                <a:spcPct val="0"/>
              </a:spcBef>
              <a:spcAft>
                <a:spcPct val="0"/>
              </a:spcAft>
              <a:tabLst>
                <a:tab pos="2197100" algn="l"/>
                <a:tab pos="3810000" algn="l"/>
              </a:tabLst>
              <a:defRPr>
                <a:solidFill>
                  <a:schemeClr val="tx1"/>
                </a:solidFill>
                <a:latin typeface="Arial"/>
              </a:defRPr>
            </a:lvl9pPr>
          </a:lstStyle>
          <a:p>
            <a:pPr algn="l">
              <a:spcBef>
                <a:spcPct val="50000"/>
              </a:spcBef>
            </a:pPr>
            <a:r>
              <a:rPr lang="de-DE" dirty="0"/>
              <a:t>(1) Besteht für Versicherte die Gefahr, dass eine Berufskrankheit entsteht, wiederauflebt oder sich verschlimmert, haben die Unfallversicherungsträger dieser Gefahr mit allen geeigneten Mitteln entgegenzuwirken. Ist die Gefahr gleichwohl nicht zu beseitigen, haben die Unfallversicherungsträger darauf hinzuwirken, dass die Versicherten die gefährdende Tätigkeit unterlassen. Den für den medizinischen Arbeitsschutz zuständigen Stellen ist Gelegenheit zur Äußerung zu geben.</a:t>
            </a:r>
          </a:p>
        </p:txBody>
      </p:sp>
      <p:sp>
        <p:nvSpPr>
          <p:cNvPr id="15"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Tree>
    <p:extLst>
      <p:ext uri="{BB962C8B-B14F-4D97-AF65-F5344CB8AC3E}">
        <p14:creationId xmlns:p14="http://schemas.microsoft.com/office/powerpoint/2010/main" val="1811144957"/>
      </p:ext>
    </p:extLst>
  </p:cSld>
  <p:clrMapOvr>
    <a:masterClrMapping/>
  </p:clrMapOvr>
  <mc:AlternateContent xmlns:mc="http://schemas.openxmlformats.org/markup-compatibility/2006" xmlns:p14="http://schemas.microsoft.com/office/powerpoint/2010/main">
    <mc:Choice Requires="p14">
      <p:transition spd="slow" p14:dur="2000" advTm="49466"/>
    </mc:Choice>
    <mc:Fallback xmlns="">
      <p:transition spd="slow" advTm="49466"/>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323852" y="2635540"/>
            <a:ext cx="8424863"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701675" lvl="1" indent="-342900">
              <a:buClr>
                <a:srgbClr val="FFC000"/>
              </a:buClr>
              <a:buFont typeface="Wingdings" pitchFamily="2" charset="2"/>
              <a:buChar char="Ø"/>
            </a:pPr>
            <a:r>
              <a:rPr lang="de-DE" b="1"/>
              <a:t>Technische, organisatorische und persönliche</a:t>
            </a:r>
            <a:br>
              <a:rPr lang="de-DE" b="1"/>
            </a:br>
            <a:r>
              <a:rPr lang="de-DE" b="1"/>
              <a:t>Schutzmaßnahmen:</a:t>
            </a:r>
            <a:br>
              <a:rPr lang="de-DE"/>
            </a:br>
            <a:r>
              <a:rPr lang="de-DE"/>
              <a:t>- Beseitigung der schädigenden Einwirkung</a:t>
            </a:r>
            <a:br>
              <a:rPr lang="de-DE"/>
            </a:br>
            <a:r>
              <a:rPr lang="de-DE"/>
              <a:t>- z. B. Schutzvorrichtungen, Ersatz von Arbeitsstoffen, </a:t>
            </a:r>
            <a:br>
              <a:rPr lang="de-DE"/>
            </a:br>
            <a:r>
              <a:rPr lang="de-DE"/>
              <a:t>- Spannungsfeld: Arbeitsschutzpflicht d. Arbeitgebers </a:t>
            </a:r>
            <a:r>
              <a:rPr lang="de-DE">
                <a:sym typeface="Wingdings"/>
              </a:rPr>
              <a:t>     </a:t>
            </a:r>
            <a:r>
              <a:rPr lang="de-DE"/>
              <a:t>§ 3 BKV</a:t>
            </a:r>
            <a:br>
              <a:rPr lang="de-DE"/>
            </a:br>
            <a:endParaRPr lang="de-DE"/>
          </a:p>
          <a:p>
            <a:pPr marL="701675" lvl="1" indent="-342900">
              <a:buClr>
                <a:srgbClr val="FFC000"/>
              </a:buClr>
              <a:buFont typeface="Wingdings" pitchFamily="2" charset="2"/>
              <a:buChar char="Ø"/>
            </a:pPr>
            <a:r>
              <a:rPr lang="de-DE" b="1"/>
              <a:t>Aufklärung und Verhaltensprävention:</a:t>
            </a:r>
            <a:br>
              <a:rPr lang="de-DE"/>
            </a:br>
            <a:r>
              <a:rPr lang="de-DE"/>
              <a:t>- Sachgerechtes Verhalten bei Ausübung gefährdender  </a:t>
            </a:r>
            <a:br>
              <a:rPr lang="de-DE"/>
            </a:br>
            <a:r>
              <a:rPr lang="de-DE"/>
              <a:t>  Tätigkeiten</a:t>
            </a:r>
            <a:br>
              <a:rPr lang="de-DE"/>
            </a:br>
            <a:r>
              <a:rPr lang="de-DE"/>
              <a:t>- i.d.R. nur ergänzende Maßnahme</a:t>
            </a:r>
            <a:br>
              <a:rPr lang="de-DE"/>
            </a:br>
            <a:r>
              <a:rPr lang="de-DE"/>
              <a:t>- Gesundheitspädagogik als Schlüsselqualifikation</a:t>
            </a:r>
          </a:p>
        </p:txBody>
      </p:sp>
      <p:sp>
        <p:nvSpPr>
          <p:cNvPr id="4" name="Pfeil nach links und rechts 3"/>
          <p:cNvSpPr/>
          <p:nvPr/>
        </p:nvSpPr>
        <p:spPr bwMode="auto">
          <a:xfrm>
            <a:off x="6522976" y="3867213"/>
            <a:ext cx="288032" cy="144016"/>
          </a:xfrm>
          <a:prstGeom prst="leftRightArrow">
            <a:avLst/>
          </a:prstGeom>
          <a:solidFill>
            <a:srgbClr val="FCB135"/>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algn="ctr" fontAlgn="base">
              <a:lnSpc>
                <a:spcPct val="110000"/>
              </a:lnSpc>
              <a:spcBef>
                <a:spcPct val="0"/>
              </a:spcBef>
              <a:spcAft>
                <a:spcPct val="0"/>
              </a:spcAft>
              <a:buClr>
                <a:schemeClr val="accent1"/>
              </a:buClr>
            </a:pPr>
            <a:endParaRPr lang="de-DE" sz="2000">
              <a:latin typeface="Arial"/>
              <a:ea typeface="Arial"/>
              <a:cs typeface="Arial"/>
            </a:endParaRPr>
          </a:p>
        </p:txBody>
      </p:sp>
      <p:sp>
        <p:nvSpPr>
          <p:cNvPr id="5" name="Text Box 11"/>
          <p:cNvSpPr txBox="1">
            <a:spLocks noChangeArrowheads="1"/>
          </p:cNvSpPr>
          <p:nvPr/>
        </p:nvSpPr>
        <p:spPr bwMode="auto">
          <a:xfrm>
            <a:off x="323852" y="1634538"/>
            <a:ext cx="8424863"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eaLnBrk="1" hangingPunct="1">
              <a:buClr>
                <a:srgbClr val="FFC000"/>
              </a:buClr>
            </a:pPr>
            <a:r>
              <a:rPr lang="de-DE" sz="2000" b="1" dirty="0"/>
              <a:t>§ 3 Abs. 1 BKV</a:t>
            </a:r>
          </a:p>
          <a:p>
            <a:pPr marL="0" indent="0" eaLnBrk="1" hangingPunct="1">
              <a:spcBef>
                <a:spcPts val="600"/>
              </a:spcBef>
              <a:buClr>
                <a:schemeClr val="accent1"/>
              </a:buClr>
            </a:pPr>
            <a:r>
              <a:rPr lang="de-DE" sz="2000" b="1" dirty="0"/>
              <a:t>Geeignete Maßnahmen – Beispiele </a:t>
            </a:r>
          </a:p>
        </p:txBody>
      </p:sp>
      <p:sp>
        <p:nvSpPr>
          <p:cNvPr id="6"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Tree>
    <p:extLst>
      <p:ext uri="{BB962C8B-B14F-4D97-AF65-F5344CB8AC3E}">
        <p14:creationId xmlns:p14="http://schemas.microsoft.com/office/powerpoint/2010/main" val="608887540"/>
      </p:ext>
    </p:extLst>
  </p:cSld>
  <p:clrMapOvr>
    <a:masterClrMapping/>
  </p:clrMapOvr>
  <mc:AlternateContent xmlns:mc="http://schemas.openxmlformats.org/markup-compatibility/2006" xmlns:p14="http://schemas.microsoft.com/office/powerpoint/2010/main">
    <mc:Choice Requires="p14">
      <p:transition spd="slow" p14:dur="2000" advTm="41054"/>
    </mc:Choice>
    <mc:Fallback xmlns="">
      <p:transition spd="slow" advTm="41054"/>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323852" y="2343041"/>
            <a:ext cx="8424863" cy="4078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361950" lvl="1" indent="-1588">
              <a:spcAft>
                <a:spcPts val="1200"/>
              </a:spcAft>
              <a:buClr>
                <a:srgbClr val="FFC000"/>
              </a:buClr>
              <a:tabLst>
                <a:tab pos="1162050" algn="l"/>
              </a:tabLst>
            </a:pPr>
            <a:r>
              <a:rPr lang="de-DE" b="1" dirty="0"/>
              <a:t>Vorbeugende medizinische Maßnahmen</a:t>
            </a:r>
          </a:p>
          <a:p>
            <a:pPr marL="701675" lvl="1" indent="-342900">
              <a:buClr>
                <a:srgbClr val="FFC000"/>
              </a:buClr>
              <a:buFont typeface="Wingdings" pitchFamily="2" charset="2"/>
              <a:buChar char="Ø"/>
            </a:pPr>
            <a:r>
              <a:rPr lang="de-DE" dirty="0"/>
              <a:t>Bsp.: Gewährung </a:t>
            </a:r>
            <a:r>
              <a:rPr lang="de-DE" b="1" dirty="0"/>
              <a:t>vorbeugender</a:t>
            </a:r>
            <a:r>
              <a:rPr lang="de-DE" dirty="0"/>
              <a:t> ambulanter/stationärer Heilbehandlung</a:t>
            </a:r>
            <a:br>
              <a:rPr lang="de-DE" dirty="0"/>
            </a:br>
            <a:endParaRPr lang="de-DE" dirty="0"/>
          </a:p>
          <a:p>
            <a:pPr marL="701675" lvl="1" indent="-342900">
              <a:buClr>
                <a:srgbClr val="FFC000"/>
              </a:buClr>
              <a:buFont typeface="Wingdings" pitchFamily="2" charset="2"/>
              <a:buChar char="Ø"/>
              <a:tabLst>
                <a:tab pos="1162050" algn="l"/>
              </a:tabLst>
            </a:pPr>
            <a:r>
              <a:rPr lang="de-DE" dirty="0"/>
              <a:t>Behebung/Verbesserung der expositionsbedingten Befunde oder zur Verhinderung einer Verschlimmerung eines anlagebedingten Leidens durch berufliche Einflüsse</a:t>
            </a:r>
            <a:br>
              <a:rPr lang="de-DE" dirty="0"/>
            </a:br>
            <a:endParaRPr lang="de-DE" dirty="0"/>
          </a:p>
          <a:p>
            <a:pPr marL="701675" lvl="1" indent="-342900">
              <a:buClr>
                <a:srgbClr val="FFC000"/>
              </a:buClr>
              <a:buFont typeface="Wingdings" pitchFamily="2" charset="2"/>
              <a:buChar char="Ø"/>
              <a:tabLst>
                <a:tab pos="1162050" algn="l"/>
              </a:tabLst>
            </a:pPr>
            <a:r>
              <a:rPr lang="de-DE" dirty="0"/>
              <a:t>Leistung </a:t>
            </a:r>
            <a:r>
              <a:rPr lang="de-DE" b="1" dirty="0"/>
              <a:t>vor</a:t>
            </a:r>
            <a:r>
              <a:rPr lang="de-DE" dirty="0"/>
              <a:t> Eintritt einer BK (nach Anerkennung: §§ 26 ff. SGB VII)</a:t>
            </a:r>
            <a:br>
              <a:rPr lang="de-DE" dirty="0"/>
            </a:br>
            <a:endParaRPr lang="de-DE" dirty="0"/>
          </a:p>
          <a:p>
            <a:pPr marL="701675" lvl="1" indent="-342900">
              <a:buClr>
                <a:srgbClr val="FFC000"/>
              </a:buClr>
              <a:buFont typeface="Wingdings" pitchFamily="2" charset="2"/>
              <a:buChar char="Ø"/>
              <a:tabLst>
                <a:tab pos="1077913" algn="l"/>
              </a:tabLst>
            </a:pPr>
            <a:r>
              <a:rPr lang="de-DE" dirty="0"/>
              <a:t>Abgrenzung zur Leistungspflicht der gesetzlichen Krankenversicherung </a:t>
            </a:r>
            <a:br>
              <a:rPr lang="de-DE" dirty="0"/>
            </a:br>
            <a:r>
              <a:rPr lang="de-DE" sz="1500" dirty="0"/>
              <a:t>(vgl. § 11 Abs. 5 SGB V)</a:t>
            </a:r>
            <a:br>
              <a:rPr lang="de-DE" sz="1500" dirty="0"/>
            </a:br>
            <a:r>
              <a:rPr lang="de-DE" dirty="0"/>
              <a:t>  --	UV-Träger entscheidet, ob im Einzelfall </a:t>
            </a:r>
            <a:r>
              <a:rPr lang="de-DE" b="1" dirty="0"/>
              <a:t>zur Erfüllung seines 	Präventionsauftrags</a:t>
            </a:r>
            <a:r>
              <a:rPr lang="de-DE" dirty="0"/>
              <a:t> nach § 3 BKV spezielle Heilbehandlung </a:t>
            </a:r>
            <a:br>
              <a:rPr lang="de-DE" dirty="0"/>
            </a:br>
            <a:r>
              <a:rPr lang="de-DE" dirty="0"/>
              <a:t>	zu seinen Lasten erforderlich ist.</a:t>
            </a:r>
          </a:p>
        </p:txBody>
      </p:sp>
      <p:sp>
        <p:nvSpPr>
          <p:cNvPr id="4" name="Text Box 11"/>
          <p:cNvSpPr txBox="1">
            <a:spLocks noChangeArrowheads="1"/>
          </p:cNvSpPr>
          <p:nvPr/>
        </p:nvSpPr>
        <p:spPr bwMode="auto">
          <a:xfrm>
            <a:off x="323852" y="1380539"/>
            <a:ext cx="8424863"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eaLnBrk="1" hangingPunct="1">
              <a:spcAft>
                <a:spcPts val="600"/>
              </a:spcAft>
              <a:buClr>
                <a:srgbClr val="FFC000"/>
              </a:buClr>
            </a:pPr>
            <a:r>
              <a:rPr lang="de-DE" sz="2000" b="1" dirty="0"/>
              <a:t>§ 3 Abs. 1 BKV</a:t>
            </a:r>
          </a:p>
          <a:p>
            <a:pPr marL="0" indent="0" eaLnBrk="1" hangingPunct="1">
              <a:buClr>
                <a:schemeClr val="accent1"/>
              </a:buClr>
            </a:pPr>
            <a:r>
              <a:rPr lang="de-DE" sz="2000" b="1" dirty="0"/>
              <a:t>Geeignete Maßnahmen – Beispiele </a:t>
            </a:r>
          </a:p>
        </p:txBody>
      </p:sp>
      <p:sp>
        <p:nvSpPr>
          <p:cNvPr id="5"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Tree>
    <p:extLst>
      <p:ext uri="{BB962C8B-B14F-4D97-AF65-F5344CB8AC3E}">
        <p14:creationId xmlns:p14="http://schemas.microsoft.com/office/powerpoint/2010/main" val="140703098"/>
      </p:ext>
    </p:extLst>
  </p:cSld>
  <p:clrMapOvr>
    <a:masterClrMapping/>
  </p:clrMapOvr>
  <mc:AlternateContent xmlns:mc="http://schemas.openxmlformats.org/markup-compatibility/2006" xmlns:p14="http://schemas.microsoft.com/office/powerpoint/2010/main">
    <mc:Choice Requires="p14">
      <p:transition spd="slow" p14:dur="2000" advTm="16011"/>
    </mc:Choice>
    <mc:Fallback xmlns="">
      <p:transition spd="slow" advTm="16011"/>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
        <p:nvSpPr>
          <p:cNvPr id="6" name="Rechteck 5"/>
          <p:cNvSpPr/>
          <p:nvPr/>
        </p:nvSpPr>
        <p:spPr bwMode="auto">
          <a:xfrm>
            <a:off x="7452852" y="5997677"/>
            <a:ext cx="1297858" cy="658762"/>
          </a:xfrm>
          <a:prstGeom prst="rect">
            <a:avLst/>
          </a:prstGeom>
          <a:solidFill>
            <a:schemeClr val="bg1"/>
          </a:solidFill>
          <a:ln w="317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dirty="0">
              <a:ln>
                <a:noFill/>
              </a:ln>
              <a:solidFill>
                <a:schemeClr val="tx1"/>
              </a:solidFill>
              <a:effectLst/>
              <a:latin typeface="Arial" charset="0"/>
              <a:ea typeface="Arial" charset="0"/>
              <a:cs typeface="Arial" charset="0"/>
            </a:endParaRPr>
          </a:p>
        </p:txBody>
      </p:sp>
      <p:sp>
        <p:nvSpPr>
          <p:cNvPr id="7" name="Text Box 11"/>
          <p:cNvSpPr txBox="1">
            <a:spLocks noChangeArrowheads="1"/>
          </p:cNvSpPr>
          <p:nvPr/>
        </p:nvSpPr>
        <p:spPr bwMode="auto">
          <a:xfrm>
            <a:off x="319336" y="1618134"/>
            <a:ext cx="835317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algn="l" eaLnBrk="1" hangingPunct="1">
              <a:spcBef>
                <a:spcPct val="0"/>
              </a:spcBef>
              <a:spcAft>
                <a:spcPts val="600"/>
              </a:spcAft>
              <a:buClr>
                <a:schemeClr val="accent1"/>
              </a:buClr>
            </a:pPr>
            <a:r>
              <a:rPr lang="de-DE" sz="2000" b="1" dirty="0"/>
              <a:t>Mitwirkungspflichten der Versicherten</a:t>
            </a:r>
          </a:p>
        </p:txBody>
      </p:sp>
      <p:sp>
        <p:nvSpPr>
          <p:cNvPr id="8" name="Textfeld 7"/>
          <p:cNvSpPr txBox="1"/>
          <p:nvPr/>
        </p:nvSpPr>
        <p:spPr>
          <a:xfrm>
            <a:off x="6744926" y="4768647"/>
            <a:ext cx="1946788" cy="1815882"/>
          </a:xfrm>
          <a:prstGeom prst="rect">
            <a:avLst/>
          </a:prstGeom>
          <a:noFill/>
        </p:spPr>
        <p:txBody>
          <a:bodyPr wrap="square" rtlCol="0">
            <a:spAutoFit/>
          </a:bodyPr>
          <a:lstStyle/>
          <a:p>
            <a:pPr algn="l"/>
            <a:r>
              <a:rPr lang="de-DE" sz="1400" dirty="0"/>
              <a:t>Mitwirkungspflicht der Versicherten nach </a:t>
            </a:r>
            <a:br>
              <a:rPr lang="de-DE" sz="1400" dirty="0"/>
            </a:br>
            <a:r>
              <a:rPr lang="de-DE" sz="1400" dirty="0"/>
              <a:t>§ 9 Abs. 4 SGB VII bei Maßnahmen der Individualprävention      nach Anerkennung der Erkrankung als Berufskrankheit</a:t>
            </a:r>
          </a:p>
        </p:txBody>
      </p:sp>
      <p:sp>
        <p:nvSpPr>
          <p:cNvPr id="9" name="Abgerundetes Rechteck 8"/>
          <p:cNvSpPr/>
          <p:nvPr/>
        </p:nvSpPr>
        <p:spPr bwMode="auto">
          <a:xfrm>
            <a:off x="792163" y="4463847"/>
            <a:ext cx="5496232" cy="904566"/>
          </a:xfrm>
          <a:prstGeom prst="roundRect">
            <a:avLst/>
          </a:prstGeom>
          <a:solidFill>
            <a:srgbClr val="C00000">
              <a:alpha val="20000"/>
            </a:srgbClr>
          </a:solidFill>
          <a:ln w="3175" cap="flat" cmpd="sng" algn="ctr">
            <a:solidFill>
              <a:schemeClr val="folHlink"/>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algn="l">
              <a:spcAft>
                <a:spcPts val="300"/>
              </a:spcAft>
            </a:pPr>
            <a:r>
              <a:rPr lang="de-DE" b="1" dirty="0"/>
              <a:t>Gefahr des Wiederauflebens einer</a:t>
            </a:r>
            <a:r>
              <a:rPr lang="de-DE" dirty="0"/>
              <a:t> </a:t>
            </a:r>
            <a:r>
              <a:rPr lang="de-DE" b="1" dirty="0"/>
              <a:t>Erkrankung</a:t>
            </a:r>
            <a:endParaRPr lang="de-DE" dirty="0"/>
          </a:p>
          <a:p>
            <a:pPr algn="l">
              <a:spcAft>
                <a:spcPts val="1200"/>
              </a:spcAft>
            </a:pPr>
            <a:r>
              <a:rPr lang="de-DE" dirty="0"/>
              <a:t>Erkrankung bestand bereits, war ausgeheilt, nun </a:t>
            </a:r>
            <a:br>
              <a:rPr lang="de-DE" dirty="0"/>
            </a:br>
            <a:r>
              <a:rPr lang="de-DE" dirty="0"/>
              <a:t>droht neuer Krankheitsschub/Rückfall</a:t>
            </a:r>
          </a:p>
        </p:txBody>
      </p:sp>
      <p:sp>
        <p:nvSpPr>
          <p:cNvPr id="10" name="Abgerundetes Rechteck 9"/>
          <p:cNvSpPr/>
          <p:nvPr/>
        </p:nvSpPr>
        <p:spPr bwMode="auto">
          <a:xfrm>
            <a:off x="792163" y="5506064"/>
            <a:ext cx="5496232" cy="1229032"/>
          </a:xfrm>
          <a:prstGeom prst="roundRect">
            <a:avLst/>
          </a:prstGeom>
          <a:solidFill>
            <a:srgbClr val="C00000">
              <a:alpha val="30196"/>
            </a:srgbClr>
          </a:solidFill>
          <a:ln w="3175" cap="flat" cmpd="sng" algn="ctr">
            <a:solidFill>
              <a:schemeClr val="folHlink"/>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algn="l">
              <a:spcAft>
                <a:spcPts val="300"/>
              </a:spcAft>
            </a:pPr>
            <a:r>
              <a:rPr lang="de-DE" b="1" dirty="0"/>
              <a:t>Gefahr der Verschlimmerung einer Erkrankung</a:t>
            </a:r>
            <a:endParaRPr lang="de-DE" dirty="0"/>
          </a:p>
          <a:p>
            <a:pPr algn="l">
              <a:spcAft>
                <a:spcPts val="600"/>
              </a:spcAft>
            </a:pPr>
            <a:r>
              <a:rPr lang="de-DE" sz="1600" dirty="0"/>
              <a:t>Berufskrankheit bereits eingetreten, bei Fortsetzen </a:t>
            </a:r>
            <a:br>
              <a:rPr lang="de-DE" sz="1600" dirty="0"/>
            </a:br>
            <a:r>
              <a:rPr lang="de-DE" sz="1600" dirty="0"/>
              <a:t>der gefährdenden Tätigkeit droht die Verstärkung be-</a:t>
            </a:r>
            <a:br>
              <a:rPr lang="de-DE" sz="1600" dirty="0"/>
            </a:br>
            <a:r>
              <a:rPr lang="de-DE" sz="1600" dirty="0"/>
              <a:t>stehender/das Hinzutreten weiterer Gesundheitsstörungen</a:t>
            </a:r>
            <a:endParaRPr lang="de-DE" sz="1600" dirty="0">
              <a:solidFill>
                <a:srgbClr val="000000"/>
              </a:solidFill>
              <a:cs typeface="Arial" pitchFamily="34" charset="0"/>
            </a:endParaRPr>
          </a:p>
        </p:txBody>
      </p:sp>
      <p:sp>
        <p:nvSpPr>
          <p:cNvPr id="11" name="Geschweifte Klammer rechts 10"/>
          <p:cNvSpPr/>
          <p:nvPr/>
        </p:nvSpPr>
        <p:spPr bwMode="auto">
          <a:xfrm>
            <a:off x="6322142" y="5014452"/>
            <a:ext cx="314632" cy="1120877"/>
          </a:xfrm>
          <a:prstGeom prst="rightBrace">
            <a:avLst>
              <a:gd name="adj1" fmla="val 8333"/>
              <a:gd name="adj2" fmla="val 51818"/>
            </a:avLst>
          </a:prstGeom>
          <a:solidFill>
            <a:schemeClr val="bg1"/>
          </a:solidFill>
          <a:ln w="3175" cap="flat" cmpd="sng" algn="ctr">
            <a:solidFill>
              <a:schemeClr val="folHlink"/>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pPr>
            <a:endParaRPr kumimoji="0" lang="de-DE" sz="2000" b="0" i="0" u="none" strike="noStrike" cap="none" normalizeH="0" baseline="0" dirty="0">
              <a:ln>
                <a:noFill/>
              </a:ln>
              <a:solidFill>
                <a:schemeClr val="tx1"/>
              </a:solidFill>
              <a:effectLst/>
              <a:latin typeface="Arial" charset="0"/>
              <a:ea typeface="Arial" charset="0"/>
              <a:cs typeface="Arial" charset="0"/>
            </a:endParaRPr>
          </a:p>
        </p:txBody>
      </p:sp>
      <p:sp>
        <p:nvSpPr>
          <p:cNvPr id="12" name="Abgerundetes Rechteck 11"/>
          <p:cNvSpPr/>
          <p:nvPr/>
        </p:nvSpPr>
        <p:spPr bwMode="auto">
          <a:xfrm>
            <a:off x="727586" y="2408902"/>
            <a:ext cx="5588993" cy="1886371"/>
          </a:xfrm>
          <a:prstGeom prst="roundRect">
            <a:avLst/>
          </a:prstGeom>
          <a:solidFill>
            <a:srgbClr val="C00000">
              <a:alpha val="10196"/>
            </a:srgbClr>
          </a:solidFill>
          <a:ln w="317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algn="l">
              <a:spcAft>
                <a:spcPts val="600"/>
              </a:spcAft>
            </a:pPr>
            <a:r>
              <a:rPr lang="de-DE" b="1" dirty="0"/>
              <a:t>Gefahr der Entstehung einer Berufskrankheit </a:t>
            </a:r>
          </a:p>
          <a:p>
            <a:pPr algn="l">
              <a:spcAft>
                <a:spcPts val="600"/>
              </a:spcAft>
            </a:pPr>
            <a:r>
              <a:rPr lang="de-DE" dirty="0"/>
              <a:t>Im Tatbestand einer BK gefordertes Krankheitsbild </a:t>
            </a:r>
            <a:br>
              <a:rPr lang="de-DE" dirty="0"/>
            </a:br>
            <a:r>
              <a:rPr lang="de-DE" dirty="0"/>
              <a:t>liegt noch nicht vollständig und dauerhaft vor, </a:t>
            </a:r>
            <a:br>
              <a:rPr lang="de-DE" dirty="0"/>
            </a:br>
            <a:r>
              <a:rPr lang="de-DE" dirty="0"/>
              <a:t>(erste Krankheitssymptome aufgrund der im </a:t>
            </a:r>
            <a:br>
              <a:rPr lang="de-DE" dirty="0"/>
            </a:br>
            <a:r>
              <a:rPr lang="de-DE" dirty="0"/>
              <a:t>BK-Tatbestand genannten schädigenden Ein-</a:t>
            </a:r>
            <a:br>
              <a:rPr lang="de-DE" dirty="0"/>
            </a:br>
            <a:r>
              <a:rPr lang="de-DE" dirty="0"/>
              <a:t>wirkungen bei der versicherten Tätigkeit)</a:t>
            </a:r>
          </a:p>
        </p:txBody>
      </p:sp>
      <p:sp>
        <p:nvSpPr>
          <p:cNvPr id="13" name="Textfeld 12"/>
          <p:cNvSpPr txBox="1"/>
          <p:nvPr/>
        </p:nvSpPr>
        <p:spPr>
          <a:xfrm>
            <a:off x="6732895" y="2963909"/>
            <a:ext cx="1946788" cy="830997"/>
          </a:xfrm>
          <a:prstGeom prst="rect">
            <a:avLst/>
          </a:prstGeom>
          <a:noFill/>
        </p:spPr>
        <p:txBody>
          <a:bodyPr wrap="square" rtlCol="0">
            <a:spAutoFit/>
          </a:bodyPr>
          <a:lstStyle/>
          <a:p>
            <a:pPr algn="l"/>
            <a:r>
              <a:rPr lang="de-DE" sz="1600" dirty="0"/>
              <a:t>Keine Mitwirkungspflicht der Versicherten</a:t>
            </a:r>
          </a:p>
        </p:txBody>
      </p:sp>
      <p:cxnSp>
        <p:nvCxnSpPr>
          <p:cNvPr id="14" name="Gerader Verbinder 13"/>
          <p:cNvCxnSpPr>
            <a:stCxn id="12" idx="3"/>
          </p:cNvCxnSpPr>
          <p:nvPr/>
        </p:nvCxnSpPr>
        <p:spPr bwMode="auto">
          <a:xfrm>
            <a:off x="6316579" y="3352088"/>
            <a:ext cx="300789" cy="4723"/>
          </a:xfrm>
          <a:prstGeom prst="line">
            <a:avLst/>
          </a:prstGeom>
          <a:solidFill>
            <a:schemeClr val="bg1"/>
          </a:solidFill>
          <a:ln w="3175" cap="flat" cmpd="sng" algn="ctr">
            <a:solidFill>
              <a:schemeClr val="folHlink"/>
            </a:solidFill>
            <a:prstDash val="solid"/>
            <a:round/>
            <a:headEnd type="none" w="med" len="med"/>
            <a:tailEnd type="none" w="med" len="med"/>
          </a:ln>
          <a:effectLst/>
        </p:spPr>
      </p:cxnSp>
    </p:spTree>
    <p:extLst>
      <p:ext uri="{BB962C8B-B14F-4D97-AF65-F5344CB8AC3E}">
        <p14:creationId xmlns:p14="http://schemas.microsoft.com/office/powerpoint/2010/main" val="1292798804"/>
      </p:ext>
    </p:extLst>
  </p:cSld>
  <p:clrMapOvr>
    <a:masterClrMapping/>
  </p:clrMapOvr>
  <mc:AlternateContent xmlns:mc="http://schemas.openxmlformats.org/markup-compatibility/2006" xmlns:p14="http://schemas.microsoft.com/office/powerpoint/2010/main">
    <mc:Choice Requires="p14">
      <p:transition spd="slow" p14:dur="2000" advTm="13650"/>
    </mc:Choice>
    <mc:Fallback xmlns="">
      <p:transition spd="slow" advTm="1365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53201" y="2526893"/>
            <a:ext cx="8430964" cy="2973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tabLst>
                <a:tab pos="355600" algn="l"/>
              </a:tabLst>
              <a:defRPr>
                <a:solidFill>
                  <a:schemeClr val="tx1"/>
                </a:solidFill>
                <a:latin typeface="Arial"/>
              </a:defRPr>
            </a:lvl1pPr>
            <a:lvl2pPr marL="742950" indent="-285750" eaLnBrk="0" hangingPunct="0">
              <a:tabLst>
                <a:tab pos="355600" algn="l"/>
              </a:tabLst>
              <a:defRPr>
                <a:solidFill>
                  <a:schemeClr val="tx1"/>
                </a:solidFill>
                <a:latin typeface="Arial"/>
              </a:defRPr>
            </a:lvl2pPr>
            <a:lvl3pPr marL="1143000" indent="-228600" eaLnBrk="0" hangingPunct="0">
              <a:tabLst>
                <a:tab pos="355600" algn="l"/>
              </a:tabLst>
              <a:defRPr>
                <a:solidFill>
                  <a:schemeClr val="tx1"/>
                </a:solidFill>
                <a:latin typeface="Arial"/>
              </a:defRPr>
            </a:lvl3pPr>
            <a:lvl4pPr marL="1600200" indent="-228600" eaLnBrk="0" hangingPunct="0">
              <a:tabLst>
                <a:tab pos="355600" algn="l"/>
              </a:tabLst>
              <a:defRPr>
                <a:solidFill>
                  <a:schemeClr val="tx1"/>
                </a:solidFill>
                <a:latin typeface="Arial"/>
              </a:defRPr>
            </a:lvl4pPr>
            <a:lvl5pPr marL="2057400" indent="-228600" eaLnBrk="0" hangingPunct="0">
              <a:tabLst>
                <a:tab pos="355600" algn="l"/>
              </a:tabLst>
              <a:defRPr>
                <a:solidFill>
                  <a:schemeClr val="tx1"/>
                </a:solidFill>
                <a:latin typeface="Arial"/>
              </a:defRPr>
            </a:lvl5pPr>
            <a:lvl6pPr marL="2514600" indent="-228600" eaLnBrk="0" fontAlgn="base" hangingPunct="0">
              <a:spcBef>
                <a:spcPct val="0"/>
              </a:spcBef>
              <a:spcAft>
                <a:spcPct val="0"/>
              </a:spcAft>
              <a:tabLst>
                <a:tab pos="355600" algn="l"/>
              </a:tabLst>
              <a:defRPr>
                <a:solidFill>
                  <a:schemeClr val="tx1"/>
                </a:solidFill>
                <a:latin typeface="Arial"/>
              </a:defRPr>
            </a:lvl6pPr>
            <a:lvl7pPr marL="2971800" indent="-228600" eaLnBrk="0" fontAlgn="base" hangingPunct="0">
              <a:spcBef>
                <a:spcPct val="0"/>
              </a:spcBef>
              <a:spcAft>
                <a:spcPct val="0"/>
              </a:spcAft>
              <a:tabLst>
                <a:tab pos="355600" algn="l"/>
              </a:tabLst>
              <a:defRPr>
                <a:solidFill>
                  <a:schemeClr val="tx1"/>
                </a:solidFill>
                <a:latin typeface="Arial"/>
              </a:defRPr>
            </a:lvl7pPr>
            <a:lvl8pPr marL="3429000" indent="-228600" eaLnBrk="0" fontAlgn="base" hangingPunct="0">
              <a:spcBef>
                <a:spcPct val="0"/>
              </a:spcBef>
              <a:spcAft>
                <a:spcPct val="0"/>
              </a:spcAft>
              <a:tabLst>
                <a:tab pos="355600" algn="l"/>
              </a:tabLst>
              <a:defRPr>
                <a:solidFill>
                  <a:schemeClr val="tx1"/>
                </a:solidFill>
                <a:latin typeface="Arial"/>
              </a:defRPr>
            </a:lvl8pPr>
            <a:lvl9pPr marL="3886200" indent="-228600" eaLnBrk="0" fontAlgn="base" hangingPunct="0">
              <a:spcBef>
                <a:spcPct val="0"/>
              </a:spcBef>
              <a:spcAft>
                <a:spcPct val="0"/>
              </a:spcAft>
              <a:tabLst>
                <a:tab pos="355600" algn="l"/>
              </a:tabLst>
              <a:defRPr>
                <a:solidFill>
                  <a:schemeClr val="tx1"/>
                </a:solidFill>
                <a:latin typeface="Arial"/>
              </a:defRPr>
            </a:lvl9pPr>
          </a:lstStyle>
          <a:p>
            <a:pPr eaLnBrk="1" hangingPunct="1">
              <a:spcBef>
                <a:spcPct val="50000"/>
              </a:spcBef>
            </a:pPr>
            <a:r>
              <a:rPr lang="de-DE" b="1"/>
              <a:t>Ziele:</a:t>
            </a:r>
          </a:p>
          <a:p>
            <a:pPr marL="342900" indent="-342900" eaLnBrk="1" hangingPunct="1">
              <a:spcBef>
                <a:spcPct val="50000"/>
              </a:spcBef>
              <a:buClr>
                <a:srgbClr val="FCB135"/>
              </a:buClr>
              <a:buFont typeface="Wingdings" pitchFamily="2" charset="2"/>
              <a:buChar char="Ø"/>
            </a:pPr>
            <a:r>
              <a:rPr lang="de-DE"/>
              <a:t> Früherkennung von Berufsdermatosen</a:t>
            </a:r>
          </a:p>
          <a:p>
            <a:pPr marL="342900" indent="-342900" eaLnBrk="1" hangingPunct="1">
              <a:spcBef>
                <a:spcPct val="50000"/>
              </a:spcBef>
              <a:buClr>
                <a:srgbClr val="FCB135"/>
              </a:buClr>
              <a:buFont typeface="Wingdings" pitchFamily="2" charset="2"/>
              <a:buChar char="Ø"/>
            </a:pPr>
            <a:r>
              <a:rPr lang="de-DE"/>
              <a:t> Vermeidung des Eintritts einer </a:t>
            </a:r>
            <a:r>
              <a:rPr lang="de-DE" b="1"/>
              <a:t>Berufskrankheit nach Nr. 5101</a:t>
            </a:r>
          </a:p>
          <a:p>
            <a:pPr marL="342900" indent="-342900" eaLnBrk="1" hangingPunct="1">
              <a:spcBef>
                <a:spcPct val="50000"/>
              </a:spcBef>
              <a:buClr>
                <a:srgbClr val="FCB135"/>
              </a:buClr>
              <a:buFont typeface="Wingdings" pitchFamily="2" charset="2"/>
              <a:buChar char="Ø"/>
            </a:pPr>
            <a:r>
              <a:rPr lang="de-DE"/>
              <a:t> Einleitung eines Präventionsverfahrens nach § 3 BKV oder</a:t>
            </a:r>
          </a:p>
          <a:p>
            <a:pPr marL="342900" indent="-342900" eaLnBrk="1" hangingPunct="1">
              <a:spcBef>
                <a:spcPct val="50000"/>
              </a:spcBef>
              <a:buClr>
                <a:srgbClr val="FCB135"/>
              </a:buClr>
              <a:buFont typeface="Wingdings" pitchFamily="2" charset="2"/>
              <a:buChar char="Ø"/>
            </a:pPr>
            <a:r>
              <a:rPr lang="de-DE"/>
              <a:t> Veranlassung einer frühzeitigen Tätigkeitsaufgabe, wenn unvermeidbar.</a:t>
            </a:r>
          </a:p>
          <a:p>
            <a:pPr eaLnBrk="1" hangingPunct="1">
              <a:spcBef>
                <a:spcPct val="70000"/>
              </a:spcBef>
              <a:buClr>
                <a:schemeClr val="tx1"/>
              </a:buClr>
              <a:buSzPct val="75000"/>
              <a:buFont typeface="Wingdings" pitchFamily="2" charset="2"/>
              <a:buNone/>
            </a:pPr>
            <a:endParaRPr lang="de-DE"/>
          </a:p>
          <a:p>
            <a:pPr algn="ctr" eaLnBrk="1" hangingPunct="1">
              <a:spcBef>
                <a:spcPct val="70000"/>
              </a:spcBef>
              <a:buClr>
                <a:schemeClr val="tx1"/>
              </a:buClr>
              <a:buSzPct val="75000"/>
              <a:buFont typeface="Wingdings" pitchFamily="2" charset="2"/>
              <a:buNone/>
            </a:pPr>
            <a:r>
              <a:rPr lang="de-DE">
                <a:solidFill>
                  <a:schemeClr val="accent1">
                    <a:lumMod val="75000"/>
                  </a:schemeClr>
                </a:solidFill>
              </a:rPr>
              <a:t>Verankerung im Vertrag Ärzte/UV-Träger (§§ 41 – 43)</a:t>
            </a:r>
          </a:p>
        </p:txBody>
      </p:sp>
      <p:sp>
        <p:nvSpPr>
          <p:cNvPr id="5" name="Rectangle 3"/>
          <p:cNvSpPr txBox="1">
            <a:spLocks noChangeArrowheads="1"/>
          </p:cNvSpPr>
          <p:nvPr/>
        </p:nvSpPr>
        <p:spPr bwMode="auto">
          <a:xfrm>
            <a:off x="353201" y="1659137"/>
            <a:ext cx="8352928" cy="42275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000" tIns="45720" rIns="54000" bIns="45720" numCol="1" anchor="t" anchorCtr="0" compatLnSpc="1">
            <a:prstTxWarp prst="textNoShape">
              <a:avLst/>
            </a:prstTxWarp>
          </a:bodyPr>
          <a:lstStyle>
            <a:lvl1pPr marL="174625" indent="-174625" algn="l" rtl="0" fontAlgn="base">
              <a:spcBef>
                <a:spcPct val="20000"/>
              </a:spcBef>
              <a:spcAft>
                <a:spcPct val="0"/>
              </a:spcAft>
              <a:buClr>
                <a:schemeClr val="accent1"/>
              </a:buClr>
              <a:buFont typeface="Wingdings" pitchFamily="2" charset="2"/>
              <a:buChar char="§"/>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a:buChar char="►"/>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a:buChar char="–"/>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marL="0" lvl="1" indent="0">
              <a:lnSpc>
                <a:spcPct val="90000"/>
              </a:lnSpc>
              <a:spcBef>
                <a:spcPts val="600"/>
              </a:spcBef>
              <a:buClr>
                <a:srgbClr val="FCB135"/>
              </a:buClr>
              <a:buNone/>
              <a:tabLst>
                <a:tab pos="1427163" algn="l"/>
              </a:tabLst>
            </a:pPr>
            <a:r>
              <a:rPr lang="de-DE" sz="2000" dirty="0"/>
              <a:t>§ 3 Abs. 1 BKV </a:t>
            </a:r>
            <a:br>
              <a:rPr lang="de-DE" sz="2000" dirty="0"/>
            </a:br>
            <a:r>
              <a:rPr lang="de-DE" sz="2000" dirty="0">
                <a:solidFill>
                  <a:schemeClr val="tx2"/>
                </a:solidFill>
              </a:rPr>
              <a:t>– Hautarztverfahren</a:t>
            </a:r>
          </a:p>
        </p:txBody>
      </p:sp>
      <p:sp>
        <p:nvSpPr>
          <p:cNvPr id="6"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Tree>
    <p:extLst>
      <p:ext uri="{BB962C8B-B14F-4D97-AF65-F5344CB8AC3E}">
        <p14:creationId xmlns:p14="http://schemas.microsoft.com/office/powerpoint/2010/main" val="2232331502"/>
      </p:ext>
    </p:extLst>
  </p:cSld>
  <p:clrMapOvr>
    <a:masterClrMapping/>
  </p:clrMapOvr>
  <mc:AlternateContent xmlns:mc="http://schemas.openxmlformats.org/markup-compatibility/2006" xmlns:p14="http://schemas.microsoft.com/office/powerpoint/2010/main">
    <mc:Choice Requires="p14">
      <p:transition spd="slow" p14:dur="2000" advTm="103910"/>
    </mc:Choice>
    <mc:Fallback xmlns="">
      <p:transition spd="slow" advTm="10391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34849" y="2315866"/>
            <a:ext cx="695071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b="1" dirty="0"/>
              <a:t>Auszug aus Vertrag Ärzte/UV-Träger:</a:t>
            </a:r>
          </a:p>
        </p:txBody>
      </p:sp>
      <p:sp>
        <p:nvSpPr>
          <p:cNvPr id="5" name="Rectangle 3"/>
          <p:cNvSpPr txBox="1">
            <a:spLocks noChangeArrowheads="1"/>
          </p:cNvSpPr>
          <p:nvPr/>
        </p:nvSpPr>
        <p:spPr bwMode="auto">
          <a:xfrm>
            <a:off x="353201" y="1660193"/>
            <a:ext cx="8352928" cy="42275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000" tIns="45720" rIns="54000" bIns="45720" numCol="1" anchor="t" anchorCtr="0" compatLnSpc="1">
            <a:prstTxWarp prst="textNoShape">
              <a:avLst/>
            </a:prstTxWarp>
          </a:bodyPr>
          <a:lstStyle>
            <a:lvl1pPr marL="174625" indent="-174625" algn="l" rtl="0" fontAlgn="base">
              <a:spcBef>
                <a:spcPct val="20000"/>
              </a:spcBef>
              <a:spcAft>
                <a:spcPct val="0"/>
              </a:spcAft>
              <a:buClr>
                <a:schemeClr val="accent1"/>
              </a:buClr>
              <a:buFont typeface="Wingdings" pitchFamily="2" charset="2"/>
              <a:buChar char="§"/>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a:buChar char="►"/>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a:buChar char="–"/>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marL="0" lvl="1" indent="0">
              <a:lnSpc>
                <a:spcPct val="90000"/>
              </a:lnSpc>
              <a:spcBef>
                <a:spcPts val="600"/>
              </a:spcBef>
              <a:buClr>
                <a:srgbClr val="FCB135"/>
              </a:buClr>
              <a:buNone/>
              <a:tabLst>
                <a:tab pos="1427163" algn="l"/>
              </a:tabLst>
            </a:pPr>
            <a:r>
              <a:rPr lang="de-DE" sz="2000" dirty="0"/>
              <a:t>§ 3 Abs. 1 BKV </a:t>
            </a:r>
            <a:br>
              <a:rPr lang="de-DE" sz="2000" dirty="0"/>
            </a:br>
            <a:r>
              <a:rPr lang="de-DE" sz="2000" dirty="0">
                <a:solidFill>
                  <a:schemeClr val="tx2"/>
                </a:solidFill>
              </a:rPr>
              <a:t>– Hautarztverfahren</a:t>
            </a:r>
          </a:p>
        </p:txBody>
      </p:sp>
      <p:sp>
        <p:nvSpPr>
          <p:cNvPr id="6" name="Text Box 4"/>
          <p:cNvSpPr txBox="1">
            <a:spLocks noChangeArrowheads="1"/>
          </p:cNvSpPr>
          <p:nvPr/>
        </p:nvSpPr>
        <p:spPr bwMode="auto">
          <a:xfrm>
            <a:off x="304658" y="2705655"/>
            <a:ext cx="8401471" cy="3785652"/>
          </a:xfrm>
          <a:prstGeom prst="rect">
            <a:avLst/>
          </a:prstGeom>
          <a:solidFill>
            <a:schemeClr val="accent2"/>
          </a:solidFill>
          <a:ln w="9525">
            <a:solidFill>
              <a:schemeClr val="bg2"/>
            </a:solidFill>
            <a:miter lim="800000"/>
          </a:ln>
          <a:effectLst>
            <a:outerShdw dist="35921" dir="2700000" algn="ctr" rotWithShape="0">
              <a:schemeClr val="bg2"/>
            </a:outerShdw>
          </a:effectLst>
        </p:spPr>
        <p:txBody>
          <a:bodyPr wrap="square">
            <a:spAutoFit/>
          </a:bodyPr>
          <a:lstStyle>
            <a:defPPr>
              <a:defRPr lang="de-DE"/>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a:pPr eaLnBrk="0" hangingPunct="0">
              <a:spcAft>
                <a:spcPts val="600"/>
              </a:spcAft>
            </a:pPr>
            <a:r>
              <a:rPr lang="de-DE" sz="1700" b="1" dirty="0"/>
              <a:t>§ 41 Vorstellungspflicht beim Hautarzt </a:t>
            </a:r>
          </a:p>
          <a:p>
            <a:pPr marL="342900" indent="-342900" eaLnBrk="0" hangingPunct="0">
              <a:spcAft>
                <a:spcPts val="600"/>
              </a:spcAft>
              <a:buAutoNum type="arabicParenBoth"/>
            </a:pPr>
            <a:r>
              <a:rPr lang="de-DE" sz="1600" dirty="0"/>
              <a:t>Jeder Arzt ist verpflichtet, einen Versicherten mit krankhaften Hautveränderungen, bei dem die Möglichkeit besteht, dass daraus eine Hauterkrankung durch eine berufliche Tätigkeit im Sinne der BK 5101 der Anlage 1 zur </a:t>
            </a:r>
            <a:r>
              <a:rPr lang="de-DE" sz="1600" dirty="0" err="1"/>
              <a:t>Berufskrankheitenverordnung</a:t>
            </a:r>
            <a:r>
              <a:rPr lang="de-DE" sz="1600" dirty="0"/>
              <a:t> (Schwere oder wiederholt rückfällige Hauterkrankungen) entsteht, wiederauflebt oder sich verschlimmert, unverzüglich einem Hautarzt vorzustellen. </a:t>
            </a:r>
          </a:p>
          <a:p>
            <a:pPr marL="342900" indent="-342900" eaLnBrk="0" hangingPunct="0">
              <a:spcAft>
                <a:spcPts val="600"/>
              </a:spcAft>
              <a:buAutoNum type="arabicParenBoth"/>
            </a:pPr>
            <a:r>
              <a:rPr lang="de-DE" sz="1600" dirty="0"/>
              <a:t> Der Hautarzt untersucht den Versicherten. Er erstattet unverzüglich den Hautarztbericht – Einleitung Hautarztverfahren/Stellungnahme Prävention nach </a:t>
            </a:r>
            <a:r>
              <a:rPr lang="de-DE" sz="1600" dirty="0" err="1"/>
              <a:t>Formtext</a:t>
            </a:r>
            <a:r>
              <a:rPr lang="de-DE" sz="1600" dirty="0"/>
              <a:t> F 6050 - dem Unfallversicherungsträger und übersendet Durchschriften dem behandelnden Arzt. Der Hautarztbericht F 6050 ist auch zu erstatten, wenn zum Zeitpunkt der Untersuchung bereits der begründete Verdacht auf das Vorliegen einer Berufskrankheit im Sinne der BK-Nr. 5101 besteht. </a:t>
            </a:r>
          </a:p>
          <a:p>
            <a:pPr marL="342900" indent="-342900" eaLnBrk="0" hangingPunct="0">
              <a:spcAft>
                <a:spcPts val="600"/>
              </a:spcAft>
              <a:buAutoNum type="arabicParenBoth"/>
            </a:pPr>
            <a:r>
              <a:rPr lang="de-DE" sz="1600" dirty="0"/>
              <a:t>Der Unfallversicherungsträger teilt dem Hautarzt unverzüglich mit, ob und ab welchem Zeitpunkt Heilbehandlung zulasten des Unfallversicherungsträgers durchzuführen ist.</a:t>
            </a:r>
            <a:endParaRPr lang="de-DE" sz="1700" b="1" dirty="0"/>
          </a:p>
        </p:txBody>
      </p:sp>
      <p:sp>
        <p:nvSpPr>
          <p:cNvPr id="7"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Tree>
    <p:extLst>
      <p:ext uri="{BB962C8B-B14F-4D97-AF65-F5344CB8AC3E}">
        <p14:creationId xmlns:p14="http://schemas.microsoft.com/office/powerpoint/2010/main" val="4240926986"/>
      </p:ext>
    </p:extLst>
  </p:cSld>
  <p:clrMapOvr>
    <a:masterClrMapping/>
  </p:clrMapOvr>
  <mc:AlternateContent xmlns:mc="http://schemas.openxmlformats.org/markup-compatibility/2006" xmlns:p14="http://schemas.microsoft.com/office/powerpoint/2010/main">
    <mc:Choice Requires="p14">
      <p:transition spd="slow" p14:dur="2000" advTm="75394"/>
    </mc:Choice>
    <mc:Fallback xmlns="">
      <p:transition spd="slow" advTm="75394"/>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53201" y="2526893"/>
            <a:ext cx="8430964" cy="383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tabLst>
                <a:tab pos="355600" algn="l"/>
              </a:tabLst>
              <a:defRPr>
                <a:solidFill>
                  <a:schemeClr val="tx1"/>
                </a:solidFill>
                <a:latin typeface="Arial"/>
              </a:defRPr>
            </a:lvl1pPr>
            <a:lvl2pPr marL="742950" indent="-285750" eaLnBrk="0" hangingPunct="0">
              <a:tabLst>
                <a:tab pos="355600" algn="l"/>
              </a:tabLst>
              <a:defRPr>
                <a:solidFill>
                  <a:schemeClr val="tx1"/>
                </a:solidFill>
                <a:latin typeface="Arial"/>
              </a:defRPr>
            </a:lvl2pPr>
            <a:lvl3pPr marL="1143000" indent="-228600" eaLnBrk="0" hangingPunct="0">
              <a:tabLst>
                <a:tab pos="355600" algn="l"/>
              </a:tabLst>
              <a:defRPr>
                <a:solidFill>
                  <a:schemeClr val="tx1"/>
                </a:solidFill>
                <a:latin typeface="Arial"/>
              </a:defRPr>
            </a:lvl3pPr>
            <a:lvl4pPr marL="1600200" indent="-228600" eaLnBrk="0" hangingPunct="0">
              <a:tabLst>
                <a:tab pos="355600" algn="l"/>
              </a:tabLst>
              <a:defRPr>
                <a:solidFill>
                  <a:schemeClr val="tx1"/>
                </a:solidFill>
                <a:latin typeface="Arial"/>
              </a:defRPr>
            </a:lvl4pPr>
            <a:lvl5pPr marL="2057400" indent="-228600" eaLnBrk="0" hangingPunct="0">
              <a:tabLst>
                <a:tab pos="355600" algn="l"/>
              </a:tabLst>
              <a:defRPr>
                <a:solidFill>
                  <a:schemeClr val="tx1"/>
                </a:solidFill>
                <a:latin typeface="Arial"/>
              </a:defRPr>
            </a:lvl5pPr>
            <a:lvl6pPr marL="2514600" indent="-228600" eaLnBrk="0" fontAlgn="base" hangingPunct="0">
              <a:spcBef>
                <a:spcPct val="0"/>
              </a:spcBef>
              <a:spcAft>
                <a:spcPct val="0"/>
              </a:spcAft>
              <a:tabLst>
                <a:tab pos="355600" algn="l"/>
              </a:tabLst>
              <a:defRPr>
                <a:solidFill>
                  <a:schemeClr val="tx1"/>
                </a:solidFill>
                <a:latin typeface="Arial"/>
              </a:defRPr>
            </a:lvl6pPr>
            <a:lvl7pPr marL="2971800" indent="-228600" eaLnBrk="0" fontAlgn="base" hangingPunct="0">
              <a:spcBef>
                <a:spcPct val="0"/>
              </a:spcBef>
              <a:spcAft>
                <a:spcPct val="0"/>
              </a:spcAft>
              <a:tabLst>
                <a:tab pos="355600" algn="l"/>
              </a:tabLst>
              <a:defRPr>
                <a:solidFill>
                  <a:schemeClr val="tx1"/>
                </a:solidFill>
                <a:latin typeface="Arial"/>
              </a:defRPr>
            </a:lvl7pPr>
            <a:lvl8pPr marL="3429000" indent="-228600" eaLnBrk="0" fontAlgn="base" hangingPunct="0">
              <a:spcBef>
                <a:spcPct val="0"/>
              </a:spcBef>
              <a:spcAft>
                <a:spcPct val="0"/>
              </a:spcAft>
              <a:tabLst>
                <a:tab pos="355600" algn="l"/>
              </a:tabLst>
              <a:defRPr>
                <a:solidFill>
                  <a:schemeClr val="tx1"/>
                </a:solidFill>
                <a:latin typeface="Arial"/>
              </a:defRPr>
            </a:lvl8pPr>
            <a:lvl9pPr marL="3886200" indent="-228600" eaLnBrk="0" fontAlgn="base" hangingPunct="0">
              <a:spcBef>
                <a:spcPct val="0"/>
              </a:spcBef>
              <a:spcAft>
                <a:spcPct val="0"/>
              </a:spcAft>
              <a:tabLst>
                <a:tab pos="355600" algn="l"/>
              </a:tabLst>
              <a:defRPr>
                <a:solidFill>
                  <a:schemeClr val="tx1"/>
                </a:solidFill>
                <a:latin typeface="Arial"/>
              </a:defRPr>
            </a:lvl9pPr>
          </a:lstStyle>
          <a:p>
            <a:pPr eaLnBrk="1" hangingPunct="1">
              <a:spcBef>
                <a:spcPct val="50000"/>
              </a:spcBef>
            </a:pPr>
            <a:r>
              <a:rPr lang="de-DE" b="1" dirty="0"/>
              <a:t>Hinweis:</a:t>
            </a:r>
          </a:p>
          <a:p>
            <a:pPr eaLnBrk="1" hangingPunct="1">
              <a:spcBef>
                <a:spcPct val="50000"/>
              </a:spcBef>
              <a:buClr>
                <a:srgbClr val="FCB135"/>
              </a:buClr>
            </a:pPr>
            <a:r>
              <a:rPr lang="de-DE" dirty="0"/>
              <a:t>Einleitung eines Hautarztverfahrens auch durch Betriebsärzte und –</a:t>
            </a:r>
            <a:r>
              <a:rPr lang="de-DE" dirty="0" err="1"/>
              <a:t>ärztinnen</a:t>
            </a:r>
            <a:r>
              <a:rPr lang="de-DE" dirty="0"/>
              <a:t> möglich</a:t>
            </a:r>
          </a:p>
          <a:p>
            <a:pPr eaLnBrk="1" hangingPunct="1">
              <a:spcBef>
                <a:spcPct val="50000"/>
              </a:spcBef>
              <a:buClr>
                <a:srgbClr val="FCB135"/>
              </a:buClr>
            </a:pPr>
            <a:r>
              <a:rPr lang="de-DE" dirty="0"/>
              <a:t>Meldung erfolgt durch </a:t>
            </a:r>
            <a:br>
              <a:rPr lang="de-DE" dirty="0"/>
            </a:br>
            <a:r>
              <a:rPr lang="de-DE" dirty="0"/>
              <a:t>Erstattung des Hautarztberichts (F 6050)</a:t>
            </a:r>
          </a:p>
          <a:p>
            <a:pPr eaLnBrk="1" hangingPunct="1">
              <a:spcBef>
                <a:spcPct val="50000"/>
              </a:spcBef>
              <a:buClr>
                <a:srgbClr val="FCB135"/>
              </a:buClr>
            </a:pPr>
            <a:r>
              <a:rPr lang="de-DE" dirty="0"/>
              <a:t>oder</a:t>
            </a:r>
          </a:p>
          <a:p>
            <a:pPr eaLnBrk="1" hangingPunct="1">
              <a:spcBef>
                <a:spcPct val="50000"/>
              </a:spcBef>
              <a:buClr>
                <a:srgbClr val="FCB135"/>
              </a:buClr>
            </a:pPr>
            <a:r>
              <a:rPr lang="de-DE" dirty="0"/>
              <a:t>Erstattung des Betriebsärztlichen Gefährdungsberichts BK 5101 (F 6060-5101)</a:t>
            </a:r>
          </a:p>
          <a:p>
            <a:pPr eaLnBrk="1" hangingPunct="1">
              <a:spcBef>
                <a:spcPct val="50000"/>
              </a:spcBef>
              <a:buClr>
                <a:srgbClr val="FCB135"/>
              </a:buClr>
            </a:pPr>
            <a:endParaRPr lang="de-DE" dirty="0"/>
          </a:p>
          <a:p>
            <a:pPr eaLnBrk="1" hangingPunct="1">
              <a:spcBef>
                <a:spcPct val="50000"/>
              </a:spcBef>
              <a:buClr>
                <a:srgbClr val="FCB135"/>
              </a:buClr>
            </a:pPr>
            <a:r>
              <a:rPr lang="de-DE" dirty="0"/>
              <a:t>►Formtexte siehe unter </a:t>
            </a:r>
            <a:r>
              <a:rPr lang="de-DE" dirty="0">
                <a:solidFill>
                  <a:schemeClr val="accent1">
                    <a:lumMod val="75000"/>
                  </a:schemeClr>
                </a:solidFill>
                <a:hlinkClick r:id="rId2"/>
              </a:rPr>
              <a:t>https://www.dguv.de/formtexte/aerzte/index.jsp</a:t>
            </a:r>
            <a:r>
              <a:rPr lang="de-DE" dirty="0">
                <a:solidFill>
                  <a:schemeClr val="accent1">
                    <a:lumMod val="75000"/>
                  </a:schemeClr>
                </a:solidFill>
              </a:rPr>
              <a:t> </a:t>
            </a:r>
          </a:p>
          <a:p>
            <a:pPr eaLnBrk="1" hangingPunct="1">
              <a:spcBef>
                <a:spcPct val="50000"/>
              </a:spcBef>
              <a:buClr>
                <a:srgbClr val="FCB135"/>
              </a:buClr>
            </a:pPr>
            <a:endParaRPr lang="de-DE" dirty="0"/>
          </a:p>
        </p:txBody>
      </p:sp>
      <p:sp>
        <p:nvSpPr>
          <p:cNvPr id="5" name="Rectangle 3"/>
          <p:cNvSpPr txBox="1">
            <a:spLocks noChangeArrowheads="1"/>
          </p:cNvSpPr>
          <p:nvPr/>
        </p:nvSpPr>
        <p:spPr bwMode="auto">
          <a:xfrm>
            <a:off x="353201" y="1659137"/>
            <a:ext cx="8352928" cy="42275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4000" tIns="45720" rIns="54000" bIns="45720" numCol="1" anchor="t" anchorCtr="0" compatLnSpc="1">
            <a:prstTxWarp prst="textNoShape">
              <a:avLst/>
            </a:prstTxWarp>
          </a:bodyPr>
          <a:lstStyle>
            <a:lvl1pPr marL="174625" indent="-174625" algn="l" rtl="0" fontAlgn="base">
              <a:spcBef>
                <a:spcPct val="20000"/>
              </a:spcBef>
              <a:spcAft>
                <a:spcPct val="0"/>
              </a:spcAft>
              <a:buClr>
                <a:schemeClr val="accent1"/>
              </a:buClr>
              <a:buFont typeface="Wingdings" pitchFamily="2" charset="2"/>
              <a:buChar char="§"/>
              <a:defRPr sz="2300" b="1">
                <a:solidFill>
                  <a:schemeClr val="tx1"/>
                </a:solidFill>
                <a:latin typeface="+mn-lt"/>
                <a:ea typeface="+mn-ea"/>
                <a:cs typeface="+mn-cs"/>
              </a:defRPr>
            </a:lvl1pPr>
            <a:lvl2pPr marL="528638" indent="-174625" algn="l" rtl="0" fontAlgn="base">
              <a:spcBef>
                <a:spcPct val="20000"/>
              </a:spcBef>
              <a:spcAft>
                <a:spcPct val="0"/>
              </a:spcAft>
              <a:buClr>
                <a:schemeClr val="accent2"/>
              </a:buClr>
              <a:buFont typeface="Arial"/>
              <a:buChar char="►"/>
              <a:defRPr sz="2100" b="1">
                <a:solidFill>
                  <a:schemeClr val="tx1"/>
                </a:solidFill>
                <a:latin typeface="+mn-lt"/>
              </a:defRPr>
            </a:lvl2pPr>
            <a:lvl3pPr marL="896938" indent="-188913" algn="l" rtl="0" fontAlgn="base">
              <a:spcBef>
                <a:spcPct val="20000"/>
              </a:spcBef>
              <a:spcAft>
                <a:spcPct val="0"/>
              </a:spcAft>
              <a:buClr>
                <a:schemeClr val="accent1"/>
              </a:buClr>
              <a:buFont typeface="Wingdings" pitchFamily="2" charset="2"/>
              <a:buChar char="§"/>
              <a:defRPr sz="1900" b="1">
                <a:solidFill>
                  <a:schemeClr val="tx1"/>
                </a:solidFill>
                <a:latin typeface="+mn-lt"/>
              </a:defRPr>
            </a:lvl3pPr>
            <a:lvl4pPr marL="1250950" indent="-174625" algn="l" rtl="0" fontAlgn="base">
              <a:spcBef>
                <a:spcPct val="20000"/>
              </a:spcBef>
              <a:spcAft>
                <a:spcPct val="0"/>
              </a:spcAft>
              <a:buClr>
                <a:schemeClr val="accent2"/>
              </a:buClr>
              <a:buFont typeface="Arial"/>
              <a:buChar char="–"/>
              <a:defRPr sz="1700" b="1">
                <a:solidFill>
                  <a:schemeClr val="tx1"/>
                </a:solidFill>
                <a:latin typeface="+mn-lt"/>
              </a:defRPr>
            </a:lvl4pPr>
            <a:lvl5pPr marL="16129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5pPr>
            <a:lvl6pPr marL="20701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6pPr>
            <a:lvl7pPr marL="25273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7pPr>
            <a:lvl8pPr marL="29845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8pPr>
            <a:lvl9pPr marL="3441700" indent="-174625" algn="l" rtl="0" fontAlgn="base">
              <a:spcBef>
                <a:spcPct val="20000"/>
              </a:spcBef>
              <a:spcAft>
                <a:spcPct val="0"/>
              </a:spcAft>
              <a:buClr>
                <a:schemeClr val="accent1"/>
              </a:buClr>
              <a:buFont typeface="Wingdings" pitchFamily="2" charset="2"/>
              <a:buChar char="§"/>
              <a:defRPr sz="1500" b="1">
                <a:solidFill>
                  <a:schemeClr val="tx1"/>
                </a:solidFill>
                <a:latin typeface="+mn-lt"/>
              </a:defRPr>
            </a:lvl9pPr>
          </a:lstStyle>
          <a:p>
            <a:pPr marL="0" lvl="1" indent="0">
              <a:lnSpc>
                <a:spcPct val="90000"/>
              </a:lnSpc>
              <a:spcBef>
                <a:spcPts val="600"/>
              </a:spcBef>
              <a:buClr>
                <a:srgbClr val="FCB135"/>
              </a:buClr>
              <a:buNone/>
              <a:tabLst>
                <a:tab pos="1427163" algn="l"/>
              </a:tabLst>
            </a:pPr>
            <a:r>
              <a:rPr lang="de-DE" sz="2000" dirty="0"/>
              <a:t>§ 3 Abs. 1 BKV </a:t>
            </a:r>
            <a:br>
              <a:rPr lang="de-DE" sz="2000" dirty="0"/>
            </a:br>
            <a:r>
              <a:rPr lang="de-DE" sz="2000" dirty="0">
                <a:solidFill>
                  <a:schemeClr val="tx2"/>
                </a:solidFill>
              </a:rPr>
              <a:t>– Hautarztverfahren</a:t>
            </a:r>
          </a:p>
        </p:txBody>
      </p:sp>
      <p:sp>
        <p:nvSpPr>
          <p:cNvPr id="6" name="Titel 6"/>
          <p:cNvSpPr>
            <a:spLocks noGrp="1"/>
          </p:cNvSpPr>
          <p:nvPr>
            <p:ph type="title"/>
          </p:nvPr>
        </p:nvSpPr>
        <p:spPr>
          <a:xfrm>
            <a:off x="395536" y="332195"/>
            <a:ext cx="8353178" cy="845095"/>
          </a:xfrm>
        </p:spPr>
        <p:txBody>
          <a:bodyPr/>
          <a:lstStyle/>
          <a:p>
            <a:r>
              <a:rPr lang="de-DE" sz="1800" dirty="0"/>
              <a:t>Vortrag „Das Berufskrankheiten-Verfahren“</a:t>
            </a:r>
            <a:br>
              <a:rPr lang="de-DE" sz="1800" dirty="0"/>
            </a:br>
            <a:r>
              <a:rPr lang="de-DE" sz="1800" b="1" dirty="0"/>
              <a:t>7. Individualprävention</a:t>
            </a:r>
          </a:p>
        </p:txBody>
      </p:sp>
    </p:spTree>
    <p:extLst>
      <p:ext uri="{BB962C8B-B14F-4D97-AF65-F5344CB8AC3E}">
        <p14:creationId xmlns:p14="http://schemas.microsoft.com/office/powerpoint/2010/main" val="1330614899"/>
      </p:ext>
    </p:extLst>
  </p:cSld>
  <p:clrMapOvr>
    <a:masterClrMapping/>
  </p:clrMapOvr>
  <mc:AlternateContent xmlns:mc="http://schemas.openxmlformats.org/markup-compatibility/2006" xmlns:p14="http://schemas.microsoft.com/office/powerpoint/2010/main">
    <mc:Choice Requires="p14">
      <p:transition spd="slow" p14:dur="2000" advTm="76801"/>
    </mc:Choice>
    <mc:Fallback xmlns="">
      <p:transition spd="slow" advTm="76801"/>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1"/>
          <p:cNvSpPr txBox="1">
            <a:spLocks noChangeArrowheads="1"/>
          </p:cNvSpPr>
          <p:nvPr/>
        </p:nvSpPr>
        <p:spPr bwMode="auto">
          <a:xfrm>
            <a:off x="323850" y="1652588"/>
            <a:ext cx="8424863"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143000" indent="-22860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eaLnBrk="1" hangingPunct="1">
              <a:spcBef>
                <a:spcPct val="50000"/>
              </a:spcBef>
              <a:spcAft>
                <a:spcPts val="1200"/>
              </a:spcAft>
              <a:buClr>
                <a:schemeClr val="accent1"/>
              </a:buClr>
            </a:pPr>
            <a:r>
              <a:rPr lang="de-DE" sz="2000" b="1" dirty="0"/>
              <a:t>Leistungen nach Eintritt des Versicherungsfalles – Beispiele</a:t>
            </a:r>
          </a:p>
          <a:p>
            <a:pPr lvl="1" algn="l" eaLnBrk="1" hangingPunct="1">
              <a:spcBef>
                <a:spcPct val="50000"/>
              </a:spcBef>
              <a:buClr>
                <a:schemeClr val="tx1"/>
              </a:buClr>
              <a:buFontTx/>
              <a:buChar char="-"/>
            </a:pPr>
            <a:r>
              <a:rPr lang="de-DE" dirty="0"/>
              <a:t>Heilbehandlung und Rehabilitation, (u.a.) §§ 27 ff SGB VII</a:t>
            </a:r>
          </a:p>
          <a:p>
            <a:pPr lvl="1" eaLnBrk="1" hangingPunct="1">
              <a:spcBef>
                <a:spcPct val="50000"/>
              </a:spcBef>
              <a:buClr>
                <a:schemeClr val="tx1"/>
              </a:buClr>
              <a:buFontTx/>
              <a:buChar char="-"/>
            </a:pPr>
            <a:r>
              <a:rPr lang="de-DE" dirty="0"/>
              <a:t>Geldleistungen, §§ 45 ff SGB VII</a:t>
            </a:r>
          </a:p>
          <a:p>
            <a:pPr lvl="1" eaLnBrk="1" hangingPunct="1">
              <a:spcBef>
                <a:spcPct val="50000"/>
              </a:spcBef>
              <a:buClr>
                <a:schemeClr val="tx1"/>
              </a:buClr>
              <a:buFontTx/>
              <a:buChar char="-"/>
            </a:pPr>
            <a:r>
              <a:rPr lang="de-DE" dirty="0"/>
              <a:t>Pflege, § 44 SGB VII</a:t>
            </a:r>
          </a:p>
          <a:p>
            <a:pPr lvl="1" eaLnBrk="1" hangingPunct="1">
              <a:spcBef>
                <a:spcPct val="50000"/>
              </a:spcBef>
              <a:buClr>
                <a:schemeClr val="tx1"/>
              </a:buClr>
              <a:buFontTx/>
              <a:buChar char="-"/>
            </a:pPr>
            <a:r>
              <a:rPr lang="de-DE" dirty="0"/>
              <a:t>Leistungen zur Teilhabe, §§ 35 ff SGB VII</a:t>
            </a:r>
          </a:p>
        </p:txBody>
      </p:sp>
      <p:sp>
        <p:nvSpPr>
          <p:cNvPr id="4" name="Titel 6"/>
          <p:cNvSpPr>
            <a:spLocks noGrp="1"/>
          </p:cNvSpPr>
          <p:nvPr>
            <p:ph type="title"/>
          </p:nvPr>
        </p:nvSpPr>
        <p:spPr>
          <a:xfrm>
            <a:off x="395536" y="332195"/>
            <a:ext cx="8353178" cy="845095"/>
          </a:xfrm>
        </p:spPr>
        <p:txBody>
          <a:bodyPr/>
          <a:lstStyle/>
          <a:p>
            <a:pPr>
              <a:tabLst>
                <a:tab pos="263525" algn="l"/>
              </a:tabLst>
            </a:pPr>
            <a:r>
              <a:rPr lang="de-DE" sz="1800" dirty="0"/>
              <a:t>Vortrag „Das Berufskrankheiten-Verfahren“</a:t>
            </a:r>
            <a:br>
              <a:rPr lang="de-DE" sz="1800" dirty="0"/>
            </a:br>
            <a:r>
              <a:rPr lang="de-DE" sz="1800" b="1" dirty="0"/>
              <a:t>8. Gesetzliche Unfallversicherung </a:t>
            </a:r>
            <a:br>
              <a:rPr lang="de-DE" sz="1800" b="1" dirty="0"/>
            </a:br>
            <a:r>
              <a:rPr lang="de-DE" sz="1800" dirty="0"/>
              <a:t>	</a:t>
            </a:r>
            <a:r>
              <a:rPr lang="de-DE" sz="1800" b="1" dirty="0"/>
              <a:t>– Leistungen nach Anerkennung einer Berufskrankheit</a:t>
            </a:r>
          </a:p>
        </p:txBody>
      </p:sp>
    </p:spTree>
    <p:extLst>
      <p:ext uri="{BB962C8B-B14F-4D97-AF65-F5344CB8AC3E}">
        <p14:creationId xmlns:p14="http://schemas.microsoft.com/office/powerpoint/2010/main" val="1043959772"/>
      </p:ext>
    </p:extLst>
  </p:cSld>
  <p:clrMapOvr>
    <a:masterClrMapping/>
  </p:clrMapOvr>
  <mc:AlternateContent xmlns:mc="http://schemas.openxmlformats.org/markup-compatibility/2006" xmlns:p14="http://schemas.microsoft.com/office/powerpoint/2010/main">
    <mc:Choice Requires="p14">
      <p:transition spd="slow" p14:dur="2000" advTm="21504"/>
    </mc:Choice>
    <mc:Fallback xmlns="">
      <p:transition spd="slow" advTm="21504"/>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323850" y="1652935"/>
            <a:ext cx="8424863"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343025" indent="-24765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algn="l" eaLnBrk="1" hangingPunct="1">
              <a:spcBef>
                <a:spcPct val="50000"/>
              </a:spcBef>
              <a:buClr>
                <a:schemeClr val="accent1"/>
              </a:buClr>
            </a:pPr>
            <a:r>
              <a:rPr lang="de-DE" sz="2000" b="1" dirty="0"/>
              <a:t>Leistungen nach Eintritt des Versicherungsfalles</a:t>
            </a:r>
          </a:p>
          <a:p>
            <a:pPr lvl="1" algn="l" eaLnBrk="1" hangingPunct="1">
              <a:spcBef>
                <a:spcPct val="50000"/>
              </a:spcBef>
              <a:buClr>
                <a:schemeClr val="tx1"/>
              </a:buClr>
              <a:buFontTx/>
              <a:buChar char="-"/>
            </a:pPr>
            <a:r>
              <a:rPr lang="de-DE" b="1" dirty="0"/>
              <a:t>Heilbehandlung, §§ 27 ff. SGB VII:</a:t>
            </a:r>
          </a:p>
          <a:p>
            <a:pPr lvl="2" algn="l" eaLnBrk="1" hangingPunct="1">
              <a:spcBef>
                <a:spcPct val="25000"/>
              </a:spcBef>
              <a:buClr>
                <a:schemeClr val="tx1"/>
              </a:buClr>
              <a:buFontTx/>
              <a:buChar char="•"/>
            </a:pPr>
            <a:r>
              <a:rPr lang="de-DE" dirty="0"/>
              <a:t>Erstversorgung</a:t>
            </a:r>
          </a:p>
          <a:p>
            <a:pPr lvl="2" algn="l" eaLnBrk="1" hangingPunct="1">
              <a:spcBef>
                <a:spcPct val="25000"/>
              </a:spcBef>
              <a:buClr>
                <a:schemeClr val="tx1"/>
              </a:buClr>
              <a:buFontTx/>
              <a:buChar char="•"/>
            </a:pPr>
            <a:r>
              <a:rPr lang="de-DE" dirty="0"/>
              <a:t>Ärztliche Behandlung</a:t>
            </a:r>
          </a:p>
          <a:p>
            <a:pPr lvl="2" algn="l" eaLnBrk="1" hangingPunct="1">
              <a:spcBef>
                <a:spcPct val="25000"/>
              </a:spcBef>
              <a:buClr>
                <a:schemeClr val="tx1"/>
              </a:buClr>
              <a:buFontTx/>
              <a:buChar char="•"/>
            </a:pPr>
            <a:r>
              <a:rPr lang="de-DE" dirty="0"/>
              <a:t>Zahnärztliche Behandlung</a:t>
            </a:r>
          </a:p>
          <a:p>
            <a:pPr lvl="2" algn="l" eaLnBrk="1" hangingPunct="1">
              <a:spcBef>
                <a:spcPct val="25000"/>
              </a:spcBef>
              <a:buClr>
                <a:schemeClr val="tx1"/>
              </a:buClr>
              <a:buFontTx/>
              <a:buChar char="•"/>
            </a:pPr>
            <a:r>
              <a:rPr lang="de-DE" dirty="0"/>
              <a:t>Häusliche Krankenpflege</a:t>
            </a:r>
          </a:p>
          <a:p>
            <a:pPr lvl="2" algn="l" eaLnBrk="1" hangingPunct="1">
              <a:spcBef>
                <a:spcPct val="25000"/>
              </a:spcBef>
              <a:buClr>
                <a:schemeClr val="tx1"/>
              </a:buClr>
              <a:buFontTx/>
              <a:buChar char="•"/>
            </a:pPr>
            <a:r>
              <a:rPr lang="de-DE" dirty="0"/>
              <a:t>Versorgung mit Arznei-, Verbands-, Heil- und Hilfsmitteln</a:t>
            </a:r>
          </a:p>
          <a:p>
            <a:pPr lvl="2" algn="l" eaLnBrk="1" hangingPunct="1">
              <a:spcBef>
                <a:spcPct val="25000"/>
              </a:spcBef>
              <a:buClr>
                <a:schemeClr val="tx1"/>
              </a:buClr>
              <a:buFontTx/>
              <a:buChar char="•"/>
            </a:pPr>
            <a:r>
              <a:rPr lang="de-DE" dirty="0"/>
              <a:t>Behandlung in Krankenhäusern und Reha-Einrichtungen</a:t>
            </a:r>
          </a:p>
        </p:txBody>
      </p:sp>
      <p:sp>
        <p:nvSpPr>
          <p:cNvPr id="4" name="Titel 6"/>
          <p:cNvSpPr>
            <a:spLocks noGrp="1"/>
          </p:cNvSpPr>
          <p:nvPr>
            <p:ph type="title"/>
          </p:nvPr>
        </p:nvSpPr>
        <p:spPr>
          <a:xfrm>
            <a:off x="395536" y="332195"/>
            <a:ext cx="8353178" cy="845095"/>
          </a:xfrm>
        </p:spPr>
        <p:txBody>
          <a:bodyPr/>
          <a:lstStyle/>
          <a:p>
            <a:pPr>
              <a:tabLst>
                <a:tab pos="263525" algn="l"/>
              </a:tabLst>
            </a:pPr>
            <a:r>
              <a:rPr lang="de-DE" sz="1800" dirty="0"/>
              <a:t>Vortrag „Das Berufskrankheiten-Verfahren“</a:t>
            </a:r>
            <a:br>
              <a:rPr lang="de-DE" sz="1800" dirty="0"/>
            </a:br>
            <a:r>
              <a:rPr lang="de-DE" sz="1800" b="1" dirty="0"/>
              <a:t>8. Gesetzliche Unfallversicherung </a:t>
            </a:r>
            <a:br>
              <a:rPr lang="de-DE" sz="1800" b="1" dirty="0"/>
            </a:br>
            <a:r>
              <a:rPr lang="de-DE" sz="1800" dirty="0"/>
              <a:t>	</a:t>
            </a:r>
            <a:r>
              <a:rPr lang="de-DE" sz="1800" b="1" dirty="0"/>
              <a:t>– Leistungen nach Anerkennung einer Berufskrankheit</a:t>
            </a:r>
          </a:p>
        </p:txBody>
      </p:sp>
      <p:sp>
        <p:nvSpPr>
          <p:cNvPr id="5" name="Text Box 3"/>
          <p:cNvSpPr txBox="1">
            <a:spLocks noChangeArrowheads="1"/>
          </p:cNvSpPr>
          <p:nvPr/>
        </p:nvSpPr>
        <p:spPr bwMode="auto">
          <a:xfrm>
            <a:off x="323850" y="4777878"/>
            <a:ext cx="8424863"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lvl1pPr marL="355600" indent="-355600" eaLnBrk="0" hangingPunct="0">
              <a:tabLst>
                <a:tab pos="714375" algn="l"/>
              </a:tabLst>
              <a:defRPr>
                <a:solidFill>
                  <a:schemeClr val="tx1"/>
                </a:solidFill>
                <a:latin typeface="Arial"/>
                <a:cs typeface="Arial"/>
              </a:defRPr>
            </a:lvl1pPr>
            <a:lvl2pPr marL="714375" indent="-179388" eaLnBrk="0" hangingPunct="0">
              <a:tabLst>
                <a:tab pos="714375" algn="l"/>
              </a:tabLst>
              <a:defRPr>
                <a:solidFill>
                  <a:schemeClr val="tx1"/>
                </a:solidFill>
                <a:latin typeface="Arial"/>
                <a:cs typeface="Arial"/>
              </a:defRPr>
            </a:lvl2pPr>
            <a:lvl3pPr marL="1343025" indent="-247650" eaLnBrk="0" hangingPunct="0">
              <a:tabLst>
                <a:tab pos="714375" algn="l"/>
              </a:tabLst>
              <a:defRPr>
                <a:solidFill>
                  <a:schemeClr val="tx1"/>
                </a:solidFill>
                <a:latin typeface="Arial"/>
                <a:cs typeface="Arial"/>
              </a:defRPr>
            </a:lvl3pPr>
            <a:lvl4pPr marL="1600200" indent="-228600" eaLnBrk="0" hangingPunct="0">
              <a:tabLst>
                <a:tab pos="714375" algn="l"/>
              </a:tabLst>
              <a:defRPr>
                <a:solidFill>
                  <a:schemeClr val="tx1"/>
                </a:solidFill>
                <a:latin typeface="Arial"/>
                <a:cs typeface="Arial"/>
              </a:defRPr>
            </a:lvl4pPr>
            <a:lvl5pPr marL="2057400" indent="-228600" eaLnBrk="0" hangingPunct="0">
              <a:tabLst>
                <a:tab pos="714375" algn="l"/>
              </a:tabLst>
              <a:defRPr>
                <a:solidFill>
                  <a:schemeClr val="tx1"/>
                </a:solidFill>
                <a:latin typeface="Arial"/>
                <a:cs typeface="Arial"/>
              </a:defRPr>
            </a:lvl5pPr>
            <a:lvl6pPr marL="2514600" indent="-228600" eaLnBrk="0" fontAlgn="base" hangingPunct="0">
              <a:spcBef>
                <a:spcPct val="0"/>
              </a:spcBef>
              <a:spcAft>
                <a:spcPct val="0"/>
              </a:spcAft>
              <a:tabLst>
                <a:tab pos="714375" algn="l"/>
              </a:tabLst>
              <a:defRPr>
                <a:solidFill>
                  <a:schemeClr val="tx1"/>
                </a:solidFill>
                <a:latin typeface="Arial"/>
                <a:cs typeface="Arial"/>
              </a:defRPr>
            </a:lvl6pPr>
            <a:lvl7pPr marL="2971800" indent="-228600" eaLnBrk="0" fontAlgn="base" hangingPunct="0">
              <a:spcBef>
                <a:spcPct val="0"/>
              </a:spcBef>
              <a:spcAft>
                <a:spcPct val="0"/>
              </a:spcAft>
              <a:tabLst>
                <a:tab pos="714375" algn="l"/>
              </a:tabLst>
              <a:defRPr>
                <a:solidFill>
                  <a:schemeClr val="tx1"/>
                </a:solidFill>
                <a:latin typeface="Arial"/>
                <a:cs typeface="Arial"/>
              </a:defRPr>
            </a:lvl7pPr>
            <a:lvl8pPr marL="3429000" indent="-228600" eaLnBrk="0" fontAlgn="base" hangingPunct="0">
              <a:spcBef>
                <a:spcPct val="0"/>
              </a:spcBef>
              <a:spcAft>
                <a:spcPct val="0"/>
              </a:spcAft>
              <a:tabLst>
                <a:tab pos="714375" algn="l"/>
              </a:tabLst>
              <a:defRPr>
                <a:solidFill>
                  <a:schemeClr val="tx1"/>
                </a:solidFill>
                <a:latin typeface="Arial"/>
                <a:cs typeface="Arial"/>
              </a:defRPr>
            </a:lvl8pPr>
            <a:lvl9pPr marL="3886200" indent="-228600" eaLnBrk="0" fontAlgn="base" hangingPunct="0">
              <a:spcBef>
                <a:spcPct val="0"/>
              </a:spcBef>
              <a:spcAft>
                <a:spcPct val="0"/>
              </a:spcAft>
              <a:tabLst>
                <a:tab pos="714375" algn="l"/>
              </a:tabLst>
              <a:defRPr>
                <a:solidFill>
                  <a:schemeClr val="tx1"/>
                </a:solidFill>
                <a:latin typeface="Arial"/>
                <a:cs typeface="Arial"/>
              </a:defRPr>
            </a:lvl9pPr>
          </a:lstStyle>
          <a:p>
            <a:pPr marL="0" indent="0" algn="l" eaLnBrk="1" hangingPunct="1">
              <a:spcAft>
                <a:spcPts val="600"/>
              </a:spcAft>
              <a:buClr>
                <a:schemeClr val="accent1"/>
              </a:buClr>
            </a:pPr>
            <a:r>
              <a:rPr lang="de-DE" b="1" dirty="0">
                <a:solidFill>
                  <a:schemeClr val="accent1">
                    <a:lumMod val="75000"/>
                  </a:schemeClr>
                </a:solidFill>
              </a:rPr>
              <a:t>Hinweis:</a:t>
            </a:r>
          </a:p>
          <a:p>
            <a:pPr marL="0" indent="0" algn="l" eaLnBrk="1" hangingPunct="1">
              <a:spcAft>
                <a:spcPts val="600"/>
              </a:spcAft>
              <a:buClr>
                <a:schemeClr val="accent1"/>
              </a:buClr>
            </a:pPr>
            <a:r>
              <a:rPr lang="de-DE" dirty="0">
                <a:solidFill>
                  <a:schemeClr val="accent1">
                    <a:lumMod val="75000"/>
                  </a:schemeClr>
                </a:solidFill>
              </a:rPr>
              <a:t>Heilbehandlung zu Lasten der gesetzlichen Unfallversicherung bei Berufskrankheiten/zur Verhinderung der Entstehung einer Berufskrankheit </a:t>
            </a:r>
            <a:br>
              <a:rPr lang="de-DE" dirty="0">
                <a:solidFill>
                  <a:schemeClr val="accent1">
                    <a:lumMod val="75000"/>
                  </a:schemeClr>
                </a:solidFill>
              </a:rPr>
            </a:br>
            <a:r>
              <a:rPr lang="de-DE" dirty="0">
                <a:solidFill>
                  <a:schemeClr val="accent1">
                    <a:lumMod val="75000"/>
                  </a:schemeClr>
                </a:solidFill>
              </a:rPr>
              <a:t>als vorbeugende Maßnahme nach § 3 BKV setzt die Erteilung eines Behandlungsauftrags voraus.</a:t>
            </a:r>
            <a:endParaRPr lang="de-DE" sz="1600" dirty="0">
              <a:solidFill>
                <a:schemeClr val="accent1">
                  <a:lumMod val="75000"/>
                </a:schemeClr>
              </a:solidFill>
            </a:endParaRPr>
          </a:p>
        </p:txBody>
      </p:sp>
    </p:spTree>
    <p:extLst>
      <p:ext uri="{BB962C8B-B14F-4D97-AF65-F5344CB8AC3E}">
        <p14:creationId xmlns:p14="http://schemas.microsoft.com/office/powerpoint/2010/main" val="3212010648"/>
      </p:ext>
    </p:extLst>
  </p:cSld>
  <p:clrMapOvr>
    <a:masterClrMapping/>
  </p:clrMapOvr>
  <mc:AlternateContent xmlns:mc="http://schemas.openxmlformats.org/markup-compatibility/2006" xmlns:p14="http://schemas.microsoft.com/office/powerpoint/2010/main">
    <mc:Choice Requires="p14">
      <p:transition spd="slow" p14:dur="2000" advTm="21773"/>
    </mc:Choice>
    <mc:Fallback xmlns="">
      <p:transition spd="slow" advTm="21773"/>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22263" y="1662123"/>
            <a:ext cx="8486363" cy="2560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266700" indent="-2667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1pPr>
            <a:lvl2pPr marL="742950" indent="-28575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2pPr>
            <a:lvl3pPr marL="11430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3pPr>
            <a:lvl4pPr marL="16002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4pPr>
            <a:lvl5pPr marL="20574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5pPr>
            <a:lvl6pPr marL="25146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6pPr>
            <a:lvl7pPr marL="29718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7pPr>
            <a:lvl8pPr marL="34290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8pPr>
            <a:lvl9pPr marL="38862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9pPr>
          </a:lstStyle>
          <a:p>
            <a:pPr marL="0" lvl="0" indent="0" algn="l" eaLnBrk="1" hangingPunct="1">
              <a:spcBef>
                <a:spcPct val="40000"/>
              </a:spcBef>
              <a:buClr>
                <a:srgbClr val="FFC000"/>
              </a:buClr>
              <a:defRPr/>
            </a:pPr>
            <a:r>
              <a:rPr lang="de-DE" sz="2000" b="1" kern="0" dirty="0">
                <a:solidFill>
                  <a:srgbClr val="000000"/>
                </a:solidFill>
              </a:rPr>
              <a:t>„Wie-Berufskrankheit“ im Sinne von § 9 Abs. 2 SGB VII</a:t>
            </a:r>
          </a:p>
          <a:p>
            <a:pPr marL="360363" lvl="0" indent="0" algn="l" eaLnBrk="1" hangingPunct="1">
              <a:spcBef>
                <a:spcPct val="40000"/>
              </a:spcBef>
              <a:buClr>
                <a:srgbClr val="FED790"/>
              </a:buClr>
              <a:defRPr/>
            </a:pPr>
            <a:r>
              <a:rPr lang="de-DE" dirty="0"/>
              <a:t>§ 9 SGB VII  </a:t>
            </a:r>
          </a:p>
          <a:p>
            <a:pPr marL="628650" lvl="1" indent="0" algn="l" eaLnBrk="1" hangingPunct="1">
              <a:spcBef>
                <a:spcPct val="40000"/>
              </a:spcBef>
              <a:buClr>
                <a:srgbClr val="FED790"/>
              </a:buClr>
              <a:defRPr/>
            </a:pPr>
            <a:r>
              <a:rPr lang="de-DE" dirty="0"/>
              <a:t>(2) Die Unfallversicherungsträger haben eine Krankheit, die nicht in der Rechtsverordnung bezeichnet ist oder bei der die dort bestimmten Voraussetzungen nicht vorliegen, wie eine Berufskrankheit als Versicherungsfall anzuerkennen, sofern im Zeitpunkt der Entscheidung nach neuen Erkenntnissen der medizinischen Wissenschaft die Voraussetzungen für eine Bezeichnung nach Absatz 1 Satz 2 erfüllt sind.</a:t>
            </a:r>
            <a:r>
              <a:rPr kumimoji="0" lang="de-DE" b="0" u="none" strike="noStrike" kern="0" cap="none" spc="0" normalizeH="0" baseline="0" noProof="0" dirty="0">
                <a:ln>
                  <a:noFill/>
                </a:ln>
                <a:solidFill>
                  <a:srgbClr val="000000"/>
                </a:solidFill>
                <a:effectLst/>
                <a:uLnTx/>
                <a:uFillTx/>
              </a:rPr>
              <a:t> </a:t>
            </a:r>
          </a:p>
        </p:txBody>
      </p:sp>
      <p:sp>
        <p:nvSpPr>
          <p:cNvPr id="5" name="Rectangle 5" descr="Headline, Arial bold, 28 pt&#10;zweizeilig möglich"/>
          <p:cNvSpPr>
            <a:spLocks noChangeArrowheads="1"/>
          </p:cNvSpPr>
          <p:nvPr/>
        </p:nvSpPr>
        <p:spPr bwMode="auto">
          <a:xfrm>
            <a:off x="419248" y="345447"/>
            <a:ext cx="845610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700" b="1">
                <a:solidFill>
                  <a:schemeClr val="tx2"/>
                </a:solidFill>
                <a:latin typeface="Arial" pitchFamily="34" charset="0"/>
              </a:defRPr>
            </a:lvl1pPr>
            <a:lvl2pPr>
              <a:defRPr sz="2700" b="1">
                <a:solidFill>
                  <a:schemeClr val="tx2"/>
                </a:solidFill>
                <a:latin typeface="Arial" pitchFamily="34" charset="0"/>
              </a:defRPr>
            </a:lvl2pPr>
            <a:lvl3pPr>
              <a:defRPr sz="2700" b="1">
                <a:solidFill>
                  <a:schemeClr val="tx2"/>
                </a:solidFill>
                <a:latin typeface="Arial" pitchFamily="34" charset="0"/>
              </a:defRPr>
            </a:lvl3pPr>
            <a:lvl4pPr>
              <a:defRPr sz="2700" b="1">
                <a:solidFill>
                  <a:schemeClr val="tx2"/>
                </a:solidFill>
                <a:latin typeface="Arial" pitchFamily="34" charset="0"/>
              </a:defRPr>
            </a:lvl4pPr>
            <a:lvl5pPr>
              <a:defRPr sz="2700" b="1">
                <a:solidFill>
                  <a:schemeClr val="tx2"/>
                </a:solidFill>
                <a:latin typeface="Arial" pitchFamily="34" charset="0"/>
              </a:defRPr>
            </a:lvl5pPr>
            <a:lvl6pPr marL="457200" algn="ctr" fontAlgn="base">
              <a:spcBef>
                <a:spcPct val="0"/>
              </a:spcBef>
              <a:spcAft>
                <a:spcPct val="0"/>
              </a:spcAft>
              <a:defRPr sz="2700" b="1">
                <a:solidFill>
                  <a:schemeClr val="tx2"/>
                </a:solidFill>
                <a:latin typeface="Arial" pitchFamily="34" charset="0"/>
              </a:defRPr>
            </a:lvl6pPr>
            <a:lvl7pPr marL="914400" algn="ctr" fontAlgn="base">
              <a:spcBef>
                <a:spcPct val="0"/>
              </a:spcBef>
              <a:spcAft>
                <a:spcPct val="0"/>
              </a:spcAft>
              <a:defRPr sz="2700" b="1">
                <a:solidFill>
                  <a:schemeClr val="tx2"/>
                </a:solidFill>
                <a:latin typeface="Arial" pitchFamily="34" charset="0"/>
              </a:defRPr>
            </a:lvl7pPr>
            <a:lvl8pPr marL="1371600" algn="ctr" fontAlgn="base">
              <a:spcBef>
                <a:spcPct val="0"/>
              </a:spcBef>
              <a:spcAft>
                <a:spcPct val="0"/>
              </a:spcAft>
              <a:defRPr sz="2700" b="1">
                <a:solidFill>
                  <a:schemeClr val="tx2"/>
                </a:solidFill>
                <a:latin typeface="Arial" pitchFamily="34" charset="0"/>
              </a:defRPr>
            </a:lvl8pPr>
            <a:lvl9pPr marL="1828800" algn="ctr" fontAlgn="base">
              <a:spcBef>
                <a:spcPct val="0"/>
              </a:spcBef>
              <a:spcAft>
                <a:spcPct val="0"/>
              </a:spcAft>
              <a:defRPr sz="2700" b="1">
                <a:solidFill>
                  <a:schemeClr val="tx2"/>
                </a:solidFill>
                <a:latin typeface="Arial" pitchFamily="34" charset="0"/>
              </a:defRPr>
            </a:lvl9pPr>
          </a:lstStyle>
          <a:p>
            <a:pPr algn="l"/>
            <a:r>
              <a:rPr lang="de-DE" altLang="de-DE" sz="1800" b="0" dirty="0"/>
              <a:t>Prof. Dr. Brandenburg – Vortrag das </a:t>
            </a:r>
            <a:r>
              <a:rPr lang="de-DE" altLang="de-DE" sz="1800" b="0" dirty="0" err="1"/>
              <a:t>Berufskrankheitenverfahren</a:t>
            </a:r>
            <a:endParaRPr lang="de-DE" altLang="de-DE" sz="1800" b="0" dirty="0"/>
          </a:p>
          <a:p>
            <a:pPr marL="442913" indent="-442913" algn="l"/>
            <a:r>
              <a:rPr lang="de-DE" altLang="de-DE" sz="1800" dirty="0"/>
              <a:t>9.	Empfehlungen zu neuen Berufskrankheiten – Stand 2023</a:t>
            </a:r>
          </a:p>
        </p:txBody>
      </p:sp>
    </p:spTree>
    <p:extLst>
      <p:ext uri="{BB962C8B-B14F-4D97-AF65-F5344CB8AC3E}">
        <p14:creationId xmlns:p14="http://schemas.microsoft.com/office/powerpoint/2010/main" val="1030612710"/>
      </p:ext>
    </p:extLst>
  </p:cSld>
  <p:clrMapOvr>
    <a:masterClrMapping/>
  </p:clrMapOvr>
  <mc:AlternateContent xmlns:mc="http://schemas.openxmlformats.org/markup-compatibility/2006" xmlns:p14="http://schemas.microsoft.com/office/powerpoint/2010/main">
    <mc:Choice Requires="p14">
      <p:transition spd="slow" p14:dur="2000" advTm="130283"/>
    </mc:Choice>
    <mc:Fallback xmlns="">
      <p:transition spd="slow" advTm="130283"/>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22263" y="1717040"/>
            <a:ext cx="8679497" cy="3582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266700" indent="-2667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1pPr>
            <a:lvl2pPr marL="742950" indent="-28575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2pPr>
            <a:lvl3pPr marL="11430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3pPr>
            <a:lvl4pPr marL="16002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4pPr>
            <a:lvl5pPr marL="20574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5pPr>
            <a:lvl6pPr marL="25146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6pPr>
            <a:lvl7pPr marL="29718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7pPr>
            <a:lvl8pPr marL="34290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8pPr>
            <a:lvl9pPr marL="38862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9pPr>
          </a:lstStyle>
          <a:p>
            <a:pPr marL="628650" lvl="1" indent="0" eaLnBrk="1" hangingPunct="1">
              <a:spcBef>
                <a:spcPct val="40000"/>
              </a:spcBef>
              <a:buClr>
                <a:srgbClr val="FED790"/>
              </a:buClr>
              <a:defRPr/>
            </a:pPr>
            <a:r>
              <a:rPr lang="de-DE" dirty="0">
                <a:latin typeface="ScalaSans"/>
              </a:rPr>
              <a:t>„Läsion der </a:t>
            </a:r>
            <a:r>
              <a:rPr lang="de-DE" dirty="0" err="1">
                <a:latin typeface="ScalaSans"/>
              </a:rPr>
              <a:t>Rotatoren­manschette</a:t>
            </a:r>
            <a:r>
              <a:rPr lang="de-DE" dirty="0">
                <a:latin typeface="ScalaSans"/>
              </a:rPr>
              <a:t> der Schulter durch eine langjährige und intensive Belastung durch Überschulter­arbeit, repetitive Bewegungen im Schultergelenk, Kraft­anwendungen im Schulter­bereich durch Heben von Lasten oder Hand-Arm-Schwingungen</a:t>
            </a:r>
            <a:r>
              <a:rPr kumimoji="0" lang="de-DE" b="0" u="none" strike="noStrike" kern="0" cap="none" spc="0" normalizeH="0" baseline="0" noProof="0" dirty="0">
                <a:ln>
                  <a:noFill/>
                </a:ln>
                <a:effectLst/>
                <a:uLnTx/>
                <a:uFillTx/>
              </a:rPr>
              <a:t> „</a:t>
            </a:r>
          </a:p>
          <a:p>
            <a:pPr marL="914400" lvl="1" eaLnBrk="1" hangingPunct="1">
              <a:spcBef>
                <a:spcPct val="40000"/>
              </a:spcBef>
              <a:buClr>
                <a:srgbClr val="FED790"/>
              </a:buClr>
              <a:buFontTx/>
              <a:buChar char="-"/>
              <a:defRPr/>
            </a:pPr>
            <a:r>
              <a:rPr lang="de-DE" dirty="0"/>
              <a:t>Bek. d. BMAS v. 1.12.2021 - </a:t>
            </a:r>
            <a:r>
              <a:rPr lang="de-DE" dirty="0" err="1"/>
              <a:t>GMBl</a:t>
            </a:r>
            <a:r>
              <a:rPr lang="de-DE" dirty="0"/>
              <a:t>. 2021, Ausgabe 64-65, S. 1411 –</a:t>
            </a:r>
          </a:p>
          <a:p>
            <a:pPr marL="914400" lvl="1" eaLnBrk="1" hangingPunct="1">
              <a:spcBef>
                <a:spcPct val="40000"/>
              </a:spcBef>
              <a:buClr>
                <a:srgbClr val="FED790"/>
              </a:buClr>
              <a:buFontTx/>
              <a:buChar char="-"/>
              <a:defRPr/>
            </a:pPr>
            <a:endParaRPr kumimoji="0" lang="de-DE" b="0" u="none" strike="noStrike" kern="0" cap="none" spc="0" normalizeH="0" baseline="0" noProof="0" dirty="0">
              <a:ln>
                <a:noFill/>
              </a:ln>
              <a:solidFill>
                <a:srgbClr val="000000"/>
              </a:solidFill>
              <a:effectLst/>
              <a:uLnTx/>
              <a:uFillTx/>
            </a:endParaRPr>
          </a:p>
          <a:p>
            <a:pPr marL="628650" lvl="1" indent="0" eaLnBrk="1" hangingPunct="1">
              <a:spcBef>
                <a:spcPct val="40000"/>
              </a:spcBef>
              <a:buClr>
                <a:srgbClr val="FED790"/>
              </a:buClr>
              <a:defRPr/>
            </a:pPr>
            <a:r>
              <a:rPr lang="de-DE" dirty="0"/>
              <a:t>„Chronische obstruktive Bronchitis einschließlich Emphysem durch Quarzstaubexposition bei Nachweis der Einwirkung einer kumulativen Dosis am Arbeitsplatz von mindestens zwei Quarz-Feinstaubjahren [(mg/m³) x Jahre] oberhalb der Konzentration von 0,1 mg/m³“ </a:t>
            </a:r>
          </a:p>
          <a:p>
            <a:pPr marL="628650" lvl="1" indent="0" eaLnBrk="1" hangingPunct="1">
              <a:spcBef>
                <a:spcPct val="40000"/>
              </a:spcBef>
              <a:buClr>
                <a:srgbClr val="FED790"/>
              </a:buClr>
              <a:defRPr/>
            </a:pPr>
            <a:r>
              <a:rPr lang="de-DE" dirty="0"/>
              <a:t>- Bek. d. BMAS v. 24.8.2022 - </a:t>
            </a:r>
            <a:r>
              <a:rPr lang="de-DE" dirty="0" err="1"/>
              <a:t>GMBl</a:t>
            </a:r>
            <a:r>
              <a:rPr lang="de-DE" dirty="0"/>
              <a:t>. 2022, Ausgabe 35, S. 803 -</a:t>
            </a:r>
            <a:endParaRPr kumimoji="0" lang="de-DE" b="0" u="none" strike="noStrike" kern="0" cap="none" spc="0" normalizeH="0" baseline="0" noProof="0" dirty="0">
              <a:ln>
                <a:noFill/>
              </a:ln>
              <a:solidFill>
                <a:srgbClr val="000000"/>
              </a:solidFill>
              <a:effectLst/>
              <a:uLnTx/>
              <a:uFillTx/>
            </a:endParaRPr>
          </a:p>
        </p:txBody>
      </p:sp>
      <p:sp>
        <p:nvSpPr>
          <p:cNvPr id="5" name="Rectangle 5" descr="Headline, Arial bold, 28 pt&#10;zweizeilig möglich"/>
          <p:cNvSpPr>
            <a:spLocks noChangeArrowheads="1"/>
          </p:cNvSpPr>
          <p:nvPr/>
        </p:nvSpPr>
        <p:spPr bwMode="auto">
          <a:xfrm>
            <a:off x="419248" y="345447"/>
            <a:ext cx="845610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700" b="1">
                <a:solidFill>
                  <a:schemeClr val="tx2"/>
                </a:solidFill>
                <a:latin typeface="Arial" pitchFamily="34" charset="0"/>
              </a:defRPr>
            </a:lvl1pPr>
            <a:lvl2pPr>
              <a:defRPr sz="2700" b="1">
                <a:solidFill>
                  <a:schemeClr val="tx2"/>
                </a:solidFill>
                <a:latin typeface="Arial" pitchFamily="34" charset="0"/>
              </a:defRPr>
            </a:lvl2pPr>
            <a:lvl3pPr>
              <a:defRPr sz="2700" b="1">
                <a:solidFill>
                  <a:schemeClr val="tx2"/>
                </a:solidFill>
                <a:latin typeface="Arial" pitchFamily="34" charset="0"/>
              </a:defRPr>
            </a:lvl3pPr>
            <a:lvl4pPr>
              <a:defRPr sz="2700" b="1">
                <a:solidFill>
                  <a:schemeClr val="tx2"/>
                </a:solidFill>
                <a:latin typeface="Arial" pitchFamily="34" charset="0"/>
              </a:defRPr>
            </a:lvl4pPr>
            <a:lvl5pPr>
              <a:defRPr sz="2700" b="1">
                <a:solidFill>
                  <a:schemeClr val="tx2"/>
                </a:solidFill>
                <a:latin typeface="Arial" pitchFamily="34" charset="0"/>
              </a:defRPr>
            </a:lvl5pPr>
            <a:lvl6pPr marL="457200" algn="ctr" fontAlgn="base">
              <a:spcBef>
                <a:spcPct val="0"/>
              </a:spcBef>
              <a:spcAft>
                <a:spcPct val="0"/>
              </a:spcAft>
              <a:defRPr sz="2700" b="1">
                <a:solidFill>
                  <a:schemeClr val="tx2"/>
                </a:solidFill>
                <a:latin typeface="Arial" pitchFamily="34" charset="0"/>
              </a:defRPr>
            </a:lvl6pPr>
            <a:lvl7pPr marL="914400" algn="ctr" fontAlgn="base">
              <a:spcBef>
                <a:spcPct val="0"/>
              </a:spcBef>
              <a:spcAft>
                <a:spcPct val="0"/>
              </a:spcAft>
              <a:defRPr sz="2700" b="1">
                <a:solidFill>
                  <a:schemeClr val="tx2"/>
                </a:solidFill>
                <a:latin typeface="Arial" pitchFamily="34" charset="0"/>
              </a:defRPr>
            </a:lvl7pPr>
            <a:lvl8pPr marL="1371600" algn="ctr" fontAlgn="base">
              <a:spcBef>
                <a:spcPct val="0"/>
              </a:spcBef>
              <a:spcAft>
                <a:spcPct val="0"/>
              </a:spcAft>
              <a:defRPr sz="2700" b="1">
                <a:solidFill>
                  <a:schemeClr val="tx2"/>
                </a:solidFill>
                <a:latin typeface="Arial" pitchFamily="34" charset="0"/>
              </a:defRPr>
            </a:lvl8pPr>
            <a:lvl9pPr marL="1828800" algn="ctr" fontAlgn="base">
              <a:spcBef>
                <a:spcPct val="0"/>
              </a:spcBef>
              <a:spcAft>
                <a:spcPct val="0"/>
              </a:spcAft>
              <a:defRPr sz="2700" b="1">
                <a:solidFill>
                  <a:schemeClr val="tx2"/>
                </a:solidFill>
                <a:latin typeface="Arial" pitchFamily="34" charset="0"/>
              </a:defRPr>
            </a:lvl9pPr>
          </a:lstStyle>
          <a:p>
            <a:pPr algn="l"/>
            <a:r>
              <a:rPr lang="de-DE" altLang="de-DE" sz="1800" b="0" dirty="0"/>
              <a:t>Prof. Dr. Brandenburg – Vortrag: Das </a:t>
            </a:r>
            <a:r>
              <a:rPr lang="de-DE" altLang="de-DE" sz="1800" b="0" dirty="0" err="1"/>
              <a:t>Berufskrankheitenverfahren</a:t>
            </a:r>
            <a:endParaRPr lang="de-DE" altLang="de-DE" sz="1800" b="0" dirty="0"/>
          </a:p>
          <a:p>
            <a:pPr marL="442913" indent="-442913" algn="l"/>
            <a:r>
              <a:rPr lang="de-DE" altLang="de-DE" sz="1800" dirty="0"/>
              <a:t>9.	Empfehlungen zu neuen Berufskrankheiten – Stand 2023</a:t>
            </a:r>
          </a:p>
        </p:txBody>
      </p:sp>
    </p:spTree>
    <p:extLst>
      <p:ext uri="{BB962C8B-B14F-4D97-AF65-F5344CB8AC3E}">
        <p14:creationId xmlns:p14="http://schemas.microsoft.com/office/powerpoint/2010/main" val="1763424384"/>
      </p:ext>
    </p:extLst>
  </p:cSld>
  <p:clrMapOvr>
    <a:masterClrMapping/>
  </p:clrMapOvr>
  <mc:AlternateContent xmlns:mc="http://schemas.openxmlformats.org/markup-compatibility/2006" xmlns:p14="http://schemas.microsoft.com/office/powerpoint/2010/main">
    <mc:Choice Requires="p14">
      <p:transition spd="slow" p14:dur="2000" advTm="204677"/>
    </mc:Choice>
    <mc:Fallback xmlns="">
      <p:transition spd="slow" advTm="204677"/>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22263" y="1717040"/>
            <a:ext cx="8679497" cy="457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266700" indent="-2667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1pPr>
            <a:lvl2pPr marL="742950" indent="-28575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2pPr>
            <a:lvl3pPr marL="11430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3pPr>
            <a:lvl4pPr marL="16002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4pPr>
            <a:lvl5pPr marL="20574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5pPr>
            <a:lvl6pPr marL="25146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6pPr>
            <a:lvl7pPr marL="29718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7pPr>
            <a:lvl8pPr marL="34290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8pPr>
            <a:lvl9pPr marL="38862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9pPr>
          </a:lstStyle>
          <a:p>
            <a:pPr marL="628650" lvl="1" indent="0" eaLnBrk="1" hangingPunct="1">
              <a:spcBef>
                <a:spcPct val="40000"/>
              </a:spcBef>
              <a:buClr>
                <a:srgbClr val="FED790"/>
              </a:buClr>
              <a:defRPr/>
            </a:pPr>
            <a:r>
              <a:rPr lang="de-DE" kern="0" dirty="0">
                <a:solidFill>
                  <a:srgbClr val="000000"/>
                </a:solidFill>
              </a:rPr>
              <a:t>Wissenschaftliche Empfehlung für die Berufskrankheit</a:t>
            </a:r>
          </a:p>
          <a:p>
            <a:pPr marL="628650" lvl="1" indent="0" eaLnBrk="1" hangingPunct="1">
              <a:spcBef>
                <a:spcPct val="40000"/>
              </a:spcBef>
              <a:buClr>
                <a:srgbClr val="FED790"/>
              </a:buClr>
              <a:defRPr/>
            </a:pPr>
            <a:r>
              <a:rPr lang="de-DE" kern="0" dirty="0">
                <a:solidFill>
                  <a:srgbClr val="000000"/>
                </a:solidFill>
              </a:rPr>
              <a:t>„Parkinson-Syndrom durch Pestizide“</a:t>
            </a:r>
          </a:p>
          <a:p>
            <a:pPr marL="628650" lvl="1" indent="0" eaLnBrk="1" hangingPunct="1">
              <a:spcBef>
                <a:spcPct val="40000"/>
              </a:spcBef>
              <a:buClr>
                <a:srgbClr val="FED790"/>
              </a:buClr>
              <a:defRPr/>
            </a:pPr>
            <a:r>
              <a:rPr lang="de-DE" kern="0" dirty="0">
                <a:solidFill>
                  <a:srgbClr val="000000"/>
                </a:solidFill>
              </a:rPr>
              <a:t>(Bek. d. BMAS v. 20. März 2024 - GMBl. 2024, Ausgabe 10/11, S. 194 ff. )</a:t>
            </a:r>
          </a:p>
          <a:p>
            <a:pPr marL="628650" lvl="1" indent="0" eaLnBrk="1" hangingPunct="1">
              <a:spcBef>
                <a:spcPct val="40000"/>
              </a:spcBef>
              <a:buClr>
                <a:srgbClr val="FED790"/>
              </a:buClr>
              <a:defRPr/>
            </a:pPr>
            <a:r>
              <a:rPr lang="de-DE" kern="0" dirty="0">
                <a:solidFill>
                  <a:srgbClr val="000000"/>
                </a:solidFill>
              </a:rPr>
              <a:t>Der Ärztliche Sachverständigenbeirat Berufskrankheiten beim Bundesministerium für Arbeit und Soziales hat am 5. September 2023 empfohlen, eine neue Berufskrankheit mit der vorgenannten Legaldefinition „Parkinson-Syndrom durch Pestizide“ in die Anlage 1 der Berufskrankheiten-Verordnung aufzunehmen.</a:t>
            </a:r>
          </a:p>
          <a:p>
            <a:pPr marL="628650" lvl="1" indent="0" eaLnBrk="1" hangingPunct="1">
              <a:spcBef>
                <a:spcPct val="40000"/>
              </a:spcBef>
              <a:buClr>
                <a:srgbClr val="FED790"/>
              </a:buClr>
              <a:defRPr/>
            </a:pPr>
            <a:endParaRPr lang="de-DE" kern="0" dirty="0">
              <a:solidFill>
                <a:srgbClr val="000000"/>
              </a:solidFill>
            </a:endParaRPr>
          </a:p>
          <a:p>
            <a:pPr marL="628650" lvl="1" indent="0" eaLnBrk="1" hangingPunct="1">
              <a:spcBef>
                <a:spcPct val="40000"/>
              </a:spcBef>
              <a:buClr>
                <a:srgbClr val="FED790"/>
              </a:buClr>
              <a:defRPr/>
            </a:pPr>
            <a:endParaRPr lang="de-DE" kern="0" dirty="0">
              <a:solidFill>
                <a:srgbClr val="000000"/>
              </a:solidFill>
            </a:endParaRPr>
          </a:p>
          <a:p>
            <a:pPr marL="628650" lvl="1" indent="0" eaLnBrk="1" hangingPunct="1">
              <a:spcBef>
                <a:spcPct val="40000"/>
              </a:spcBef>
              <a:buClr>
                <a:srgbClr val="FED790"/>
              </a:buClr>
              <a:defRPr/>
            </a:pPr>
            <a:endParaRPr lang="de-DE" kern="0" dirty="0">
              <a:solidFill>
                <a:srgbClr val="000000"/>
              </a:solidFill>
            </a:endParaRPr>
          </a:p>
          <a:p>
            <a:pPr marL="628650" lvl="1" indent="0" eaLnBrk="1" hangingPunct="1">
              <a:spcBef>
                <a:spcPct val="40000"/>
              </a:spcBef>
              <a:buClr>
                <a:srgbClr val="FED790"/>
              </a:buClr>
              <a:defRPr/>
            </a:pPr>
            <a:endParaRPr lang="de-DE" kern="0" dirty="0">
              <a:solidFill>
                <a:srgbClr val="000000"/>
              </a:solidFill>
            </a:endParaRPr>
          </a:p>
          <a:p>
            <a:pPr marL="628650" lvl="1" indent="0" eaLnBrk="1" hangingPunct="1">
              <a:spcBef>
                <a:spcPct val="40000"/>
              </a:spcBef>
              <a:buClr>
                <a:srgbClr val="FED790"/>
              </a:buClr>
              <a:defRPr/>
            </a:pPr>
            <a:endParaRPr lang="de-DE" kern="0" dirty="0">
              <a:solidFill>
                <a:srgbClr val="000000"/>
              </a:solidFill>
            </a:endParaRPr>
          </a:p>
        </p:txBody>
      </p:sp>
      <p:sp>
        <p:nvSpPr>
          <p:cNvPr id="5" name="Rectangle 5" descr="Headline, Arial bold, 28 pt&#10;zweizeilig möglich"/>
          <p:cNvSpPr>
            <a:spLocks noChangeArrowheads="1"/>
          </p:cNvSpPr>
          <p:nvPr/>
        </p:nvSpPr>
        <p:spPr bwMode="auto">
          <a:xfrm>
            <a:off x="419248" y="345447"/>
            <a:ext cx="845610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700" b="1">
                <a:solidFill>
                  <a:schemeClr val="tx2"/>
                </a:solidFill>
                <a:latin typeface="Arial" pitchFamily="34" charset="0"/>
              </a:defRPr>
            </a:lvl1pPr>
            <a:lvl2pPr>
              <a:defRPr sz="2700" b="1">
                <a:solidFill>
                  <a:schemeClr val="tx2"/>
                </a:solidFill>
                <a:latin typeface="Arial" pitchFamily="34" charset="0"/>
              </a:defRPr>
            </a:lvl2pPr>
            <a:lvl3pPr>
              <a:defRPr sz="2700" b="1">
                <a:solidFill>
                  <a:schemeClr val="tx2"/>
                </a:solidFill>
                <a:latin typeface="Arial" pitchFamily="34" charset="0"/>
              </a:defRPr>
            </a:lvl3pPr>
            <a:lvl4pPr>
              <a:defRPr sz="2700" b="1">
                <a:solidFill>
                  <a:schemeClr val="tx2"/>
                </a:solidFill>
                <a:latin typeface="Arial" pitchFamily="34" charset="0"/>
              </a:defRPr>
            </a:lvl4pPr>
            <a:lvl5pPr>
              <a:defRPr sz="2700" b="1">
                <a:solidFill>
                  <a:schemeClr val="tx2"/>
                </a:solidFill>
                <a:latin typeface="Arial" pitchFamily="34" charset="0"/>
              </a:defRPr>
            </a:lvl5pPr>
            <a:lvl6pPr marL="457200" algn="ctr" fontAlgn="base">
              <a:spcBef>
                <a:spcPct val="0"/>
              </a:spcBef>
              <a:spcAft>
                <a:spcPct val="0"/>
              </a:spcAft>
              <a:defRPr sz="2700" b="1">
                <a:solidFill>
                  <a:schemeClr val="tx2"/>
                </a:solidFill>
                <a:latin typeface="Arial" pitchFamily="34" charset="0"/>
              </a:defRPr>
            </a:lvl6pPr>
            <a:lvl7pPr marL="914400" algn="ctr" fontAlgn="base">
              <a:spcBef>
                <a:spcPct val="0"/>
              </a:spcBef>
              <a:spcAft>
                <a:spcPct val="0"/>
              </a:spcAft>
              <a:defRPr sz="2700" b="1">
                <a:solidFill>
                  <a:schemeClr val="tx2"/>
                </a:solidFill>
                <a:latin typeface="Arial" pitchFamily="34" charset="0"/>
              </a:defRPr>
            </a:lvl7pPr>
            <a:lvl8pPr marL="1371600" algn="ctr" fontAlgn="base">
              <a:spcBef>
                <a:spcPct val="0"/>
              </a:spcBef>
              <a:spcAft>
                <a:spcPct val="0"/>
              </a:spcAft>
              <a:defRPr sz="2700" b="1">
                <a:solidFill>
                  <a:schemeClr val="tx2"/>
                </a:solidFill>
                <a:latin typeface="Arial" pitchFamily="34" charset="0"/>
              </a:defRPr>
            </a:lvl8pPr>
            <a:lvl9pPr marL="1828800" algn="ctr" fontAlgn="base">
              <a:spcBef>
                <a:spcPct val="0"/>
              </a:spcBef>
              <a:spcAft>
                <a:spcPct val="0"/>
              </a:spcAft>
              <a:defRPr sz="2700" b="1">
                <a:solidFill>
                  <a:schemeClr val="tx2"/>
                </a:solidFill>
                <a:latin typeface="Arial" pitchFamily="34" charset="0"/>
              </a:defRPr>
            </a:lvl9pPr>
          </a:lstStyle>
          <a:p>
            <a:pPr algn="l"/>
            <a:r>
              <a:rPr lang="de-DE" altLang="de-DE" sz="1800" b="0" dirty="0"/>
              <a:t>Prof. Dr. Brandenburg – Vortrag: Das </a:t>
            </a:r>
            <a:r>
              <a:rPr lang="de-DE" altLang="de-DE" sz="1800" b="0" dirty="0" err="1"/>
              <a:t>Berufskrankheitenverfahren</a:t>
            </a:r>
            <a:endParaRPr lang="de-DE" altLang="de-DE" sz="1800" b="0" dirty="0"/>
          </a:p>
          <a:p>
            <a:pPr marL="442913" indent="-442913" algn="l"/>
            <a:r>
              <a:rPr lang="de-DE" altLang="de-DE" sz="1800" dirty="0"/>
              <a:t>9.	Empfehlungen zu neuen Berufskrankheiten – Stand 2024</a:t>
            </a:r>
          </a:p>
        </p:txBody>
      </p:sp>
    </p:spTree>
    <p:extLst>
      <p:ext uri="{BB962C8B-B14F-4D97-AF65-F5344CB8AC3E}">
        <p14:creationId xmlns:p14="http://schemas.microsoft.com/office/powerpoint/2010/main" val="1387922837"/>
      </p:ext>
    </p:extLst>
  </p:cSld>
  <p:clrMapOvr>
    <a:masterClrMapping/>
  </p:clrMapOvr>
  <mc:AlternateContent xmlns:mc="http://schemas.openxmlformats.org/markup-compatibility/2006" xmlns:p14="http://schemas.microsoft.com/office/powerpoint/2010/main">
    <mc:Choice Requires="p14">
      <p:transition spd="slow" p14:dur="2000" advTm="204677"/>
    </mc:Choice>
    <mc:Fallback xmlns="">
      <p:transition spd="slow" advTm="204677"/>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322263" y="1717040"/>
            <a:ext cx="8679497" cy="7072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Ins="0">
            <a:spAutoFit/>
          </a:bodyPr>
          <a:lstStyle>
            <a:lvl1pPr marL="266700" indent="-2667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1pPr>
            <a:lvl2pPr marL="742950" indent="-28575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2pPr>
            <a:lvl3pPr marL="11430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3pPr>
            <a:lvl4pPr marL="16002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4pPr>
            <a:lvl5pPr marL="2057400" indent="-228600" eaLnBrk="0" hangingPunct="0">
              <a:tabLst>
                <a:tab pos="266700" algn="l"/>
                <a:tab pos="808038" algn="l"/>
                <a:tab pos="1257300" algn="l"/>
                <a:tab pos="1524000" algn="l"/>
                <a:tab pos="2238375" algn="l"/>
                <a:tab pos="2781300" algn="l"/>
                <a:tab pos="3810000" algn="l"/>
              </a:tabLst>
              <a:defRPr>
                <a:solidFill>
                  <a:schemeClr val="tx1"/>
                </a:solidFill>
                <a:latin typeface="Arial"/>
                <a:cs typeface="Arial"/>
              </a:defRPr>
            </a:lvl5pPr>
            <a:lvl6pPr marL="25146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6pPr>
            <a:lvl7pPr marL="29718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7pPr>
            <a:lvl8pPr marL="34290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8pPr>
            <a:lvl9pPr marL="3886200" indent="-228600" algn="ctr" eaLnBrk="0" fontAlgn="base" hangingPunct="0">
              <a:spcBef>
                <a:spcPct val="0"/>
              </a:spcBef>
              <a:spcAft>
                <a:spcPct val="0"/>
              </a:spcAft>
              <a:tabLst>
                <a:tab pos="266700" algn="l"/>
                <a:tab pos="808038" algn="l"/>
                <a:tab pos="1257300" algn="l"/>
                <a:tab pos="1524000" algn="l"/>
                <a:tab pos="2238375" algn="l"/>
                <a:tab pos="2781300" algn="l"/>
                <a:tab pos="3810000" algn="l"/>
              </a:tabLst>
              <a:defRPr>
                <a:solidFill>
                  <a:schemeClr val="tx1"/>
                </a:solidFill>
                <a:latin typeface="Arial"/>
                <a:cs typeface="Arial"/>
              </a:defRPr>
            </a:lvl9pPr>
          </a:lstStyle>
          <a:p>
            <a:pPr marL="628650" lvl="1" indent="0" eaLnBrk="1" hangingPunct="1">
              <a:spcBef>
                <a:spcPct val="40000"/>
              </a:spcBef>
              <a:buClr>
                <a:srgbClr val="FED790"/>
              </a:buClr>
              <a:defRPr/>
            </a:pPr>
            <a:r>
              <a:rPr kumimoji="0" lang="de-DE" b="0" u="none" strike="noStrike" kern="0" cap="none" spc="0" normalizeH="0" baseline="0" noProof="0" dirty="0">
                <a:ln>
                  <a:noFill/>
                </a:ln>
                <a:solidFill>
                  <a:srgbClr val="000000"/>
                </a:solidFill>
                <a:effectLst/>
                <a:uLnTx/>
                <a:uFillTx/>
              </a:rPr>
              <a:t>Wissenschaftliche Empfehlung für die Berufskrankheit</a:t>
            </a:r>
          </a:p>
          <a:p>
            <a:pPr marL="628650" lvl="1" indent="0" eaLnBrk="1" hangingPunct="1">
              <a:spcBef>
                <a:spcPct val="40000"/>
              </a:spcBef>
              <a:buClr>
                <a:srgbClr val="FED790"/>
              </a:buClr>
              <a:defRPr/>
            </a:pPr>
            <a:r>
              <a:rPr kumimoji="0" lang="de-DE" b="0" u="none" strike="noStrike" kern="0" cap="none" spc="0" normalizeH="0" baseline="0" noProof="0" dirty="0">
                <a:ln>
                  <a:noFill/>
                </a:ln>
                <a:solidFill>
                  <a:srgbClr val="000000"/>
                </a:solidFill>
                <a:effectLst/>
                <a:uLnTx/>
                <a:uFillTx/>
              </a:rPr>
              <a:t>„Gonarthrose bei professionellen Fußballspielerinnen und Fußballspielern nach mindestens 13-jähriger Expositionsdauer“</a:t>
            </a:r>
          </a:p>
          <a:p>
            <a:pPr marL="628650" lvl="1" indent="0" eaLnBrk="1" hangingPunct="1">
              <a:spcBef>
                <a:spcPct val="40000"/>
              </a:spcBef>
              <a:buClr>
                <a:srgbClr val="FED790"/>
              </a:buClr>
              <a:defRPr/>
            </a:pPr>
            <a:r>
              <a:rPr kumimoji="0" lang="de-DE" b="0" u="none" strike="noStrike" kern="0" cap="none" spc="0" normalizeH="0" baseline="0" noProof="0" dirty="0">
                <a:ln>
                  <a:noFill/>
                </a:ln>
                <a:solidFill>
                  <a:srgbClr val="000000"/>
                </a:solidFill>
                <a:effectLst/>
                <a:uLnTx/>
                <a:uFillTx/>
              </a:rPr>
              <a:t>(Bek. d. BMAS vom 12.04.2024 - IVa4-45226-2 -</a:t>
            </a:r>
          </a:p>
          <a:p>
            <a:pPr marL="628650" lvl="1" indent="0" eaLnBrk="1" hangingPunct="1">
              <a:spcBef>
                <a:spcPct val="40000"/>
              </a:spcBef>
              <a:buClr>
                <a:srgbClr val="FED790"/>
              </a:buClr>
              <a:defRPr/>
            </a:pPr>
            <a:r>
              <a:rPr kumimoji="0" lang="de-DE" b="0" u="none" strike="noStrike" kern="0" cap="none" spc="0" normalizeH="0" baseline="0" noProof="0" dirty="0">
                <a:ln>
                  <a:noFill/>
                </a:ln>
                <a:solidFill>
                  <a:srgbClr val="000000"/>
                </a:solidFill>
                <a:effectLst/>
                <a:uLnTx/>
                <a:uFillTx/>
              </a:rPr>
              <a:t>Gonarthrose im Profifußball - GMBl. 17/2024 vom 12.04.2024, S. 331 ff.)</a:t>
            </a:r>
          </a:p>
          <a:p>
            <a:pPr marL="628650" lvl="1" indent="0" eaLnBrk="1" hangingPunct="1">
              <a:spcBef>
                <a:spcPct val="40000"/>
              </a:spcBef>
              <a:buClr>
                <a:srgbClr val="FED790"/>
              </a:buClr>
              <a:defRPr/>
            </a:pPr>
            <a:r>
              <a:rPr kumimoji="0" lang="de-DE" b="0" u="none" strike="noStrike" kern="0" cap="none" spc="0" normalizeH="0" baseline="0" noProof="0" dirty="0">
                <a:ln>
                  <a:noFill/>
                </a:ln>
                <a:solidFill>
                  <a:srgbClr val="000000"/>
                </a:solidFill>
                <a:effectLst/>
                <a:uLnTx/>
                <a:uFillTx/>
              </a:rPr>
              <a:t>Der Ärztliche Sachverständigenbeirat Berufskrankheiten beim Bundesministerium für Arbeit und Soziales hat am 24.03.2023 empfohlen, eine neue Berufskrankheit mit der vorgenannten Legaldefinition „Gonarthrose bei professionellen Fußballspielerin-</a:t>
            </a:r>
            <a:r>
              <a:rPr kumimoji="0" lang="de-DE" b="0" u="none" strike="noStrike" kern="0" cap="none" spc="0" normalizeH="0" baseline="0" noProof="0" dirty="0" err="1">
                <a:ln>
                  <a:noFill/>
                </a:ln>
                <a:solidFill>
                  <a:srgbClr val="000000"/>
                </a:solidFill>
                <a:effectLst/>
                <a:uLnTx/>
                <a:uFillTx/>
              </a:rPr>
              <a:t>nen</a:t>
            </a:r>
            <a:r>
              <a:rPr kumimoji="0" lang="de-DE" b="0" u="none" strike="noStrike" kern="0" cap="none" spc="0" normalizeH="0" baseline="0" noProof="0" dirty="0">
                <a:ln>
                  <a:noFill/>
                </a:ln>
                <a:solidFill>
                  <a:srgbClr val="000000"/>
                </a:solidFill>
                <a:effectLst/>
                <a:uLnTx/>
                <a:uFillTx/>
              </a:rPr>
              <a:t> und Fußballspielern nach mindestens 13-jähriger Expositionsdauer“ in die Anlage 1 der Berufskrankheiten-Verordnung aufzunehmen.</a:t>
            </a:r>
          </a:p>
          <a:p>
            <a:pPr marL="628650" lvl="1" indent="0" eaLnBrk="1" hangingPunct="1">
              <a:spcBef>
                <a:spcPct val="40000"/>
              </a:spcBef>
              <a:buClr>
                <a:srgbClr val="FED790"/>
              </a:buClr>
              <a:defRPr/>
            </a:pPr>
            <a:endParaRPr lang="de-DE" kern="0" dirty="0">
              <a:solidFill>
                <a:srgbClr val="000000"/>
              </a:solidFill>
            </a:endParaRPr>
          </a:p>
          <a:p>
            <a:pPr marL="628650" lvl="1" indent="0" eaLnBrk="1" hangingPunct="1">
              <a:spcBef>
                <a:spcPct val="40000"/>
              </a:spcBef>
              <a:buClr>
                <a:srgbClr val="FED790"/>
              </a:buClr>
              <a:defRPr/>
            </a:pPr>
            <a:endParaRPr kumimoji="0" lang="de-DE" b="0" u="none" strike="noStrike" kern="0" cap="none" spc="0" normalizeH="0" baseline="0" noProof="0" dirty="0">
              <a:ln>
                <a:noFill/>
              </a:ln>
              <a:solidFill>
                <a:srgbClr val="000000"/>
              </a:solidFill>
              <a:effectLst/>
              <a:uLnTx/>
              <a:uFillTx/>
            </a:endParaRPr>
          </a:p>
          <a:p>
            <a:pPr marL="628650" lvl="1" indent="0" eaLnBrk="1" hangingPunct="1">
              <a:spcBef>
                <a:spcPct val="40000"/>
              </a:spcBef>
              <a:buClr>
                <a:srgbClr val="FED790"/>
              </a:buClr>
              <a:defRPr/>
            </a:pPr>
            <a:endParaRPr lang="de-DE" kern="0" dirty="0">
              <a:solidFill>
                <a:srgbClr val="000000"/>
              </a:solidFill>
            </a:endParaRPr>
          </a:p>
          <a:p>
            <a:pPr marL="628650" lvl="1" indent="0" eaLnBrk="1" hangingPunct="1">
              <a:spcBef>
                <a:spcPct val="40000"/>
              </a:spcBef>
              <a:buClr>
                <a:srgbClr val="FED790"/>
              </a:buClr>
              <a:defRPr/>
            </a:pPr>
            <a:endParaRPr kumimoji="0" lang="de-DE" b="0" u="none" strike="noStrike" kern="0" cap="none" spc="0" normalizeH="0" baseline="0" noProof="0" dirty="0">
              <a:ln>
                <a:noFill/>
              </a:ln>
              <a:solidFill>
                <a:srgbClr val="000000"/>
              </a:solidFill>
              <a:effectLst/>
              <a:uLnTx/>
              <a:uFillTx/>
            </a:endParaRPr>
          </a:p>
          <a:p>
            <a:pPr marL="628650" lvl="1" indent="0" eaLnBrk="1" hangingPunct="1">
              <a:spcBef>
                <a:spcPct val="40000"/>
              </a:spcBef>
              <a:buClr>
                <a:srgbClr val="FED790"/>
              </a:buClr>
              <a:defRPr/>
            </a:pPr>
            <a:endParaRPr lang="de-DE" kern="0" dirty="0">
              <a:solidFill>
                <a:srgbClr val="000000"/>
              </a:solidFill>
            </a:endParaRPr>
          </a:p>
          <a:p>
            <a:pPr marL="628650" lvl="1" indent="0" eaLnBrk="1" hangingPunct="1">
              <a:spcBef>
                <a:spcPct val="40000"/>
              </a:spcBef>
              <a:buClr>
                <a:srgbClr val="FED790"/>
              </a:buClr>
              <a:defRPr/>
            </a:pPr>
            <a:endParaRPr kumimoji="0" lang="de-DE" b="0" u="none" strike="noStrike" kern="0" cap="none" spc="0" normalizeH="0" baseline="0" noProof="0" dirty="0">
              <a:ln>
                <a:noFill/>
              </a:ln>
              <a:solidFill>
                <a:srgbClr val="000000"/>
              </a:solidFill>
              <a:effectLst/>
              <a:uLnTx/>
              <a:uFillTx/>
            </a:endParaRPr>
          </a:p>
          <a:p>
            <a:pPr marL="628650" lvl="1" indent="0" eaLnBrk="1" hangingPunct="1">
              <a:spcBef>
                <a:spcPct val="40000"/>
              </a:spcBef>
              <a:buClr>
                <a:srgbClr val="FED790"/>
              </a:buClr>
              <a:defRPr/>
            </a:pPr>
            <a:endParaRPr lang="de-DE" kern="0" dirty="0">
              <a:solidFill>
                <a:srgbClr val="000000"/>
              </a:solidFill>
            </a:endParaRPr>
          </a:p>
          <a:p>
            <a:pPr marL="628650" lvl="1" indent="0" eaLnBrk="1" hangingPunct="1">
              <a:spcBef>
                <a:spcPct val="40000"/>
              </a:spcBef>
              <a:buClr>
                <a:srgbClr val="FED790"/>
              </a:buClr>
              <a:defRPr/>
            </a:pPr>
            <a:endParaRPr kumimoji="0" lang="de-DE" b="0" u="none" strike="noStrike" kern="0" cap="none" spc="0" normalizeH="0" baseline="0" noProof="0" dirty="0">
              <a:ln>
                <a:noFill/>
              </a:ln>
              <a:solidFill>
                <a:srgbClr val="000000"/>
              </a:solidFill>
              <a:effectLst/>
              <a:uLnTx/>
              <a:uFillTx/>
            </a:endParaRPr>
          </a:p>
          <a:p>
            <a:pPr marL="628650" lvl="1" indent="0" eaLnBrk="1" hangingPunct="1">
              <a:spcBef>
                <a:spcPct val="40000"/>
              </a:spcBef>
              <a:buClr>
                <a:srgbClr val="FED790"/>
              </a:buClr>
              <a:defRPr/>
            </a:pPr>
            <a:endParaRPr kumimoji="0" lang="de-DE" b="0" u="none" strike="noStrike" kern="0" cap="none" spc="0" normalizeH="0" baseline="0" noProof="0" dirty="0">
              <a:ln>
                <a:noFill/>
              </a:ln>
              <a:solidFill>
                <a:srgbClr val="000000"/>
              </a:solidFill>
              <a:effectLst/>
              <a:uLnTx/>
              <a:uFillTx/>
            </a:endParaRPr>
          </a:p>
        </p:txBody>
      </p:sp>
      <p:sp>
        <p:nvSpPr>
          <p:cNvPr id="5" name="Rectangle 5" descr="Headline, Arial bold, 28 pt&#10;zweizeilig möglich"/>
          <p:cNvSpPr>
            <a:spLocks noChangeArrowheads="1"/>
          </p:cNvSpPr>
          <p:nvPr/>
        </p:nvSpPr>
        <p:spPr bwMode="auto">
          <a:xfrm>
            <a:off x="419248" y="345447"/>
            <a:ext cx="845610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700" b="1">
                <a:solidFill>
                  <a:schemeClr val="tx2"/>
                </a:solidFill>
                <a:latin typeface="Arial" pitchFamily="34" charset="0"/>
              </a:defRPr>
            </a:lvl1pPr>
            <a:lvl2pPr>
              <a:defRPr sz="2700" b="1">
                <a:solidFill>
                  <a:schemeClr val="tx2"/>
                </a:solidFill>
                <a:latin typeface="Arial" pitchFamily="34" charset="0"/>
              </a:defRPr>
            </a:lvl2pPr>
            <a:lvl3pPr>
              <a:defRPr sz="2700" b="1">
                <a:solidFill>
                  <a:schemeClr val="tx2"/>
                </a:solidFill>
                <a:latin typeface="Arial" pitchFamily="34" charset="0"/>
              </a:defRPr>
            </a:lvl3pPr>
            <a:lvl4pPr>
              <a:defRPr sz="2700" b="1">
                <a:solidFill>
                  <a:schemeClr val="tx2"/>
                </a:solidFill>
                <a:latin typeface="Arial" pitchFamily="34" charset="0"/>
              </a:defRPr>
            </a:lvl4pPr>
            <a:lvl5pPr>
              <a:defRPr sz="2700" b="1">
                <a:solidFill>
                  <a:schemeClr val="tx2"/>
                </a:solidFill>
                <a:latin typeface="Arial" pitchFamily="34" charset="0"/>
              </a:defRPr>
            </a:lvl5pPr>
            <a:lvl6pPr marL="457200" algn="ctr" fontAlgn="base">
              <a:spcBef>
                <a:spcPct val="0"/>
              </a:spcBef>
              <a:spcAft>
                <a:spcPct val="0"/>
              </a:spcAft>
              <a:defRPr sz="2700" b="1">
                <a:solidFill>
                  <a:schemeClr val="tx2"/>
                </a:solidFill>
                <a:latin typeface="Arial" pitchFamily="34" charset="0"/>
              </a:defRPr>
            </a:lvl6pPr>
            <a:lvl7pPr marL="914400" algn="ctr" fontAlgn="base">
              <a:spcBef>
                <a:spcPct val="0"/>
              </a:spcBef>
              <a:spcAft>
                <a:spcPct val="0"/>
              </a:spcAft>
              <a:defRPr sz="2700" b="1">
                <a:solidFill>
                  <a:schemeClr val="tx2"/>
                </a:solidFill>
                <a:latin typeface="Arial" pitchFamily="34" charset="0"/>
              </a:defRPr>
            </a:lvl7pPr>
            <a:lvl8pPr marL="1371600" algn="ctr" fontAlgn="base">
              <a:spcBef>
                <a:spcPct val="0"/>
              </a:spcBef>
              <a:spcAft>
                <a:spcPct val="0"/>
              </a:spcAft>
              <a:defRPr sz="2700" b="1">
                <a:solidFill>
                  <a:schemeClr val="tx2"/>
                </a:solidFill>
                <a:latin typeface="Arial" pitchFamily="34" charset="0"/>
              </a:defRPr>
            </a:lvl8pPr>
            <a:lvl9pPr marL="1828800" algn="ctr" fontAlgn="base">
              <a:spcBef>
                <a:spcPct val="0"/>
              </a:spcBef>
              <a:spcAft>
                <a:spcPct val="0"/>
              </a:spcAft>
              <a:defRPr sz="2700" b="1">
                <a:solidFill>
                  <a:schemeClr val="tx2"/>
                </a:solidFill>
                <a:latin typeface="Arial" pitchFamily="34" charset="0"/>
              </a:defRPr>
            </a:lvl9pPr>
          </a:lstStyle>
          <a:p>
            <a:pPr algn="l"/>
            <a:r>
              <a:rPr lang="de-DE" altLang="de-DE" sz="1800" b="0" dirty="0"/>
              <a:t>Prof. Dr. Brandenburg – Vortrag: Das </a:t>
            </a:r>
            <a:r>
              <a:rPr lang="de-DE" altLang="de-DE" sz="1800" b="0" dirty="0" err="1"/>
              <a:t>Berufskrankheitenverfahren</a:t>
            </a:r>
            <a:endParaRPr lang="de-DE" altLang="de-DE" sz="1800" b="0" dirty="0"/>
          </a:p>
          <a:p>
            <a:pPr marL="442913" indent="-442913" algn="l"/>
            <a:r>
              <a:rPr lang="de-DE" altLang="de-DE" sz="1800" dirty="0"/>
              <a:t>9.	Empfehlungen zu neuen Berufskrankheiten – Stand 2024</a:t>
            </a:r>
          </a:p>
        </p:txBody>
      </p:sp>
    </p:spTree>
    <p:extLst>
      <p:ext uri="{BB962C8B-B14F-4D97-AF65-F5344CB8AC3E}">
        <p14:creationId xmlns:p14="http://schemas.microsoft.com/office/powerpoint/2010/main" val="774300086"/>
      </p:ext>
    </p:extLst>
  </p:cSld>
  <p:clrMapOvr>
    <a:masterClrMapping/>
  </p:clrMapOvr>
  <mc:AlternateContent xmlns:mc="http://schemas.openxmlformats.org/markup-compatibility/2006" xmlns:p14="http://schemas.microsoft.com/office/powerpoint/2010/main">
    <mc:Choice Requires="p14">
      <p:transition spd="slow" p14:dur="2000" advTm="204677"/>
    </mc:Choice>
    <mc:Fallback xmlns="">
      <p:transition spd="slow" advTm="204677"/>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443681" y="2689621"/>
            <a:ext cx="6811231" cy="397032"/>
          </a:xfrm>
          <a:prstGeom prst="rect">
            <a:avLst/>
          </a:prstGeom>
          <a:noFill/>
        </p:spPr>
        <p:txBody>
          <a:bodyPr wrap="square" rtlCol="0">
            <a:spAutoFit/>
          </a:bodyPr>
          <a:lstStyle/>
          <a:p>
            <a:pPr marL="0" marR="0" lvl="0" indent="0" algn="l" defTabSz="457200" rtl="0" eaLnBrk="1" fontAlgn="auto" latinLnBrk="0" hangingPunct="1">
              <a:lnSpc>
                <a:spcPct val="110000"/>
              </a:lnSpc>
              <a:spcBef>
                <a:spcPts val="0"/>
              </a:spcBef>
              <a:spcAft>
                <a:spcPts val="0"/>
              </a:spcAft>
              <a:buClr>
                <a:srgbClr val="FCB135"/>
              </a:buClr>
              <a:buSzTx/>
              <a:buFont typeface="Wingdings"/>
              <a:buNone/>
              <a:tabLst/>
              <a:defRPr/>
            </a:pPr>
            <a:r>
              <a:rPr kumimoji="0" lang="de-DE" sz="1800" b="1" i="0" u="none" strike="noStrike" kern="1200" cap="none" spc="0" normalizeH="0" baseline="0" noProof="0" dirty="0">
                <a:ln>
                  <a:noFill/>
                </a:ln>
                <a:solidFill>
                  <a:prstClr val="black"/>
                </a:solidFill>
                <a:effectLst/>
                <a:uLnTx/>
                <a:uFillTx/>
                <a:latin typeface="Calibri" panose="020F0502020204030204"/>
                <a:cs typeface="Arial"/>
              </a:rPr>
              <a:t>Neu: Gesetzliche Rückwirkungsregelung (§ 9 Abs. 2a SGB VII – neu)</a:t>
            </a:r>
          </a:p>
        </p:txBody>
      </p:sp>
      <p:sp>
        <p:nvSpPr>
          <p:cNvPr id="10" name="Rechteck 9"/>
          <p:cNvSpPr/>
          <p:nvPr/>
        </p:nvSpPr>
        <p:spPr>
          <a:xfrm>
            <a:off x="690772" y="4127050"/>
            <a:ext cx="2200275" cy="986435"/>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Anerkennung nach</a:t>
            </a:r>
            <a:b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9 Abs. 2 SGB VII</a:t>
            </a:r>
            <a:b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(als sog. Wie-BK)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ab dem 01.01.2021*</a:t>
            </a:r>
          </a:p>
        </p:txBody>
      </p:sp>
      <p:sp>
        <p:nvSpPr>
          <p:cNvPr id="11" name="Rechteck 10"/>
          <p:cNvSpPr/>
          <p:nvPr/>
        </p:nvSpPr>
        <p:spPr>
          <a:xfrm>
            <a:off x="5761800" y="3435412"/>
            <a:ext cx="2847964" cy="2375731"/>
          </a:xfrm>
          <a:prstGeom prst="rect">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Rückwirkende Anerkennung (frühestens) ab dem Zeitpunkt, zu dem die neuen  Erkenntnisse der medizinischen Wissenschaft vorgelegen haben.</a:t>
            </a:r>
            <a:b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DE"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Bei Empfehlung durch den ÄSVB = Tag der Beschluss-fassung.</a:t>
            </a:r>
          </a:p>
        </p:txBody>
      </p:sp>
      <p:cxnSp>
        <p:nvCxnSpPr>
          <p:cNvPr id="16" name="Gerade Verbindung mit Pfeil 15"/>
          <p:cNvCxnSpPr>
            <a:stCxn id="10" idx="3"/>
            <a:endCxn id="11" idx="1"/>
          </p:cNvCxnSpPr>
          <p:nvPr/>
        </p:nvCxnSpPr>
        <p:spPr>
          <a:xfrm>
            <a:off x="2891047" y="4620268"/>
            <a:ext cx="2870753" cy="3010"/>
          </a:xfrm>
          <a:prstGeom prst="straightConnector1">
            <a:avLst/>
          </a:prstGeom>
          <a:noFill/>
          <a:ln w="19050" cap="flat" cmpd="sng" algn="ctr">
            <a:solidFill>
              <a:srgbClr val="5B9BD5"/>
            </a:solidFill>
            <a:prstDash val="solid"/>
            <a:miter lim="800000"/>
            <a:tailEnd type="triangle"/>
          </a:ln>
          <a:effectLst/>
        </p:spPr>
      </p:cxnSp>
      <p:sp>
        <p:nvSpPr>
          <p:cNvPr id="17" name="Textfeld 16"/>
          <p:cNvSpPr txBox="1"/>
          <p:nvPr/>
        </p:nvSpPr>
        <p:spPr>
          <a:xfrm>
            <a:off x="503239" y="5906905"/>
            <a:ext cx="6850558" cy="363176"/>
          </a:xfrm>
          <a:prstGeom prst="rect">
            <a:avLst/>
          </a:prstGeom>
          <a:noFill/>
        </p:spPr>
        <p:txBody>
          <a:bodyPr wrap="square" rtlCol="0">
            <a:spAutoFit/>
          </a:bodyPr>
          <a:lstStyle/>
          <a:p>
            <a:pPr marL="0" marR="0" lvl="0" indent="0" algn="l" defTabSz="457200" rtl="0" eaLnBrk="1" fontAlgn="auto" latinLnBrk="0" hangingPunct="1">
              <a:lnSpc>
                <a:spcPct val="110000"/>
              </a:lnSpc>
              <a:spcBef>
                <a:spcPts val="0"/>
              </a:spcBef>
              <a:spcAft>
                <a:spcPts val="0"/>
              </a:spcAft>
              <a:buClr>
                <a:srgbClr val="FCB135"/>
              </a:buClr>
              <a:buSzTx/>
              <a:buFont typeface="Wingdings"/>
              <a:buNone/>
              <a:tabLst/>
              <a:defRPr/>
            </a:pPr>
            <a:r>
              <a:rPr kumimoji="0" lang="de-D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01.01.2021 = Tag des voraussichtlichen Inkrafttretens der BK-Reform.</a:t>
            </a:r>
          </a:p>
        </p:txBody>
      </p:sp>
      <p:sp>
        <p:nvSpPr>
          <p:cNvPr id="24" name="Rechteck 23"/>
          <p:cNvSpPr/>
          <p:nvPr/>
        </p:nvSpPr>
        <p:spPr>
          <a:xfrm>
            <a:off x="395288" y="2190585"/>
            <a:ext cx="8361561" cy="373436"/>
          </a:xfrm>
          <a:prstGeom prst="rect">
            <a:avLst/>
          </a:prstGeom>
        </p:spPr>
        <p:txBody>
          <a:bodyPr wrap="square">
            <a:spAutoFit/>
          </a:bodyPr>
          <a:lstStyle/>
          <a:p>
            <a:pPr marL="0" marR="0" lvl="0" indent="0" algn="l" defTabSz="914400" rtl="0" eaLnBrk="1" fontAlgn="base" latinLnBrk="0" hangingPunct="1">
              <a:lnSpc>
                <a:spcPct val="110000"/>
              </a:lnSpc>
              <a:spcBef>
                <a:spcPct val="50000"/>
              </a:spcBef>
              <a:spcAft>
                <a:spcPct val="0"/>
              </a:spcAft>
              <a:buClr>
                <a:srgbClr val="FCB135"/>
              </a:buClr>
              <a:buSzTx/>
              <a:buFont typeface="Wingdings"/>
              <a:buNone/>
              <a:tabLst/>
              <a:defRPr/>
            </a:pPr>
            <a:r>
              <a:rPr kumimoji="0" lang="de-DE" sz="1800" b="1" i="0" u="none" strike="noStrike" kern="1200" cap="none" spc="0" normalizeH="0" baseline="0" noProof="0" dirty="0">
                <a:ln>
                  <a:noFill/>
                </a:ln>
                <a:solidFill>
                  <a:srgbClr val="000000"/>
                </a:solidFill>
                <a:effectLst/>
                <a:uLnTx/>
                <a:uFillTx/>
                <a:latin typeface="Arial"/>
                <a:cs typeface="Arial"/>
              </a:rPr>
              <a:t>Weiterentwicklung des BK-Rechts</a:t>
            </a:r>
            <a:endParaRPr kumimoji="0" lang="de-DE" sz="18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9" name="Textfeld 8"/>
          <p:cNvSpPr txBox="1"/>
          <p:nvPr/>
        </p:nvSpPr>
        <p:spPr>
          <a:xfrm>
            <a:off x="362797" y="207458"/>
            <a:ext cx="8361780" cy="634020"/>
          </a:xfrm>
          <a:prstGeom prst="rect">
            <a:avLst/>
          </a:prstGeom>
          <a:noFill/>
        </p:spPr>
        <p:txBody>
          <a:bodyPr wrap="square" rtlCol="0">
            <a:spAutoFit/>
          </a:bodyPr>
          <a:lstStyle/>
          <a:p>
            <a:pPr marL="0" marR="0" lvl="0" indent="0" algn="l" defTabSz="914400" rtl="0" eaLnBrk="1" fontAlgn="base" latinLnBrk="0" hangingPunct="1">
              <a:lnSpc>
                <a:spcPct val="110000"/>
              </a:lnSpc>
              <a:spcBef>
                <a:spcPct val="0"/>
              </a:spcBef>
              <a:spcAft>
                <a:spcPct val="0"/>
              </a:spcAft>
              <a:buClr>
                <a:srgbClr val="FCB135"/>
              </a:buClr>
              <a:buSzTx/>
              <a:buFont typeface="Wingdings"/>
              <a:buNone/>
              <a:tabLst/>
              <a:defRPr/>
            </a:pPr>
            <a:r>
              <a:rPr lang="de-DE" sz="1600" b="1" dirty="0">
                <a:solidFill>
                  <a:srgbClr val="000000"/>
                </a:solidFill>
                <a:latin typeface="Arial"/>
                <a:cs typeface="Arial"/>
              </a:rPr>
              <a:t>Prof. Dr. Brandenburg – Vortrag: Das </a:t>
            </a:r>
            <a:r>
              <a:rPr lang="de-DE" sz="1600" b="1" dirty="0" err="1">
                <a:solidFill>
                  <a:srgbClr val="000000"/>
                </a:solidFill>
                <a:latin typeface="Arial"/>
                <a:cs typeface="Arial"/>
              </a:rPr>
              <a:t>Berufskrankheitenverfahren</a:t>
            </a:r>
            <a:endParaRPr kumimoji="0" lang="de-DE" sz="1600" b="1" i="0" u="none" strike="noStrike" kern="1200" cap="none" spc="0" normalizeH="0" baseline="0" noProof="0" dirty="0">
              <a:ln>
                <a:noFill/>
              </a:ln>
              <a:solidFill>
                <a:srgbClr val="000000"/>
              </a:solidFill>
              <a:effectLst/>
              <a:uLnTx/>
              <a:uFillTx/>
              <a:latin typeface="Arial"/>
              <a:cs typeface="Arial"/>
            </a:endParaRPr>
          </a:p>
          <a:p>
            <a:pPr marL="0" marR="0" lvl="0" indent="0" algn="l" defTabSz="914400" rtl="0" eaLnBrk="1" fontAlgn="base" latinLnBrk="0" hangingPunct="1">
              <a:lnSpc>
                <a:spcPct val="110000"/>
              </a:lnSpc>
              <a:spcBef>
                <a:spcPct val="0"/>
              </a:spcBef>
              <a:spcAft>
                <a:spcPct val="0"/>
              </a:spcAft>
              <a:buClr>
                <a:srgbClr val="FCB135"/>
              </a:buClr>
              <a:buSzTx/>
              <a:buFont typeface="Wingdings"/>
              <a:buNone/>
              <a:tabLst/>
              <a:defRPr/>
            </a:pPr>
            <a:r>
              <a:rPr lang="de-DE" sz="1600" b="1" dirty="0">
                <a:solidFill>
                  <a:srgbClr val="000000"/>
                </a:solidFill>
                <a:latin typeface="Arial"/>
                <a:cs typeface="Arial"/>
              </a:rPr>
              <a:t>9. Empfehlungen zu neuen Berufskrankheiten - Rechtswirkungen</a:t>
            </a:r>
            <a:endParaRPr kumimoji="0" lang="de-DE" sz="1600" b="1" i="0" u="none" strike="noStrike" kern="1200" cap="none" spc="0" normalizeH="0" baseline="0" noProof="0" dirty="0">
              <a:ln>
                <a:noFill/>
              </a:ln>
              <a:solidFill>
                <a:srgbClr val="000000"/>
              </a:solidFill>
              <a:effectLst/>
              <a:uLnTx/>
              <a:uFillTx/>
              <a:latin typeface="Arial"/>
              <a:cs typeface="Arial"/>
            </a:endParaRPr>
          </a:p>
        </p:txBody>
      </p:sp>
      <p:sp>
        <p:nvSpPr>
          <p:cNvPr id="12" name="Textfeld 11"/>
          <p:cNvSpPr txBox="1"/>
          <p:nvPr/>
        </p:nvSpPr>
        <p:spPr>
          <a:xfrm>
            <a:off x="340970" y="1273366"/>
            <a:ext cx="8361780" cy="373436"/>
          </a:xfrm>
          <a:prstGeom prst="rect">
            <a:avLst/>
          </a:prstGeom>
          <a:noFill/>
        </p:spPr>
        <p:txBody>
          <a:bodyPr wrap="square" rtlCol="0">
            <a:spAutoFit/>
          </a:bodyPr>
          <a:lstStyle/>
          <a:p>
            <a:pPr marL="0" marR="0" lvl="0" indent="0" algn="l" defTabSz="914400" rtl="0" eaLnBrk="1" fontAlgn="base" latinLnBrk="0" hangingPunct="1">
              <a:lnSpc>
                <a:spcPct val="110000"/>
              </a:lnSpc>
              <a:spcBef>
                <a:spcPct val="0"/>
              </a:spcBef>
              <a:spcAft>
                <a:spcPct val="0"/>
              </a:spcAft>
              <a:buClr>
                <a:srgbClr val="FCB135"/>
              </a:buClr>
              <a:buSzTx/>
              <a:buFont typeface="Wingdings"/>
              <a:buNone/>
              <a:tabLst/>
              <a:defRPr/>
            </a:pPr>
            <a:r>
              <a:rPr kumimoji="0" lang="de-DE" sz="1800" b="1" i="0" u="none" strike="noStrike" kern="1200" cap="none" spc="0" normalizeH="0" baseline="0" noProof="0" dirty="0">
                <a:ln>
                  <a:noFill/>
                </a:ln>
                <a:solidFill>
                  <a:srgbClr val="000000"/>
                </a:solidFill>
                <a:effectLst/>
                <a:uLnTx/>
                <a:uFillTx/>
                <a:latin typeface="Arial"/>
                <a:cs typeface="Arial"/>
              </a:rPr>
              <a:t>Voraussetzungen für die Anerkennung nach § 9 Abs. 2 SGB VII</a:t>
            </a:r>
          </a:p>
        </p:txBody>
      </p:sp>
    </p:spTree>
    <p:extLst>
      <p:ext uri="{BB962C8B-B14F-4D97-AF65-F5344CB8AC3E}">
        <p14:creationId xmlns:p14="http://schemas.microsoft.com/office/powerpoint/2010/main" val="3726756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ctrTitle"/>
          </p:nvPr>
        </p:nvSpPr>
        <p:spPr>
          <a:xfrm>
            <a:off x="647700" y="596900"/>
            <a:ext cx="7848600" cy="1038225"/>
          </a:xfrm>
        </p:spPr>
        <p:txBody>
          <a:bodyPr/>
          <a:lstStyle/>
          <a:p>
            <a:pPr algn="ctr"/>
            <a:r>
              <a:rPr lang="de-DE" sz="1600" dirty="0"/>
              <a:t>Ärztliche Akademie für medizinische Fort- und Weiterbildung in NRW</a:t>
            </a:r>
            <a:br>
              <a:rPr lang="de-DE" sz="1600" dirty="0"/>
            </a:br>
            <a:r>
              <a:rPr lang="de-DE" sz="1600" dirty="0"/>
              <a:t>Sächsische Landesärztekammer</a:t>
            </a:r>
            <a:br>
              <a:rPr lang="de-DE" sz="2400" dirty="0"/>
            </a:br>
            <a:r>
              <a:rPr lang="de-DE" sz="1600" dirty="0"/>
              <a:t>Akademie für Ärztliche Fortbildung Rheinland-Pfalz</a:t>
            </a:r>
          </a:p>
        </p:txBody>
      </p:sp>
      <p:sp>
        <p:nvSpPr>
          <p:cNvPr id="9" name="Untertitel 2"/>
          <p:cNvSpPr>
            <a:spLocks noGrp="1"/>
          </p:cNvSpPr>
          <p:nvPr>
            <p:ph type="subTitle" idx="1"/>
          </p:nvPr>
        </p:nvSpPr>
        <p:spPr>
          <a:xfrm>
            <a:off x="647700" y="1682750"/>
            <a:ext cx="7848600" cy="3620928"/>
          </a:xfrm>
        </p:spPr>
        <p:txBody>
          <a:bodyPr/>
          <a:lstStyle/>
          <a:p>
            <a:pPr algn="ctr"/>
            <a:endParaRPr lang="de-DE" dirty="0"/>
          </a:p>
          <a:p>
            <a:pPr algn="ctr"/>
            <a:r>
              <a:rPr lang="de-DE" dirty="0"/>
              <a:t>Das Berufskrankheiten-Verfahren</a:t>
            </a:r>
          </a:p>
          <a:p>
            <a:pPr algn="ctr"/>
            <a:r>
              <a:rPr lang="de-DE" dirty="0"/>
              <a:t>in der gesetzlichen Unfallversicherung</a:t>
            </a:r>
          </a:p>
          <a:p>
            <a:pPr algn="ctr"/>
            <a:r>
              <a:rPr lang="de-DE" dirty="0"/>
              <a:t>Vortragsende</a:t>
            </a:r>
          </a:p>
          <a:p>
            <a:pPr algn="ctr"/>
            <a:r>
              <a:rPr lang="de-DE" dirty="0"/>
              <a:t>Danke für die Aufmerksamkeit</a:t>
            </a:r>
          </a:p>
          <a:p>
            <a:pPr algn="ctr"/>
            <a:endParaRPr lang="de-DE" dirty="0"/>
          </a:p>
          <a:p>
            <a:pPr algn="ctr"/>
            <a:br>
              <a:rPr lang="de-DE" dirty="0"/>
            </a:br>
            <a:endParaRPr lang="de-DE" dirty="0"/>
          </a:p>
        </p:txBody>
      </p:sp>
    </p:spTree>
    <p:extLst>
      <p:ext uri="{BB962C8B-B14F-4D97-AF65-F5344CB8AC3E}">
        <p14:creationId xmlns:p14="http://schemas.microsoft.com/office/powerpoint/2010/main" val="1109596005"/>
      </p:ext>
    </p:extLst>
  </p:cSld>
  <p:clrMapOvr>
    <a:masterClrMapping/>
  </p:clrMapOvr>
  <mc:AlternateContent xmlns:mc="http://schemas.openxmlformats.org/markup-compatibility/2006" xmlns:p14="http://schemas.microsoft.com/office/powerpoint/2010/main">
    <mc:Choice Requires="p14">
      <p:transition spd="slow" p14:dur="2000" advTm="67552"/>
    </mc:Choice>
    <mc:Fallback xmlns="">
      <p:transition spd="slow" advTm="6755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50.5"/>
</p:tagLst>
</file>

<file path=ppt/tags/tag2.xml><?xml version="1.0" encoding="utf-8"?>
<p:tagLst xmlns:a="http://schemas.openxmlformats.org/drawingml/2006/main" xmlns:r="http://schemas.openxmlformats.org/officeDocument/2006/relationships" xmlns:p="http://schemas.openxmlformats.org/presentationml/2006/main">
  <p:tag name="TIMING" val="|1.4|0.8|172.9"/>
</p:tagLst>
</file>

<file path=ppt/tags/tag3.xml><?xml version="1.0" encoding="utf-8"?>
<p:tagLst xmlns:a="http://schemas.openxmlformats.org/drawingml/2006/main" xmlns:r="http://schemas.openxmlformats.org/officeDocument/2006/relationships" xmlns:p="http://schemas.openxmlformats.org/presentationml/2006/main">
  <p:tag name="TIMING" val="|0.9|0.5|0.3|0.3|0.4|0.3|0.3|0.4"/>
</p:tagLst>
</file>

<file path=ppt/tags/tag4.xml><?xml version="1.0" encoding="utf-8"?>
<p:tagLst xmlns:a="http://schemas.openxmlformats.org/drawingml/2006/main" xmlns:r="http://schemas.openxmlformats.org/officeDocument/2006/relationships" xmlns:p="http://schemas.openxmlformats.org/presentationml/2006/main">
  <p:tag name="AS_UNIQUEID" val="345"/>
</p:tagLst>
</file>

<file path=ppt/tags/tag5.xml><?xml version="1.0" encoding="utf-8"?>
<p:tagLst xmlns:a="http://schemas.openxmlformats.org/drawingml/2006/main" xmlns:r="http://schemas.openxmlformats.org/officeDocument/2006/relationships" xmlns:p="http://schemas.openxmlformats.org/presentationml/2006/main">
  <p:tag name="AS_UNIQUEID" val="346"/>
</p:tagLst>
</file>

<file path=ppt/theme/theme1.xml><?xml version="1.0" encoding="utf-8"?>
<a:theme xmlns:a="http://schemas.openxmlformats.org/drawingml/2006/main" name="Design BGW_eigenes">
  <a:themeElements>
    <a:clrScheme name="Schlichting">
      <a:dk1>
        <a:srgbClr val="000000"/>
      </a:dk1>
      <a:lt1>
        <a:srgbClr val="FFFFFF"/>
      </a:lt1>
      <a:dk2>
        <a:srgbClr val="000000"/>
      </a:dk2>
      <a:lt2>
        <a:srgbClr val="C0C0C0"/>
      </a:lt2>
      <a:accent1>
        <a:srgbClr val="FCB135"/>
      </a:accent1>
      <a:accent2>
        <a:srgbClr val="FED790"/>
      </a:accent2>
      <a:accent3>
        <a:srgbClr val="FFEDC7"/>
      </a:accent3>
      <a:accent4>
        <a:srgbClr val="000000"/>
      </a:accent4>
      <a:accent5>
        <a:srgbClr val="666666"/>
      </a:accent5>
      <a:accent6>
        <a:srgbClr val="C0C0C0"/>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3175" cap="flat" cmpd="sng" algn="ctr">
          <a:solidFill>
            <a:schemeClr val="folHlink"/>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defRPr kumimoji="0" lang="de-DE" sz="20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bg1"/>
        </a:solidFill>
        <a:ln w="3175" cap="flat" cmpd="sng" algn="ctr">
          <a:solidFill>
            <a:schemeClr val="folHlink"/>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defRPr kumimoji="0" lang="de-DE" sz="20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BGW 1">
        <a:dk1>
          <a:srgbClr val="000000"/>
        </a:dk1>
        <a:lt1>
          <a:srgbClr val="FFFFFF"/>
        </a:lt1>
        <a:dk2>
          <a:srgbClr val="000000"/>
        </a:dk2>
        <a:lt2>
          <a:srgbClr val="C0C0C0"/>
        </a:lt2>
        <a:accent1>
          <a:srgbClr val="FCB135"/>
        </a:accent1>
        <a:accent2>
          <a:srgbClr val="FED790"/>
        </a:accent2>
        <a:accent3>
          <a:srgbClr val="FFFFFF"/>
        </a:accent3>
        <a:accent4>
          <a:srgbClr val="000000"/>
        </a:accent4>
        <a:accent5>
          <a:srgbClr val="FDD5AE"/>
        </a:accent5>
        <a:accent6>
          <a:srgbClr val="E6C382"/>
        </a:accent6>
        <a:hlink>
          <a:srgbClr val="FFEDC7"/>
        </a:hlink>
        <a:folHlink>
          <a:srgbClr val="6666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 BGW_eigenes" id="{2296F9DA-11C9-404F-A38C-7412CA3F9B57}" vid="{3687D207-92A7-480B-8C06-7EEEBC7BCBE1}"/>
    </a:ext>
  </a:extLst>
</a:theme>
</file>

<file path=ppt/theme/theme2.xml><?xml version="1.0" encoding="utf-8"?>
<a:theme xmlns:a="http://schemas.openxmlformats.org/drawingml/2006/main" name="1_Design BGW_eigenes">
  <a:themeElements>
    <a:clrScheme name="Schlichting">
      <a:dk1>
        <a:srgbClr val="000000"/>
      </a:dk1>
      <a:lt1>
        <a:srgbClr val="FFFFFF"/>
      </a:lt1>
      <a:dk2>
        <a:srgbClr val="000000"/>
      </a:dk2>
      <a:lt2>
        <a:srgbClr val="C0C0C0"/>
      </a:lt2>
      <a:accent1>
        <a:srgbClr val="FCB135"/>
      </a:accent1>
      <a:accent2>
        <a:srgbClr val="FED790"/>
      </a:accent2>
      <a:accent3>
        <a:srgbClr val="FFEDC7"/>
      </a:accent3>
      <a:accent4>
        <a:srgbClr val="000000"/>
      </a:accent4>
      <a:accent5>
        <a:srgbClr val="666666"/>
      </a:accent5>
      <a:accent6>
        <a:srgbClr val="C0C0C0"/>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3175" cap="flat" cmpd="sng" algn="ctr">
          <a:solidFill>
            <a:schemeClr val="folHlink"/>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defRPr kumimoji="0" lang="de-DE" sz="20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bg1"/>
        </a:solidFill>
        <a:ln w="3175" cap="flat" cmpd="sng" algn="ctr">
          <a:solidFill>
            <a:schemeClr val="folHlink"/>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defRPr kumimoji="0" lang="de-DE" sz="20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BGW 1">
        <a:dk1>
          <a:srgbClr val="000000"/>
        </a:dk1>
        <a:lt1>
          <a:srgbClr val="FFFFFF"/>
        </a:lt1>
        <a:dk2>
          <a:srgbClr val="000000"/>
        </a:dk2>
        <a:lt2>
          <a:srgbClr val="C0C0C0"/>
        </a:lt2>
        <a:accent1>
          <a:srgbClr val="FCB135"/>
        </a:accent1>
        <a:accent2>
          <a:srgbClr val="FED790"/>
        </a:accent2>
        <a:accent3>
          <a:srgbClr val="FFFFFF"/>
        </a:accent3>
        <a:accent4>
          <a:srgbClr val="000000"/>
        </a:accent4>
        <a:accent5>
          <a:srgbClr val="FDD5AE"/>
        </a:accent5>
        <a:accent6>
          <a:srgbClr val="E6C382"/>
        </a:accent6>
        <a:hlink>
          <a:srgbClr val="FFEDC7"/>
        </a:hlink>
        <a:folHlink>
          <a:srgbClr val="6666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esign BGW_eigenes" id="{2296F9DA-11C9-404F-A38C-7412CA3F9B57}" vid="{3687D207-92A7-480B-8C06-7EEEBC7BCBE1}"/>
    </a:ext>
  </a:extLst>
</a:theme>
</file>

<file path=ppt/theme/theme3.xml><?xml version="1.0" encoding="utf-8"?>
<a:theme xmlns:a="http://schemas.openxmlformats.org/drawingml/2006/main" name="Brandenburg hell">
  <a:themeElements>
    <a:clrScheme name="Schlichting">
      <a:dk1>
        <a:srgbClr val="000000"/>
      </a:dk1>
      <a:lt1>
        <a:srgbClr val="FFFFFF"/>
      </a:lt1>
      <a:dk2>
        <a:srgbClr val="000000"/>
      </a:dk2>
      <a:lt2>
        <a:srgbClr val="C0C0C0"/>
      </a:lt2>
      <a:accent1>
        <a:srgbClr val="FCB135"/>
      </a:accent1>
      <a:accent2>
        <a:srgbClr val="FED790"/>
      </a:accent2>
      <a:accent3>
        <a:srgbClr val="FFEDC7"/>
      </a:accent3>
      <a:accent4>
        <a:srgbClr val="000000"/>
      </a:accent4>
      <a:accent5>
        <a:srgbClr val="666666"/>
      </a:accent5>
      <a:accent6>
        <a:srgbClr val="C0C0C0"/>
      </a:accent6>
      <a:hlink>
        <a:srgbClr val="000000"/>
      </a:hlink>
      <a:folHlink>
        <a:srgbClr val="000000"/>
      </a:folHlink>
    </a:clrScheme>
    <a:fontScheme name="Arial">
      <a:majorFont>
        <a:latin typeface="Arial"/>
        <a:ea typeface="Arial"/>
        <a:cs typeface="Arial"/>
      </a:majorFont>
      <a:minorFont>
        <a:latin typeface="Arial"/>
        <a:ea typeface="Arial"/>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3175" cap="flat" cmpd="sng" algn="ctr">
          <a:solidFill>
            <a:schemeClr val="folHlink"/>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defRPr kumimoji="0" lang="de-DE" sz="20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bg1"/>
        </a:solidFill>
        <a:ln w="3175" cap="flat" cmpd="sng" algn="ctr">
          <a:solidFill>
            <a:schemeClr val="folHlink"/>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1" fontAlgn="base" latinLnBrk="0" hangingPunct="1">
          <a:lnSpc>
            <a:spcPct val="110000"/>
          </a:lnSpc>
          <a:spcBef>
            <a:spcPct val="0"/>
          </a:spcBef>
          <a:spcAft>
            <a:spcPct val="0"/>
          </a:spcAft>
          <a:buClr>
            <a:schemeClr val="accent1"/>
          </a:buClr>
          <a:buSzTx/>
          <a:buFont typeface="Wingdings" charset="2"/>
          <a:buNone/>
          <a:tabLst/>
          <a:defRPr kumimoji="0" lang="de-DE" sz="20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BGW 1">
        <a:dk1>
          <a:srgbClr val="000000"/>
        </a:dk1>
        <a:lt1>
          <a:srgbClr val="FFFFFF"/>
        </a:lt1>
        <a:dk2>
          <a:srgbClr val="000000"/>
        </a:dk2>
        <a:lt2>
          <a:srgbClr val="C0C0C0"/>
        </a:lt2>
        <a:accent1>
          <a:srgbClr val="FCB135"/>
        </a:accent1>
        <a:accent2>
          <a:srgbClr val="FED790"/>
        </a:accent2>
        <a:accent3>
          <a:srgbClr val="FFFFFF"/>
        </a:accent3>
        <a:accent4>
          <a:srgbClr val="000000"/>
        </a:accent4>
        <a:accent5>
          <a:srgbClr val="FDD5AE"/>
        </a:accent5>
        <a:accent6>
          <a:srgbClr val="E6C382"/>
        </a:accent6>
        <a:hlink>
          <a:srgbClr val="FFEDC7"/>
        </a:hlink>
        <a:folHlink>
          <a:srgbClr val="6666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randenburg hell" id="{D5328821-159C-4D9E-96E6-6CA69D4ECD6F}" vid="{8DEB1A27-FB55-4A58-B68A-BA9CCBC3D3ED}"/>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 BGW_eigenes</Template>
  <TotalTime>0</TotalTime>
  <Words>5920</Words>
  <Application>Microsoft Office PowerPoint</Application>
  <PresentationFormat>On-screen Show (4:3)</PresentationFormat>
  <Paragraphs>565</Paragraphs>
  <Slides>68</Slides>
  <Notes>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68</vt:i4>
      </vt:variant>
    </vt:vector>
  </HeadingPairs>
  <TitlesOfParts>
    <vt:vector size="78" baseType="lpstr">
      <vt:lpstr>Arial</vt:lpstr>
      <vt:lpstr>Calibri</vt:lpstr>
      <vt:lpstr>ScalaSans</vt:lpstr>
      <vt:lpstr>Symbol</vt:lpstr>
      <vt:lpstr>Times New Roman</vt:lpstr>
      <vt:lpstr>Webdings</vt:lpstr>
      <vt:lpstr>Wingdings</vt:lpstr>
      <vt:lpstr>Design BGW_eigenes</vt:lpstr>
      <vt:lpstr>1_Design BGW_eigenes</vt:lpstr>
      <vt:lpstr>Brandenburg hell</vt:lpstr>
      <vt:lpstr>Ärztliche Akademie für medizinische Fort- und Weiterbildung in NRW Sächsische Landesärztekammer Akademie für Ärztliche Fortbildung Rheinland-Pfalz</vt:lpstr>
      <vt:lpstr>Vortrag „Das Berufskrankheiten-Verfahren“ Inhalt</vt:lpstr>
      <vt:lpstr>PowerPoint Presentation</vt:lpstr>
      <vt:lpstr>PowerPoint Presentation</vt:lpstr>
      <vt:lpstr>Vortrag „Das Berufskrankheiten-Verfahren“ 1. Was ist eine Berufskrankheit?</vt:lpstr>
      <vt:lpstr>Vortrag „Das Berufskrankheiten-Verfahren“ 1. Was ist eine Berufskrankheit?</vt:lpstr>
      <vt:lpstr>Vortrag „Das Berufskrankheiten-Verfahren“ 1. Was ist eine Berufskrankheit?</vt:lpstr>
      <vt:lpstr>Vortrag „Das Berufskrankheiten-Verfahren“ 1. Was ist eine Berufskrankheit?</vt:lpstr>
      <vt:lpstr>Vortrag „Das Berufskrankheiten-Verfahren“ 1. Was ist eine Berufskrankheit?</vt:lpstr>
      <vt:lpstr>Meldungen zu Berufskrankheiten insgesamt</vt:lpstr>
      <vt:lpstr>Vortrag „Das Berufskrankheiten-Verfahren“ 1. Was ist eine Berufskrankheit?</vt:lpstr>
      <vt:lpstr>Vortrag „Das Berufskrankheiten-Verfahren“ 1. Was ist eine Berufskrankheit?</vt:lpstr>
      <vt:lpstr>Vortrag „Das Berufskrankheiten-Verfahren“ 1. Was ist eine Berufskrankheit?</vt:lpstr>
      <vt:lpstr>Vortrag „Das Berufskrankheiten-Verfahren“ 1. Was ist eine Berufskrankheit?</vt:lpstr>
      <vt:lpstr>PowerPoint Presentation</vt:lpstr>
      <vt:lpstr>Vortrag „Das Berufskrankheiten-Verfahren“ 2. Einleitung eines Berufskrankheiten-Verfahrens   – Die Berufskrankheiten-Anzeige</vt:lpstr>
      <vt:lpstr>Vortrag „Das Berufskrankheiten-Verfahren“ 2. Einleitung eines Berufskrankheiten-Verfahrens   – Die Berufskrankheiten-Anzeige</vt:lpstr>
      <vt:lpstr>Vortrag „Das Berufskrankheiten-Verfahren“ 2. Einleitung eines Berufskrankheiten-Verfahrens   – Die Berufskrankheiten-Anzeige</vt:lpstr>
      <vt:lpstr>Vortrag „Das Berufskrankheiten-Verfahren“ 2. Einleitung eines Berufskrankheiten-Verfahrens   – Die Berufskrankheiten-Anzeige</vt:lpstr>
      <vt:lpstr>Vortrag „Das Berufskrankheiten-Verfahren“ 3. Ermittlungen im Berufskrankheiten-Verfahren</vt:lpstr>
      <vt:lpstr>PowerPoint Presentation</vt:lpstr>
      <vt:lpstr>Vortrag „Das Berufskrankheiten-Verfahren“ 3. Ermittlungen im Berufskrankheiten-Verfahren</vt:lpstr>
      <vt:lpstr>Vortrag „Das Berufskrankheiten-Verfahren“ 4. Prüfung der Kausalität</vt:lpstr>
      <vt:lpstr>Vortrag „Das Berufskrankheiten-Verfahren“ 4. Prüfung der Kausalität</vt:lpstr>
      <vt:lpstr>Vortrag „Das Berufskrankheiten-Verfahren“ 4. Prüfung der Kausalität</vt:lpstr>
      <vt:lpstr>Vortrag „Das Berufskrankheiten-Verfahren“ 4. Prüfung der Kausalität</vt:lpstr>
      <vt:lpstr>Spezielle Hinweise</vt:lpstr>
      <vt:lpstr>Vortrag „Das Berufskrankheiten-Verfahren“ 5. Begutachtung</vt:lpstr>
      <vt:lpstr>Vortrag „Das Berufskrankheiten-Verfahren“ 5. Begutachtung</vt:lpstr>
      <vt:lpstr>Vortrag „Das Berufskrankheiten-Verfahren“ 6. Bewertung der Ermittlungsergebnisse – Abschluss des Verfahrens</vt:lpstr>
      <vt:lpstr>Vortrag „Das Berufskrankheiten-Verfahren“ 6. Bewertung der Ermittlungsergebnisse – Abschluss des Verfahrens</vt:lpstr>
      <vt:lpstr>Vortrag „Das Berufskrankheiten-Verfahren“ 6. Beurteilung der Ermittlungsergebnisse im Rahmen der Begutachtung</vt:lpstr>
      <vt:lpstr>Vortrag „Das Berufskrankheiten-Verfahren“ 6. Beurteilung der Ermittlungsergebnisse im Rahmen der Begutachtung</vt:lpstr>
      <vt:lpstr>Kausalitätsprüfung bei Krebserkrankungen als Berufskrankheiten </vt:lpstr>
      <vt:lpstr>PowerPoint Presentation</vt:lpstr>
      <vt:lpstr>PowerPoint Presentation</vt:lpstr>
      <vt:lpstr>PowerPoint Presentation</vt:lpstr>
      <vt:lpstr>PowerPoint Presentation</vt:lpstr>
      <vt:lpstr>Kausalitätsprüfung bei Krebserkrankungen als Berufskrankheiten </vt:lpstr>
      <vt:lpstr>Kausalitätsprüfung bei Krebserkrankungen als Berufskrankheiten Teil 1 Kausalitätsprüfung bei Berufskrankheiten 1.2 ...</vt:lpstr>
      <vt:lpstr>Kausalitätsprüfung bei Krebserkrankungen als Berufskrankheiten Teil 1 Kausalitätsprüfung bei Berufskrankheiten 1.2 ...</vt:lpstr>
      <vt:lpstr>Kausalitätsprüfung bei Krebserkrankungen als Berufskrankheiten Teil 1 Kausalitätsprüfung bei Berufskrankheiten 1.2 ...</vt:lpstr>
      <vt:lpstr>PowerPoint Presentation</vt:lpstr>
      <vt:lpstr>PowerPoint Presentation</vt:lpstr>
      <vt:lpstr>PowerPoint Presentation</vt:lpstr>
      <vt:lpstr>Vortrag „Das Berufskrankheiten-Verfahren“ 6. Bewertung der Ermittlungsergebnisse – Abschluss des Verfahrens</vt:lpstr>
      <vt:lpstr>Vortrag „Das Berufskrankheiten-Verfahren“ 6. Bewertung der Ermittlungsergebnisse – Abschluss des Verfahrens</vt:lpstr>
      <vt:lpstr>PowerPoint Presentation</vt:lpstr>
      <vt:lpstr>Vortrag „Das Berufskrankheiten-Verfahren“ 6. Bewertung der Ermittlungsergebnisse – Abschluss des Verfahrens</vt:lpstr>
      <vt:lpstr>Vortrag „Das Berufskrankheiten-Verfahren“ 6. Bewertung der Ermittlungsergebnisse – Abschluss des Verfahrens</vt:lpstr>
      <vt:lpstr>Vortrag „Das Berufskrankheiten-Verfahren“ 7. Individualprävention</vt:lpstr>
      <vt:lpstr>Vortrag „Das Berufskrankheiten-Verfahren“ 7. Individualprävention</vt:lpstr>
      <vt:lpstr>Vortrag „Das Berufskrankheiten-Verfahren“ 7. Individualprävention</vt:lpstr>
      <vt:lpstr>Vortrag „Das Berufskrankheiten-Verfahren“ 7. Individualprävention</vt:lpstr>
      <vt:lpstr>Vortrag „Das Berufskrankheiten-Verfahren“ 7. Individualprävention</vt:lpstr>
      <vt:lpstr>Vortrag „Das Berufskrankheiten-Verfahren“ 7. Individualprävention</vt:lpstr>
      <vt:lpstr>Vortrag „Das Berufskrankheiten-Verfahren“ 7. Individualprävention</vt:lpstr>
      <vt:lpstr>Vortrag „Das Berufskrankheiten-Verfahren“ 7. Individualprävention</vt:lpstr>
      <vt:lpstr>Vortrag „Das Berufskrankheiten-Verfahren“ 7. Individualprävention</vt:lpstr>
      <vt:lpstr>Vortrag „Das Berufskrankheiten-Verfahren“ 7. Individualprävention</vt:lpstr>
      <vt:lpstr>Vortrag „Das Berufskrankheiten-Verfahren“ 8. Gesetzliche Unfallversicherung   – Leistungen nach Anerkennung einer Berufskrankheit</vt:lpstr>
      <vt:lpstr>Vortrag „Das Berufskrankheiten-Verfahren“ 8. Gesetzliche Unfallversicherung   – Leistungen nach Anerkennung einer Berufskrankheit</vt:lpstr>
      <vt:lpstr>PowerPoint Presentation</vt:lpstr>
      <vt:lpstr>PowerPoint Presentation</vt:lpstr>
      <vt:lpstr>PowerPoint Presentation</vt:lpstr>
      <vt:lpstr>PowerPoint Presentation</vt:lpstr>
      <vt:lpstr>PowerPoint Presentation</vt:lpstr>
      <vt:lpstr>Ärztliche Akademie für medizinische Fort- und Weiterbildung in NRW Sächsische Landesärztekammer Akademie für Ärztliche Fortbildung Rheinland-Pfalz</vt:lpstr>
    </vt:vector>
  </TitlesOfParts>
  <Company>BGW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Kirsten Schlichting</dc:creator>
  <cp:lastModifiedBy>Gottfried von Knoblauch</cp:lastModifiedBy>
  <cp:revision>169</cp:revision>
  <cp:lastPrinted>2022-02-07T14:13:38Z</cp:lastPrinted>
  <dcterms:created xsi:type="dcterms:W3CDTF">2020-09-08T07:31:54Z</dcterms:created>
  <dcterms:modified xsi:type="dcterms:W3CDTF">2024-09-13T15:18:40Z</dcterms:modified>
</cp:coreProperties>
</file>